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  <p:sldMasterId id="2147483673" r:id="rId2"/>
    <p:sldMasterId id="2147483674" r:id="rId3"/>
  </p:sldMasterIdLst>
  <p:notesMasterIdLst>
    <p:notesMasterId r:id="rId6"/>
  </p:notesMasterIdLst>
  <p:sldIdLst>
    <p:sldId id="256" r:id="rId4"/>
    <p:sldId id="257" r:id="rId5"/>
  </p:sldIdLst>
  <p:sldSz cx="9144000" cy="5143500" type="screen16x9"/>
  <p:notesSz cx="6858000" cy="9144000"/>
  <p:embeddedFontLst>
    <p:embeddedFont>
      <p:font typeface="Montserrat" panose="02000505000000020004" pitchFamily="2" charset="77"/>
      <p:regular r:id="rId7"/>
      <p:bold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yan Holada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FBCCFFA-E487-46A0-9BF5-055A4D3DDA79}">
  <a:tblStyle styleId="{3FBCCFFA-E487-46A0-9BF5-055A4D3DDA79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 snapToObjects="1">
      <p:cViewPr varScale="1">
        <p:scale>
          <a:sx n="141" d="100"/>
          <a:sy n="141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1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8-28T15:55:10.125" idx="1">
    <p:pos x="6000" y="0"/>
    <p:text>I think it would be nice to have contrasting lines (like column 1) to make it easier to see what the check marks correspond to here. But it looks good.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7925" y="3108225"/>
            <a:ext cx="1868149" cy="285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Shape 103"/>
          <p:cNvCxnSpPr/>
          <p:nvPr/>
        </p:nvCxnSpPr>
        <p:spPr>
          <a:xfrm>
            <a:off x="618300" y="2717875"/>
            <a:ext cx="79074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1238074"/>
            <a:ext cx="8229600" cy="1479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None/>
              <a:defRPr sz="48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comments" Target="../comments/commen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7522300" y="4659925"/>
            <a:ext cx="1475100" cy="41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2507562" y="1479850"/>
            <a:ext cx="1932900" cy="3133800"/>
          </a:xfrm>
          <a:prstGeom prst="roundRect">
            <a:avLst>
              <a:gd name="adj" fmla="val 1110"/>
            </a:avLst>
          </a:prstGeom>
          <a:solidFill>
            <a:srgbClr val="3F98D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6842650" y="1479825"/>
            <a:ext cx="1926600" cy="3133800"/>
          </a:xfrm>
          <a:prstGeom prst="roundRect">
            <a:avLst>
              <a:gd name="adj" fmla="val 1110"/>
            </a:avLst>
          </a:prstGeom>
          <a:solidFill>
            <a:srgbClr val="945CA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4417755" y="1316200"/>
            <a:ext cx="2426700" cy="3461100"/>
          </a:xfrm>
          <a:prstGeom prst="roundRect">
            <a:avLst>
              <a:gd name="adj" fmla="val 1110"/>
            </a:avLst>
          </a:prstGeom>
          <a:solidFill>
            <a:srgbClr val="E77D2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4" name="Shape 114"/>
          <p:cNvGrpSpPr/>
          <p:nvPr/>
        </p:nvGrpSpPr>
        <p:grpSpPr>
          <a:xfrm>
            <a:off x="6066698" y="1219186"/>
            <a:ext cx="1111800" cy="621811"/>
            <a:chOff x="5302744" y="1314925"/>
            <a:chExt cx="1111800" cy="621811"/>
          </a:xfrm>
        </p:grpSpPr>
        <p:sp>
          <p:nvSpPr>
            <p:cNvPr id="115" name="Shape 115"/>
            <p:cNvSpPr/>
            <p:nvPr/>
          </p:nvSpPr>
          <p:spPr>
            <a:xfrm>
              <a:off x="5533055" y="1340336"/>
              <a:ext cx="596400" cy="596400"/>
            </a:xfrm>
            <a:prstGeom prst="ellipse">
              <a:avLst/>
            </a:prstGeom>
            <a:solidFill>
              <a:srgbClr val="7F6000">
                <a:alpha val="7231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iv</a:t>
              </a:r>
            </a:p>
          </p:txBody>
        </p:sp>
        <p:grpSp>
          <p:nvGrpSpPr>
            <p:cNvPr id="116" name="Shape 116"/>
            <p:cNvGrpSpPr/>
            <p:nvPr/>
          </p:nvGrpSpPr>
          <p:grpSpPr>
            <a:xfrm>
              <a:off x="5302744" y="1314925"/>
              <a:ext cx="1111800" cy="596399"/>
              <a:chOff x="2473575" y="1162525"/>
              <a:chExt cx="1111800" cy="596399"/>
            </a:xfrm>
          </p:grpSpPr>
          <p:sp>
            <p:nvSpPr>
              <p:cNvPr id="117" name="Shape 117"/>
              <p:cNvSpPr/>
              <p:nvPr/>
            </p:nvSpPr>
            <p:spPr>
              <a:xfrm>
                <a:off x="2727323" y="1162525"/>
                <a:ext cx="596400" cy="596399"/>
              </a:xfrm>
              <a:prstGeom prst="ellipse">
                <a:avLst/>
              </a:prstGeom>
              <a:solidFill>
                <a:srgbClr val="E0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18" name="Shape 118"/>
              <p:cNvSpPr txBox="1"/>
              <p:nvPr/>
            </p:nvSpPr>
            <p:spPr>
              <a:xfrm>
                <a:off x="2473575" y="1205513"/>
                <a:ext cx="1111800" cy="26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 sz="1000" b="1">
                    <a:solidFill>
                      <a:srgbClr val="FFFFFF"/>
                    </a:solidFill>
                  </a:rPr>
                  <a:t>Most </a:t>
                </a:r>
              </a:p>
              <a:p>
                <a:pPr lvl="0" algn="ctr" rtl="0">
                  <a:spcBef>
                    <a:spcPts val="0"/>
                  </a:spcBef>
                  <a:buNone/>
                </a:pPr>
                <a:r>
                  <a:rPr lang="en" sz="1000" b="1">
                    <a:solidFill>
                      <a:srgbClr val="FFFFFF"/>
                    </a:solidFill>
                  </a:rPr>
                  <a:t>Popular</a:t>
                </a:r>
              </a:p>
            </p:txBody>
          </p:sp>
        </p:grpSp>
      </p:grpSp>
      <p:sp>
        <p:nvSpPr>
          <p:cNvPr id="119" name="Shape 119"/>
          <p:cNvSpPr txBox="1"/>
          <p:nvPr/>
        </p:nvSpPr>
        <p:spPr>
          <a:xfrm>
            <a:off x="-232594" y="2198207"/>
            <a:ext cx="2764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Monthly Progress Reports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-867507" y="2588850"/>
            <a:ext cx="2764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Visibility Premium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-867507" y="2971801"/>
            <a:ext cx="2764800" cy="37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Review Response 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-801076" y="3354742"/>
            <a:ext cx="2764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Review Solicitation 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-1027723" y="3735734"/>
            <a:ext cx="2764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Social Posting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3069475" y="1629500"/>
            <a:ext cx="1111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Protector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7080925" y="1629500"/>
            <a:ext cx="13833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Protector Pro</a:t>
            </a:r>
          </a:p>
        </p:txBody>
      </p:sp>
      <p:sp>
        <p:nvSpPr>
          <p:cNvPr id="126" name="Shape 126"/>
          <p:cNvSpPr/>
          <p:nvPr/>
        </p:nvSpPr>
        <p:spPr>
          <a:xfrm>
            <a:off x="2491150" y="2209800"/>
            <a:ext cx="1926600" cy="371100"/>
          </a:xfrm>
          <a:prstGeom prst="rect">
            <a:avLst/>
          </a:prstGeom>
          <a:solidFill>
            <a:srgbClr val="2A80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2491150" y="2590669"/>
            <a:ext cx="1926600" cy="371100"/>
          </a:xfrm>
          <a:prstGeom prst="rect">
            <a:avLst/>
          </a:prstGeom>
          <a:solidFill>
            <a:srgbClr val="2A80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2491150" y="2971538"/>
            <a:ext cx="1926600" cy="371100"/>
          </a:xfrm>
          <a:prstGeom prst="rect">
            <a:avLst/>
          </a:prstGeom>
          <a:solidFill>
            <a:srgbClr val="2A80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2491150" y="3354238"/>
            <a:ext cx="1926600" cy="371100"/>
          </a:xfrm>
          <a:prstGeom prst="rect">
            <a:avLst/>
          </a:prstGeom>
          <a:solidFill>
            <a:srgbClr val="2A80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2491150" y="3736938"/>
            <a:ext cx="1926600" cy="371100"/>
          </a:xfrm>
          <a:prstGeom prst="rect">
            <a:avLst/>
          </a:prstGeom>
          <a:solidFill>
            <a:srgbClr val="2A80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4417750" y="2590671"/>
            <a:ext cx="2426700" cy="371100"/>
          </a:xfrm>
          <a:prstGeom prst="rect">
            <a:avLst/>
          </a:prstGeom>
          <a:solidFill>
            <a:srgbClr val="D256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4417750" y="2971543"/>
            <a:ext cx="2426700" cy="371100"/>
          </a:xfrm>
          <a:prstGeom prst="rect">
            <a:avLst/>
          </a:prstGeom>
          <a:solidFill>
            <a:srgbClr val="D256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4417750" y="3354245"/>
            <a:ext cx="2426700" cy="371100"/>
          </a:xfrm>
          <a:prstGeom prst="rect">
            <a:avLst/>
          </a:prstGeom>
          <a:solidFill>
            <a:srgbClr val="D256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4417750" y="3736947"/>
            <a:ext cx="2426700" cy="371100"/>
          </a:xfrm>
          <a:prstGeom prst="rect">
            <a:avLst/>
          </a:prstGeom>
          <a:solidFill>
            <a:srgbClr val="D256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4417750" y="2209800"/>
            <a:ext cx="2426700" cy="371100"/>
          </a:xfrm>
          <a:prstGeom prst="rect">
            <a:avLst/>
          </a:prstGeom>
          <a:solidFill>
            <a:srgbClr val="D256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6842525" y="2590672"/>
            <a:ext cx="1926600" cy="371100"/>
          </a:xfrm>
          <a:prstGeom prst="rect">
            <a:avLst/>
          </a:prstGeom>
          <a:solidFill>
            <a:srgbClr val="8A4A9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6842525" y="2971543"/>
            <a:ext cx="1926600" cy="371100"/>
          </a:xfrm>
          <a:prstGeom prst="rect">
            <a:avLst/>
          </a:prstGeom>
          <a:solidFill>
            <a:srgbClr val="8A4A9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6842525" y="3354246"/>
            <a:ext cx="1926600" cy="371100"/>
          </a:xfrm>
          <a:prstGeom prst="rect">
            <a:avLst/>
          </a:prstGeom>
          <a:solidFill>
            <a:srgbClr val="8A4A9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6842525" y="3736949"/>
            <a:ext cx="1926600" cy="371100"/>
          </a:xfrm>
          <a:prstGeom prst="rect">
            <a:avLst/>
          </a:prstGeom>
          <a:solidFill>
            <a:srgbClr val="8A4A9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6842525" y="2209800"/>
            <a:ext cx="1926600" cy="371100"/>
          </a:xfrm>
          <a:prstGeom prst="rect">
            <a:avLst/>
          </a:prstGeom>
          <a:solidFill>
            <a:srgbClr val="8A4A9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1650" y="3754637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197" y="2245175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197" y="2608363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197" y="2990138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197" y="3371912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4422" y="2245175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4422" y="2608363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4422" y="2990138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4422" y="3371912"/>
            <a:ext cx="345602" cy="335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/>
          <p:nvPr/>
        </p:nvSpPr>
        <p:spPr>
          <a:xfrm>
            <a:off x="4984300" y="3751394"/>
            <a:ext cx="13344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2 Posts a week!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2172" y="2608363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2172" y="2990138"/>
            <a:ext cx="345602" cy="33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2172" y="2245175"/>
            <a:ext cx="345602" cy="335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4666850" y="1374837"/>
            <a:ext cx="19266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Protector 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Plus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7120025" y="3751394"/>
            <a:ext cx="13344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4 Posts a week!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7522302" y="4178900"/>
            <a:ext cx="8148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$/m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5325374" y="4242450"/>
            <a:ext cx="8913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$/m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3278402" y="4169150"/>
            <a:ext cx="6375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$/m</a:t>
            </a:r>
          </a:p>
        </p:txBody>
      </p:sp>
      <p:cxnSp>
        <p:nvCxnSpPr>
          <p:cNvPr id="159" name="Shape 159"/>
          <p:cNvCxnSpPr/>
          <p:nvPr/>
        </p:nvCxnSpPr>
        <p:spPr>
          <a:xfrm>
            <a:off x="146550" y="2579075"/>
            <a:ext cx="2295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0" name="Shape 160"/>
          <p:cNvCxnSpPr/>
          <p:nvPr/>
        </p:nvCxnSpPr>
        <p:spPr>
          <a:xfrm>
            <a:off x="146550" y="2959950"/>
            <a:ext cx="2295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1" name="Shape 161"/>
          <p:cNvCxnSpPr/>
          <p:nvPr/>
        </p:nvCxnSpPr>
        <p:spPr>
          <a:xfrm>
            <a:off x="146550" y="3371925"/>
            <a:ext cx="2295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2" name="Shape 162"/>
          <p:cNvCxnSpPr/>
          <p:nvPr/>
        </p:nvCxnSpPr>
        <p:spPr>
          <a:xfrm>
            <a:off x="146550" y="3736950"/>
            <a:ext cx="2295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3" name="Shape 163"/>
          <p:cNvCxnSpPr/>
          <p:nvPr/>
        </p:nvCxnSpPr>
        <p:spPr>
          <a:xfrm>
            <a:off x="146550" y="4108050"/>
            <a:ext cx="2295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64" name="Shape 164"/>
          <p:cNvSpPr txBox="1"/>
          <p:nvPr/>
        </p:nvSpPr>
        <p:spPr>
          <a:xfrm>
            <a:off x="7206125" y="4755775"/>
            <a:ext cx="2119500" cy="37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 i="1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*Billed to your Credit Card</a:t>
            </a:r>
          </a:p>
        </p:txBody>
      </p:sp>
      <p:pic>
        <p:nvPicPr>
          <p:cNvPr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78400" y="3380787"/>
            <a:ext cx="345602" cy="33572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Shape 166"/>
          <p:cNvSpPr/>
          <p:nvPr/>
        </p:nvSpPr>
        <p:spPr>
          <a:xfrm>
            <a:off x="295275" y="0"/>
            <a:ext cx="4877700" cy="8754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447675" y="138825"/>
            <a:ext cx="4877700" cy="8754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23AD60"/>
              </a:solidFill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1103925" y="275625"/>
            <a:ext cx="3398100" cy="60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Price Summary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Shape 173"/>
          <p:cNvGraphicFramePr/>
          <p:nvPr/>
        </p:nvGraphicFramePr>
        <p:xfrm>
          <a:off x="806087" y="161700"/>
          <a:ext cx="7766350" cy="4667900"/>
        </p:xfrm>
        <a:graphic>
          <a:graphicData uri="http://schemas.openxmlformats.org/drawingml/2006/table">
            <a:tbl>
              <a:tblPr>
                <a:noFill/>
                <a:tableStyleId>{3FBCCFFA-E487-46A0-9BF5-055A4D3DDA79}</a:tableStyleId>
              </a:tblPr>
              <a:tblGrid>
                <a:gridCol w="154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2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36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8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DIY Toolkit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B96E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Protector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D4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Protector PLUS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7D2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Protector PRO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5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25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ctr"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AD60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80B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5624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4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 i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Setup Fees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i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$/one time</a:t>
                      </a: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$/one time</a:t>
                      </a: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$/one time</a:t>
                      </a: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$/one time</a:t>
                      </a: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 i="1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Software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Business Center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Reputation Management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6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Social Marketing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6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Presence Builder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Listing Sync Pro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0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6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9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 i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Services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2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Review Response</a:t>
                      </a:r>
                    </a:p>
                  </a:txBody>
                  <a:tcPr marL="28575" marR="28575" marT="19050" marB="19050" anchor="ctr"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8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Review Solicitation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8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Visibility Premium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3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Social Posting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 times/</a:t>
                      </a:r>
                    </a:p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week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 times/</a:t>
                      </a:r>
                    </a:p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week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3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Monthly Progress Reports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✔</a:t>
                      </a: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Macintosh PowerPoint</Application>
  <PresentationFormat>On-screen Show (16:9)</PresentationFormat>
  <Paragraphs>79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Open Sans</vt:lpstr>
      <vt:lpstr>Montserrat</vt:lpstr>
      <vt:lpstr>simple-light-2</vt:lpstr>
      <vt:lpstr>simple-light</vt:lpstr>
      <vt:lpstr>simple-light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Austin Hoffman</cp:lastModifiedBy>
  <cp:revision>1</cp:revision>
  <dcterms:modified xsi:type="dcterms:W3CDTF">2020-08-28T20:55:41Z</dcterms:modified>
</cp:coreProperties>
</file>