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8" r:id="rId3"/>
    <p:sldId id="292" r:id="rId4"/>
    <p:sldId id="294" r:id="rId5"/>
    <p:sldId id="265" r:id="rId6"/>
    <p:sldId id="282" r:id="rId7"/>
    <p:sldId id="281" r:id="rId8"/>
    <p:sldId id="271" r:id="rId9"/>
    <p:sldId id="274" r:id="rId10"/>
    <p:sldId id="275" r:id="rId11"/>
    <p:sldId id="276" r:id="rId12"/>
    <p:sldId id="272" r:id="rId13"/>
    <p:sldId id="273" r:id="rId14"/>
    <p:sldId id="328" r:id="rId15"/>
    <p:sldId id="335" r:id="rId16"/>
    <p:sldId id="306" r:id="rId17"/>
    <p:sldId id="307" r:id="rId18"/>
    <p:sldId id="296" r:id="rId19"/>
    <p:sldId id="297" r:id="rId20"/>
    <p:sldId id="314" r:id="rId21"/>
    <p:sldId id="298" r:id="rId22"/>
    <p:sldId id="299" r:id="rId23"/>
    <p:sldId id="330" r:id="rId24"/>
    <p:sldId id="331" r:id="rId25"/>
    <p:sldId id="300" r:id="rId26"/>
    <p:sldId id="301" r:id="rId27"/>
    <p:sldId id="302" r:id="rId28"/>
    <p:sldId id="308" r:id="rId29"/>
    <p:sldId id="309" r:id="rId30"/>
    <p:sldId id="311" r:id="rId31"/>
    <p:sldId id="303" r:id="rId32"/>
    <p:sldId id="312" r:id="rId33"/>
    <p:sldId id="313" r:id="rId34"/>
    <p:sldId id="315" r:id="rId35"/>
    <p:sldId id="279" r:id="rId36"/>
    <p:sldId id="280" r:id="rId37"/>
    <p:sldId id="316" r:id="rId38"/>
    <p:sldId id="319" r:id="rId39"/>
    <p:sldId id="334" r:id="rId40"/>
    <p:sldId id="318" r:id="rId41"/>
    <p:sldId id="25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A40"/>
    <a:srgbClr val="0079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1" autoAdjust="0"/>
    <p:restoredTop sz="71072" autoAdjust="0"/>
  </p:normalViewPr>
  <p:slideViewPr>
    <p:cSldViewPr snapToGrid="0" snapToObjects="1">
      <p:cViewPr>
        <p:scale>
          <a:sx n="85" d="100"/>
          <a:sy n="85" d="100"/>
        </p:scale>
        <p:origin x="126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53560-C044-4314-ACD4-43F8D16AEDDA}" type="datetimeFigureOut">
              <a:rPr lang="en-US" smtClean="0"/>
              <a:t>10/19/2018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27A21-E82E-4318-A6AC-17B4C102C884}" type="slidenum">
              <a:rPr lang="en-US" smtClean="0"/>
              <a:t>‹#›</a:t>
            </a:fld>
            <a:endParaRPr lang="en-US"/>
          </a:p>
        </p:txBody>
      </p:sp>
    </p:spTree>
    <p:extLst>
      <p:ext uri="{BB962C8B-B14F-4D97-AF65-F5344CB8AC3E}">
        <p14:creationId xmlns:p14="http://schemas.microsoft.com/office/powerpoint/2010/main" val="816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December 2013, the G8 nations—Canada, France,</a:t>
            </a:r>
          </a:p>
          <a:p>
            <a:r>
              <a:rPr lang="en-US" sz="1200" b="0" i="0" u="none" strike="noStrike" kern="1200" baseline="0" dirty="0">
                <a:solidFill>
                  <a:schemeClr val="tx1"/>
                </a:solidFill>
                <a:latin typeface="+mn-lt"/>
                <a:ea typeface="+mn-ea"/>
                <a:cs typeface="+mn-cs"/>
              </a:rPr>
              <a:t>Germany, Italy, Japan, Russia, the United Kingdom, and</a:t>
            </a:r>
          </a:p>
          <a:p>
            <a:r>
              <a:rPr lang="en-US" sz="1200" b="0" i="0" u="none" strike="noStrike" kern="1200" baseline="0" dirty="0">
                <a:solidFill>
                  <a:schemeClr val="tx1"/>
                </a:solidFill>
                <a:latin typeface="+mn-lt"/>
                <a:ea typeface="+mn-ea"/>
                <a:cs typeface="+mn-cs"/>
              </a:rPr>
              <a:t>the United States—created the World Dementia Council</a:t>
            </a:r>
          </a:p>
          <a:p>
            <a:r>
              <a:rPr lang="en-US" sz="1200" b="0" i="0" u="none" strike="noStrike" kern="1200" baseline="0" dirty="0">
                <a:solidFill>
                  <a:schemeClr val="tx1"/>
                </a:solidFill>
                <a:latin typeface="+mn-lt"/>
                <a:ea typeface="+mn-ea"/>
                <a:cs typeface="+mn-cs"/>
              </a:rPr>
              <a:t>(WDC) [3] to provide global advocacy and leadership on</a:t>
            </a:r>
          </a:p>
          <a:p>
            <a:r>
              <a:rPr lang="en-US" sz="1200" b="0" i="0" u="none" strike="noStrike" kern="1200" baseline="0" dirty="0">
                <a:solidFill>
                  <a:schemeClr val="tx1"/>
                </a:solidFill>
                <a:latin typeface="+mn-lt"/>
                <a:ea typeface="+mn-ea"/>
                <a:cs typeface="+mn-cs"/>
              </a:rPr>
              <a:t>key dementia challenges</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a:t>
            </a:fld>
            <a:endParaRPr lang="en-US"/>
          </a:p>
        </p:txBody>
      </p:sp>
    </p:spTree>
    <p:extLst>
      <p:ext uri="{BB962C8B-B14F-4D97-AF65-F5344CB8AC3E}">
        <p14:creationId xmlns:p14="http://schemas.microsoft.com/office/powerpoint/2010/main" val="146081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Meta-analyses of clinical trials and prospective, observational,</a:t>
            </a:r>
          </a:p>
          <a:p>
            <a:r>
              <a:rPr lang="en-US" sz="1200" b="0" i="0" u="none" strike="noStrike" kern="1200" baseline="0" dirty="0">
                <a:solidFill>
                  <a:schemeClr val="tx1"/>
                </a:solidFill>
                <a:latin typeface="+mn-lt"/>
                <a:ea typeface="+mn-ea"/>
                <a:cs typeface="+mn-cs"/>
              </a:rPr>
              <a:t>longitudinal, and cross-sectional studies, including a</a:t>
            </a:r>
          </a:p>
          <a:p>
            <a:r>
              <a:rPr lang="en-US" sz="1200" b="0" i="0" u="none" strike="noStrike" kern="1200" baseline="0" dirty="0">
                <a:solidFill>
                  <a:schemeClr val="tx1"/>
                </a:solidFill>
                <a:latin typeface="+mn-lt"/>
                <a:ea typeface="+mn-ea"/>
                <a:cs typeface="+mn-cs"/>
              </a:rPr>
              <a:t>Cochrane review, have not indicated a consistent relationship</a:t>
            </a:r>
          </a:p>
          <a:p>
            <a:r>
              <a:rPr lang="en-US" sz="1200" b="0" i="0" u="none" strike="noStrike" kern="1200" baseline="0" dirty="0">
                <a:solidFill>
                  <a:schemeClr val="tx1"/>
                </a:solidFill>
                <a:latin typeface="+mn-lt"/>
                <a:ea typeface="+mn-ea"/>
                <a:cs typeface="+mn-cs"/>
              </a:rPr>
              <a:t>between high blood pressure and dementia; there is stronger</a:t>
            </a:r>
          </a:p>
          <a:p>
            <a:r>
              <a:rPr lang="en-US" sz="1200" b="0" i="0" u="none" strike="noStrike" kern="1200" baseline="0" dirty="0">
                <a:solidFill>
                  <a:schemeClr val="tx1"/>
                </a:solidFill>
                <a:latin typeface="+mn-lt"/>
                <a:ea typeface="+mn-ea"/>
                <a:cs typeface="+mn-cs"/>
              </a:rPr>
              <a:t>evidence for a link with cognitive decline [43–47]. A</a:t>
            </a:r>
          </a:p>
          <a:p>
            <a:r>
              <a:rPr lang="en-US" sz="1200" b="0" i="0" u="none" strike="noStrike" kern="1200" baseline="0" dirty="0">
                <a:solidFill>
                  <a:schemeClr val="tx1"/>
                </a:solidFill>
                <a:latin typeface="+mn-lt"/>
                <a:ea typeface="+mn-ea"/>
                <a:cs typeface="+mn-cs"/>
              </a:rPr>
              <a:t>systematic review of meta-analyses, observational studies,</a:t>
            </a:r>
          </a:p>
          <a:p>
            <a:r>
              <a:rPr lang="en-US" sz="1200" b="0" i="0" u="none" strike="noStrike" kern="1200" baseline="0" dirty="0">
                <a:solidFill>
                  <a:schemeClr val="tx1"/>
                </a:solidFill>
                <a:latin typeface="+mn-lt"/>
                <a:ea typeface="+mn-ea"/>
                <a:cs typeface="+mn-cs"/>
              </a:rPr>
              <a:t>and randomized controlled trials found treatments of hypertension</a:t>
            </a:r>
          </a:p>
          <a:p>
            <a:r>
              <a:rPr lang="en-US" sz="1200" b="0" i="0" u="none" strike="noStrike" kern="1200" baseline="0" dirty="0">
                <a:solidFill>
                  <a:schemeClr val="tx1"/>
                </a:solidFill>
                <a:latin typeface="+mn-lt"/>
                <a:ea typeface="+mn-ea"/>
                <a:cs typeface="+mn-cs"/>
              </a:rPr>
              <a:t>may reduce the risk of cognitive decline [48]; a </a:t>
            </a:r>
            <a:r>
              <a:rPr lang="en-US" sz="1200" b="0" i="0" u="none" strike="noStrike" kern="1200" baseline="0" dirty="0" err="1">
                <a:solidFill>
                  <a:schemeClr val="tx1"/>
                </a:solidFill>
                <a:latin typeface="+mn-lt"/>
                <a:ea typeface="+mn-ea"/>
                <a:cs typeface="+mn-cs"/>
              </a:rPr>
              <a:t>metaanalysis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longitudinal studies concluded the opposite [49].</a:t>
            </a:r>
          </a:p>
          <a:p>
            <a:r>
              <a:rPr lang="en-US" sz="1200" b="0" i="0" u="none" strike="noStrike" kern="1200" baseline="0" dirty="0">
                <a:solidFill>
                  <a:schemeClr val="tx1"/>
                </a:solidFill>
                <a:latin typeface="+mn-lt"/>
                <a:ea typeface="+mn-ea"/>
                <a:cs typeface="+mn-cs"/>
              </a:rPr>
              <a:t>Similar to data on the link between obesity and cognitive</a:t>
            </a:r>
          </a:p>
          <a:p>
            <a:r>
              <a:rPr lang="en-US" sz="1200" b="0" i="0" u="none" strike="noStrike" kern="1200" baseline="0" dirty="0">
                <a:solidFill>
                  <a:schemeClr val="tx1"/>
                </a:solidFill>
                <a:latin typeface="+mn-lt"/>
                <a:ea typeface="+mn-ea"/>
                <a:cs typeface="+mn-cs"/>
              </a:rPr>
              <a:t>decline/dementia, studies demonstrate that later-life hypertension</a:t>
            </a:r>
          </a:p>
          <a:p>
            <a:r>
              <a:rPr lang="en-US" sz="1200" b="0" i="0" u="none" strike="noStrike" kern="1200" baseline="0" dirty="0">
                <a:solidFill>
                  <a:schemeClr val="tx1"/>
                </a:solidFill>
                <a:latin typeface="+mn-lt"/>
                <a:ea typeface="+mn-ea"/>
                <a:cs typeface="+mn-cs"/>
              </a:rPr>
              <a:t>may be protective against cognitive decline</a:t>
            </a:r>
          </a:p>
        </p:txBody>
      </p:sp>
      <p:sp>
        <p:nvSpPr>
          <p:cNvPr id="4" name="Slide Number Placeholder 3"/>
          <p:cNvSpPr>
            <a:spLocks noGrp="1"/>
          </p:cNvSpPr>
          <p:nvPr>
            <p:ph type="sldNum" sz="quarter" idx="10"/>
          </p:nvPr>
        </p:nvSpPr>
        <p:spPr/>
        <p:txBody>
          <a:bodyPr/>
          <a:lstStyle/>
          <a:p>
            <a:fld id="{C7827A21-E82E-4318-A6AC-17B4C102C884}" type="slidenum">
              <a:rPr lang="en-US" smtClean="0"/>
              <a:t>23</a:t>
            </a:fld>
            <a:endParaRPr lang="en-US"/>
          </a:p>
        </p:txBody>
      </p:sp>
    </p:spTree>
    <p:extLst>
      <p:ext uri="{BB962C8B-B14F-4D97-AF65-F5344CB8AC3E}">
        <p14:creationId xmlns:p14="http://schemas.microsoft.com/office/powerpoint/2010/main" val="308222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Meta-analyses of clinical trials and prospective, observational,</a:t>
            </a:r>
          </a:p>
          <a:p>
            <a:r>
              <a:rPr lang="en-US" sz="1200" b="0" i="0" u="none" strike="noStrike" kern="1200" baseline="0" dirty="0">
                <a:solidFill>
                  <a:schemeClr val="tx1"/>
                </a:solidFill>
                <a:latin typeface="+mn-lt"/>
                <a:ea typeface="+mn-ea"/>
                <a:cs typeface="+mn-cs"/>
              </a:rPr>
              <a:t>longitudinal, and cross-sectional studies, including a</a:t>
            </a:r>
          </a:p>
          <a:p>
            <a:r>
              <a:rPr lang="en-US" sz="1200" b="0" i="0" u="none" strike="noStrike" kern="1200" baseline="0" dirty="0">
                <a:solidFill>
                  <a:schemeClr val="tx1"/>
                </a:solidFill>
                <a:latin typeface="+mn-lt"/>
                <a:ea typeface="+mn-ea"/>
                <a:cs typeface="+mn-cs"/>
              </a:rPr>
              <a:t>Cochrane review, have not indicated a consistent relationship</a:t>
            </a:r>
          </a:p>
          <a:p>
            <a:r>
              <a:rPr lang="en-US" sz="1200" b="0" i="0" u="none" strike="noStrike" kern="1200" baseline="0" dirty="0">
                <a:solidFill>
                  <a:schemeClr val="tx1"/>
                </a:solidFill>
                <a:latin typeface="+mn-lt"/>
                <a:ea typeface="+mn-ea"/>
                <a:cs typeface="+mn-cs"/>
              </a:rPr>
              <a:t>between high blood pressure and dementia; there is stronger</a:t>
            </a:r>
          </a:p>
          <a:p>
            <a:r>
              <a:rPr lang="en-US" sz="1200" b="0" i="0" u="none" strike="noStrike" kern="1200" baseline="0" dirty="0">
                <a:solidFill>
                  <a:schemeClr val="tx1"/>
                </a:solidFill>
                <a:latin typeface="+mn-lt"/>
                <a:ea typeface="+mn-ea"/>
                <a:cs typeface="+mn-cs"/>
              </a:rPr>
              <a:t>evidence for a link with cognitive decline [43–47]. A</a:t>
            </a:r>
          </a:p>
          <a:p>
            <a:r>
              <a:rPr lang="en-US" sz="1200" b="0" i="0" u="none" strike="noStrike" kern="1200" baseline="0" dirty="0">
                <a:solidFill>
                  <a:schemeClr val="tx1"/>
                </a:solidFill>
                <a:latin typeface="+mn-lt"/>
                <a:ea typeface="+mn-ea"/>
                <a:cs typeface="+mn-cs"/>
              </a:rPr>
              <a:t>systematic review of meta-analyses, observational studies,</a:t>
            </a:r>
          </a:p>
          <a:p>
            <a:r>
              <a:rPr lang="en-US" sz="1200" b="0" i="0" u="none" strike="noStrike" kern="1200" baseline="0" dirty="0">
                <a:solidFill>
                  <a:schemeClr val="tx1"/>
                </a:solidFill>
                <a:latin typeface="+mn-lt"/>
                <a:ea typeface="+mn-ea"/>
                <a:cs typeface="+mn-cs"/>
              </a:rPr>
              <a:t>and randomized controlled trials found treatments of hypertension</a:t>
            </a:r>
          </a:p>
          <a:p>
            <a:r>
              <a:rPr lang="en-US" sz="1200" b="0" i="0" u="none" strike="noStrike" kern="1200" baseline="0" dirty="0">
                <a:solidFill>
                  <a:schemeClr val="tx1"/>
                </a:solidFill>
                <a:latin typeface="+mn-lt"/>
                <a:ea typeface="+mn-ea"/>
                <a:cs typeface="+mn-cs"/>
              </a:rPr>
              <a:t>may reduce the risk of cognitive decline [48]; a </a:t>
            </a:r>
            <a:r>
              <a:rPr lang="en-US" sz="1200" b="0" i="0" u="none" strike="noStrike" kern="1200" baseline="0" dirty="0" err="1">
                <a:solidFill>
                  <a:schemeClr val="tx1"/>
                </a:solidFill>
                <a:latin typeface="+mn-lt"/>
                <a:ea typeface="+mn-ea"/>
                <a:cs typeface="+mn-cs"/>
              </a:rPr>
              <a:t>metaanalysis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longitudinal studies concluded the opposite [49].</a:t>
            </a:r>
          </a:p>
          <a:p>
            <a:r>
              <a:rPr lang="en-US" sz="1200" b="0" i="0" u="none" strike="noStrike" kern="1200" baseline="0" dirty="0">
                <a:solidFill>
                  <a:schemeClr val="tx1"/>
                </a:solidFill>
                <a:latin typeface="+mn-lt"/>
                <a:ea typeface="+mn-ea"/>
                <a:cs typeface="+mn-cs"/>
              </a:rPr>
              <a:t>Similar to data on the link between obesity and cognitive</a:t>
            </a:r>
          </a:p>
          <a:p>
            <a:r>
              <a:rPr lang="en-US" sz="1200" b="0" i="0" u="none" strike="noStrike" kern="1200" baseline="0" dirty="0">
                <a:solidFill>
                  <a:schemeClr val="tx1"/>
                </a:solidFill>
                <a:latin typeface="+mn-lt"/>
                <a:ea typeface="+mn-ea"/>
                <a:cs typeface="+mn-cs"/>
              </a:rPr>
              <a:t>decline/dementia, studies demonstrate that later-life hypertension</a:t>
            </a:r>
          </a:p>
          <a:p>
            <a:r>
              <a:rPr lang="en-US" sz="1200" b="0" i="0" u="none" strike="noStrike" kern="1200" baseline="0" dirty="0">
                <a:solidFill>
                  <a:schemeClr val="tx1"/>
                </a:solidFill>
                <a:latin typeface="+mn-lt"/>
                <a:ea typeface="+mn-ea"/>
                <a:cs typeface="+mn-cs"/>
              </a:rPr>
              <a:t>may be protective against cognitive decline</a:t>
            </a:r>
          </a:p>
        </p:txBody>
      </p:sp>
      <p:sp>
        <p:nvSpPr>
          <p:cNvPr id="4" name="Slide Number Placeholder 3"/>
          <p:cNvSpPr>
            <a:spLocks noGrp="1"/>
          </p:cNvSpPr>
          <p:nvPr>
            <p:ph type="sldNum" sz="quarter" idx="10"/>
          </p:nvPr>
        </p:nvSpPr>
        <p:spPr/>
        <p:txBody>
          <a:bodyPr/>
          <a:lstStyle/>
          <a:p>
            <a:fld id="{C7827A21-E82E-4318-A6AC-17B4C102C884}" type="slidenum">
              <a:rPr lang="en-US" smtClean="0"/>
              <a:t>24</a:t>
            </a:fld>
            <a:endParaRPr lang="en-US"/>
          </a:p>
        </p:txBody>
      </p:sp>
    </p:spTree>
    <p:extLst>
      <p:ext uri="{BB962C8B-B14F-4D97-AF65-F5344CB8AC3E}">
        <p14:creationId xmlns:p14="http://schemas.microsoft.com/office/powerpoint/2010/main" val="345695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several systematic reviews and </a:t>
            </a:r>
            <a:r>
              <a:rPr lang="en-US" sz="1200" b="0" i="0" u="none" strike="noStrike" kern="1200" baseline="0" dirty="0" err="1">
                <a:solidFill>
                  <a:schemeClr val="tx1"/>
                </a:solidFill>
                <a:latin typeface="+mn-lt"/>
                <a:ea typeface="+mn-ea"/>
                <a:cs typeface="+mn-cs"/>
              </a:rPr>
              <a:t>metaanalyses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prospective and longitudinal studies have found</a:t>
            </a:r>
          </a:p>
          <a:p>
            <a:r>
              <a:rPr lang="en-US" sz="1200" b="0" i="0" u="none" strike="noStrike" kern="1200" baseline="0" dirty="0">
                <a:solidFill>
                  <a:schemeClr val="tx1"/>
                </a:solidFill>
                <a:latin typeface="+mn-lt"/>
                <a:ea typeface="+mn-ea"/>
                <a:cs typeface="+mn-cs"/>
              </a:rPr>
              <a:t>strong evidence that current smoking increases the risk of</a:t>
            </a:r>
          </a:p>
          <a:p>
            <a:r>
              <a:rPr lang="en-US" sz="1200" b="0" i="0" u="none" strike="noStrike" kern="1200" baseline="0" dirty="0">
                <a:solidFill>
                  <a:schemeClr val="tx1"/>
                </a:solidFill>
                <a:latin typeface="+mn-lt"/>
                <a:ea typeface="+mn-ea"/>
                <a:cs typeface="+mn-cs"/>
              </a:rPr>
              <a:t>cognitive decline and possibly dementia [7,26,35,59–64].</a:t>
            </a:r>
          </a:p>
          <a:p>
            <a:r>
              <a:rPr lang="en-US" sz="1200" b="0" i="0" u="none" strike="noStrike" kern="1200" baseline="0" dirty="0">
                <a:solidFill>
                  <a:schemeClr val="tx1"/>
                </a:solidFill>
                <a:latin typeface="+mn-lt"/>
                <a:ea typeface="+mn-ea"/>
                <a:cs typeface="+mn-cs"/>
              </a:rPr>
              <a:t>Quitting smoking may reduce the associated risk to levels</a:t>
            </a:r>
          </a:p>
          <a:p>
            <a:r>
              <a:rPr lang="en-US" sz="1200" b="0" i="0" u="none" strike="noStrike" kern="1200" baseline="0" dirty="0">
                <a:solidFill>
                  <a:schemeClr val="tx1"/>
                </a:solidFill>
                <a:latin typeface="+mn-lt"/>
                <a:ea typeface="+mn-ea"/>
                <a:cs typeface="+mn-cs"/>
              </a:rPr>
              <a:t>comparable to those who have not smoked [7,63–65]. One</a:t>
            </a:r>
          </a:p>
          <a:p>
            <a:r>
              <a:rPr lang="en-US" sz="1200" b="0" i="0" u="none" strike="noStrike" kern="1200" baseline="0" dirty="0">
                <a:solidFill>
                  <a:schemeClr val="tx1"/>
                </a:solidFill>
                <a:latin typeface="+mn-lt"/>
                <a:ea typeface="+mn-ea"/>
                <a:cs typeface="+mn-cs"/>
              </a:rPr>
              <a:t>study of a large multi-ethnic cohort found heavy smoking</a:t>
            </a:r>
          </a:p>
          <a:p>
            <a:r>
              <a:rPr lang="en-US" sz="1200" b="0" i="0" u="none" strike="noStrike" kern="1200" baseline="0" dirty="0">
                <a:solidFill>
                  <a:schemeClr val="tx1"/>
                </a:solidFill>
                <a:latin typeface="+mn-lt"/>
                <a:ea typeface="+mn-ea"/>
                <a:cs typeface="+mn-cs"/>
              </a:rPr>
              <a:t>in middle-age as much as doubled the risk of later-life dementia</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25</a:t>
            </a:fld>
            <a:endParaRPr lang="en-US"/>
          </a:p>
        </p:txBody>
      </p:sp>
    </p:spTree>
    <p:extLst>
      <p:ext uri="{BB962C8B-B14F-4D97-AF65-F5344CB8AC3E}">
        <p14:creationId xmlns:p14="http://schemas.microsoft.com/office/powerpoint/2010/main" val="151788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Based on several meta-analyses, systematic reviews, and</a:t>
            </a:r>
          </a:p>
          <a:p>
            <a:r>
              <a:rPr lang="en-US" sz="1200" b="0" i="0" u="none" strike="noStrike" kern="1200" baseline="0" dirty="0">
                <a:solidFill>
                  <a:schemeClr val="tx1"/>
                </a:solidFill>
                <a:latin typeface="+mn-lt"/>
                <a:ea typeface="+mn-ea"/>
                <a:cs typeface="+mn-cs"/>
              </a:rPr>
              <a:t>individual studies, evidence from at least a half dozen prospective</a:t>
            </a:r>
          </a:p>
          <a:p>
            <a:r>
              <a:rPr lang="en-US" sz="1200" b="0" i="0" u="none" strike="noStrike" kern="1200" baseline="0" dirty="0">
                <a:solidFill>
                  <a:schemeClr val="tx1"/>
                </a:solidFill>
                <a:latin typeface="+mn-lt"/>
                <a:ea typeface="+mn-ea"/>
                <a:cs typeface="+mn-cs"/>
              </a:rPr>
              <a:t>studies found that mid-life obesity is associated</a:t>
            </a:r>
          </a:p>
          <a:p>
            <a:r>
              <a:rPr lang="en-US" sz="1200" b="0" i="0" u="none" strike="noStrike" kern="1200" baseline="0" dirty="0">
                <a:solidFill>
                  <a:schemeClr val="tx1"/>
                </a:solidFill>
                <a:latin typeface="+mn-lt"/>
                <a:ea typeface="+mn-ea"/>
                <a:cs typeface="+mn-cs"/>
              </a:rPr>
              <a:t>with an increased risk of dementia. Most postulate this is a</a:t>
            </a:r>
          </a:p>
          <a:p>
            <a:r>
              <a:rPr lang="en-US" sz="1200" b="0" i="0" u="none" strike="noStrike" kern="1200" baseline="0" dirty="0">
                <a:solidFill>
                  <a:schemeClr val="tx1"/>
                </a:solidFill>
                <a:latin typeface="+mn-lt"/>
                <a:ea typeface="+mn-ea"/>
                <a:cs typeface="+mn-cs"/>
              </a:rPr>
              <a:t>strong link, especially with regard to cognitive decline</a:t>
            </a:r>
          </a:p>
          <a:p>
            <a:r>
              <a:rPr lang="en-US" sz="1200" b="0" i="0" u="none" strike="noStrike" kern="1200" baseline="0" dirty="0">
                <a:solidFill>
                  <a:schemeClr val="tx1"/>
                </a:solidFill>
                <a:latin typeface="+mn-lt"/>
                <a:ea typeface="+mn-ea"/>
                <a:cs typeface="+mn-cs"/>
              </a:rPr>
              <a:t>[20,22,31–36]. The association may change with age, as</a:t>
            </a:r>
          </a:p>
          <a:p>
            <a:r>
              <a:rPr lang="en-US" sz="1200" b="0" i="0" u="none" strike="noStrike" kern="1200" baseline="0" dirty="0">
                <a:solidFill>
                  <a:schemeClr val="tx1"/>
                </a:solidFill>
                <a:latin typeface="+mn-lt"/>
                <a:ea typeface="+mn-ea"/>
                <a:cs typeface="+mn-cs"/>
              </a:rPr>
              <a:t>being overweight—and, even possibly being obese—in</a:t>
            </a:r>
          </a:p>
          <a:p>
            <a:r>
              <a:rPr lang="en-US" sz="1200" b="0" i="0" u="none" strike="noStrike" kern="1200" baseline="0" dirty="0">
                <a:solidFill>
                  <a:schemeClr val="tx1"/>
                </a:solidFill>
                <a:latin typeface="+mn-lt"/>
                <a:ea typeface="+mn-ea"/>
                <a:cs typeface="+mn-cs"/>
              </a:rPr>
              <a:t>later life has been associated with reduced risk of</a:t>
            </a:r>
          </a:p>
          <a:p>
            <a:r>
              <a:rPr lang="en-US" sz="1200" b="0" i="0" u="none" strike="noStrike" kern="1200" baseline="0" dirty="0">
                <a:solidFill>
                  <a:schemeClr val="tx1"/>
                </a:solidFill>
                <a:latin typeface="+mn-lt"/>
                <a:ea typeface="+mn-ea"/>
                <a:cs typeface="+mn-cs"/>
              </a:rPr>
              <a:t>dementia [37–41]. And, a recent, large, retrospective</a:t>
            </a:r>
          </a:p>
          <a:p>
            <a:r>
              <a:rPr lang="en-US" sz="1200" b="0" i="0" u="none" strike="noStrike" kern="1200" baseline="0" dirty="0">
                <a:solidFill>
                  <a:schemeClr val="tx1"/>
                </a:solidFill>
                <a:latin typeface="+mn-lt"/>
                <a:ea typeface="+mn-ea"/>
                <a:cs typeface="+mn-cs"/>
              </a:rPr>
              <a:t>cohort study found a lower risk for dementia among those</a:t>
            </a:r>
          </a:p>
          <a:p>
            <a:r>
              <a:rPr lang="en-US" sz="1200" b="0" i="0" u="none" strike="noStrike" kern="1200" baseline="0" dirty="0">
                <a:solidFill>
                  <a:schemeClr val="tx1"/>
                </a:solidFill>
                <a:latin typeface="+mn-lt"/>
                <a:ea typeface="+mn-ea"/>
                <a:cs typeface="+mn-cs"/>
              </a:rPr>
              <a:t>who were overweight even in midlife, while those who</a:t>
            </a:r>
          </a:p>
          <a:p>
            <a:r>
              <a:rPr lang="en-US" sz="1200" b="0" i="0" u="none" strike="noStrike" kern="1200" baseline="0" dirty="0">
                <a:solidFill>
                  <a:schemeClr val="tx1"/>
                </a:solidFill>
                <a:latin typeface="+mn-lt"/>
                <a:ea typeface="+mn-ea"/>
                <a:cs typeface="+mn-cs"/>
              </a:rPr>
              <a:t>were underweight had an elevated risk</a:t>
            </a:r>
            <a:endParaRPr lang="en-US" dirty="0"/>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26</a:t>
            </a:fld>
            <a:endParaRPr lang="en-US"/>
          </a:p>
        </p:txBody>
      </p:sp>
    </p:spTree>
    <p:extLst>
      <p:ext uri="{BB962C8B-B14F-4D97-AF65-F5344CB8AC3E}">
        <p14:creationId xmlns:p14="http://schemas.microsoft.com/office/powerpoint/2010/main" val="234015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systematic reviews and meta-analyses, more than 20 prospective, longitudinal, and cross-sectional studies, as well as randomized controlled trials, have shown</a:t>
            </a:r>
          </a:p>
          <a:p>
            <a:r>
              <a:rPr lang="en-US" sz="1200" b="0" i="0" u="none" strike="noStrike" kern="1200" baseline="0" dirty="0">
                <a:solidFill>
                  <a:schemeClr val="tx1"/>
                </a:solidFill>
                <a:latin typeface="+mn-lt"/>
                <a:ea typeface="+mn-ea"/>
                <a:cs typeface="+mn-cs"/>
              </a:rPr>
              <a:t>physical activity—even in some cases, mild physical activity such as walking—is associated with a decreased risk of cognitive impairment and/or improved cognitive function [35,62,67–76]. </a:t>
            </a:r>
          </a:p>
          <a:p>
            <a:r>
              <a:rPr lang="en-US" sz="1200" b="0" i="0" u="none" strike="noStrike" kern="1200" baseline="0" dirty="0">
                <a:solidFill>
                  <a:schemeClr val="tx1"/>
                </a:solidFill>
                <a:latin typeface="+mn-lt"/>
                <a:ea typeface="+mn-ea"/>
                <a:cs typeface="+mn-cs"/>
              </a:rPr>
              <a:t>Several randomized controlled trials and a Cochrane review of such trials have found that inactive, but otherwise healthy, seniors who begin an exercise program experience significantly improved cognitive function [77,78]. Studies most consistently demonstrate the exercise must be regular and tend toward the more vigorous side [69–72,74]; however, to date, they have failed to pinpoint the optimal duration of the activity, the type and intensity of the exercise, and what period during a person’s lifespan it should occur that would maximize potential protective effects</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27</a:t>
            </a:fld>
            <a:endParaRPr lang="en-US"/>
          </a:p>
        </p:txBody>
      </p:sp>
    </p:spTree>
    <p:extLst>
      <p:ext uri="{BB962C8B-B14F-4D97-AF65-F5344CB8AC3E}">
        <p14:creationId xmlns:p14="http://schemas.microsoft.com/office/powerpoint/2010/main" val="236880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Information on the effects of various aspects of diet (including various nutrients and vitamins, foods, or food groups) on reducing risk is limited and conflicting. Given</a:t>
            </a:r>
          </a:p>
          <a:p>
            <a:r>
              <a:rPr lang="en-US" sz="1200" b="0" i="0" u="none" strike="noStrike" kern="1200" baseline="0" dirty="0">
                <a:solidFill>
                  <a:schemeClr val="tx1"/>
                </a:solidFill>
                <a:latin typeface="+mn-lt"/>
                <a:ea typeface="+mn-ea"/>
                <a:cs typeface="+mn-cs"/>
              </a:rPr>
              <a:t>that many elements of diet are interrelated and interactive, the idea of a whole dietary pattern approach has gained some ground. However, interpretation is challenging as dietary pattern often varies with other lifestyle factors and with demographic variables that may also have an impact on risk. A few cohort studies on the Mediterranean diet (relatively little red meat with an emphasis on whole grains, fruits and vegetables, fish, nuts, and olive oil) or a combined Mediterranean-DASH (Dietary Approaches to Stop Hypertension) diet suggest an association between these diets and reduced risk</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28</a:t>
            </a:fld>
            <a:endParaRPr lang="en-US"/>
          </a:p>
        </p:txBody>
      </p:sp>
    </p:spTree>
    <p:extLst>
      <p:ext uri="{BB962C8B-B14F-4D97-AF65-F5344CB8AC3E}">
        <p14:creationId xmlns:p14="http://schemas.microsoft.com/office/powerpoint/2010/main" val="380222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Cognitive training:  A Cochrane review found three dozen randomized controlled trials of mental engagement/cognitive training interventions showing improvements in immediate and delayed recall among those in the treatment group compared with the control group [88]. Systematic reviews of observational studies and randomized controlled trials reached similar conclusions [89,90]. However, based on these analyses, it is unclear whether the improvement is attributed specifically to the cognitive intervention. Despite the large number of trials, most were fairly small, and the data overall were inconclusive. And, as with physical activity, the “recipe” for any successful engagement remains unknown.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Social engagement: There are very few systematic reviews of the evidence on social engagement—such as doing volunteer work, joining a club, or going to church—as a potential protective factor against cognitive decline or dementia [91]. Some individual studies have shown that social activities, larger social networks, and a history of social contact are associated with better cognitive function and reduced risk for cognitive decline [92–101]. However, an independent coordinated analysis of four longitudinal studies found no effect on cognitive functioning [102]. Looking at the totality of the evidence, most studies in this area are small, are combined with cognitive training and/or physical activities (making it difficult to disaggregate the potential benefits solely of social engagement), and/or are too dissimilar in types of social engagement to draw any conclusions.</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29</a:t>
            </a:fld>
            <a:endParaRPr lang="en-US"/>
          </a:p>
        </p:txBody>
      </p:sp>
    </p:spTree>
    <p:extLst>
      <p:ext uri="{BB962C8B-B14F-4D97-AF65-F5344CB8AC3E}">
        <p14:creationId xmlns:p14="http://schemas.microsoft.com/office/powerpoint/2010/main" val="228733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a:t>
            </a:r>
            <a:r>
              <a:rPr lang="en-US" sz="1200" b="0" i="0" u="none" strike="noStrike" kern="1200" baseline="0" dirty="0">
                <a:solidFill>
                  <a:schemeClr val="tx1"/>
                </a:solidFill>
                <a:latin typeface="+mn-lt"/>
                <a:ea typeface="+mn-ea"/>
                <a:cs typeface="+mn-cs"/>
              </a:rPr>
              <a:t>Meta-analyses of prospective and case control studies of older adults suggest small or moderate alcohol consumption by older individuals may decrease the risk of cognitive decline and dementia [82–84]. The evidence is not strong enough, however, to suggest those who do not drink should start drinking, especially when weighed against the potential negative effects of excessive alcohol consumption, such as an increased risk of falls among older adults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827A21-E82E-4318-A6AC-17B4C102C884}" type="slidenum">
              <a:rPr lang="en-US" smtClean="0"/>
              <a:t>30</a:t>
            </a:fld>
            <a:endParaRPr lang="en-US"/>
          </a:p>
        </p:txBody>
      </p:sp>
    </p:spTree>
    <p:extLst>
      <p:ext uri="{BB962C8B-B14F-4D97-AF65-F5344CB8AC3E}">
        <p14:creationId xmlns:p14="http://schemas.microsoft.com/office/powerpoint/2010/main" val="308544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a:t>
            </a:r>
            <a:r>
              <a:rPr lang="en-US" sz="1200" b="0" i="0" u="none" strike="noStrike" kern="1200" baseline="0" dirty="0">
                <a:solidFill>
                  <a:schemeClr val="tx1"/>
                </a:solidFill>
                <a:latin typeface="+mn-lt"/>
                <a:ea typeface="+mn-ea"/>
                <a:cs typeface="+mn-cs"/>
              </a:rPr>
              <a:t>Solid evidence exists that moderate and severe traumatic brain injury (TBI) increases the risk of developing certain forms of dementia [112–117]. And those who experience repeated head injuries (such as boxers, football players, and combat veterans) may be at an even higher risk [118–124]. While it is not known what specific aspect of TBI (force, repetitiveness, etc.) leads to disrupted brain function, these multiple studies taken together strongly link TBI to increased risk of cognitive decline and dementia.</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31</a:t>
            </a:fld>
            <a:endParaRPr lang="en-US"/>
          </a:p>
        </p:txBody>
      </p:sp>
    </p:spTree>
    <p:extLst>
      <p:ext uri="{BB962C8B-B14F-4D97-AF65-F5344CB8AC3E}">
        <p14:creationId xmlns:p14="http://schemas.microsoft.com/office/powerpoint/2010/main" val="300061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Meta-analyses of cohort and longitudinal studies, as well</a:t>
            </a:r>
          </a:p>
          <a:p>
            <a:r>
              <a:rPr lang="en-US" sz="1200" b="0" i="0" u="none" strike="noStrike" kern="1200" baseline="0" dirty="0">
                <a:solidFill>
                  <a:schemeClr val="tx1"/>
                </a:solidFill>
                <a:latin typeface="+mn-lt"/>
                <a:ea typeface="+mn-ea"/>
                <a:cs typeface="+mn-cs"/>
              </a:rPr>
              <a:t>as additional cohort studies, have shown a history of depression</a:t>
            </a:r>
          </a:p>
          <a:p>
            <a:r>
              <a:rPr lang="en-US" sz="1200" b="0" i="0" u="none" strike="noStrike" kern="1200" baseline="0" dirty="0">
                <a:solidFill>
                  <a:schemeClr val="tx1"/>
                </a:solidFill>
                <a:latin typeface="+mn-lt"/>
                <a:ea typeface="+mn-ea"/>
                <a:cs typeface="+mn-cs"/>
              </a:rPr>
              <a:t>increases the risk for dementia [125–127]. While a</a:t>
            </a:r>
          </a:p>
          <a:p>
            <a:r>
              <a:rPr lang="en-US" sz="1200" b="0" i="0" u="none" strike="noStrike" kern="1200" baseline="0" dirty="0">
                <a:solidFill>
                  <a:schemeClr val="tx1"/>
                </a:solidFill>
                <a:latin typeface="+mn-lt"/>
                <a:ea typeface="+mn-ea"/>
                <a:cs typeface="+mn-cs"/>
              </a:rPr>
              <a:t>recent cohort study found depressive symptoms are</a:t>
            </a:r>
          </a:p>
          <a:p>
            <a:r>
              <a:rPr lang="en-US" sz="1200" b="0" i="0" u="none" strike="noStrike" kern="1200" baseline="0" dirty="0">
                <a:solidFill>
                  <a:schemeClr val="tx1"/>
                </a:solidFill>
                <a:latin typeface="+mn-lt"/>
                <a:ea typeface="+mn-ea"/>
                <a:cs typeface="+mn-cs"/>
              </a:rPr>
              <a:t>independently associated with cognitive decline [128], questions</a:t>
            </a:r>
          </a:p>
          <a:p>
            <a:r>
              <a:rPr lang="en-US" sz="1200" b="0" i="0" u="none" strike="noStrike" kern="1200" baseline="0" dirty="0">
                <a:solidFill>
                  <a:schemeClr val="tx1"/>
                </a:solidFill>
                <a:latin typeface="+mn-lt"/>
                <a:ea typeface="+mn-ea"/>
                <a:cs typeface="+mn-cs"/>
              </a:rPr>
              <a:t>remain regarding whether depression may increase an</a:t>
            </a:r>
          </a:p>
          <a:p>
            <a:r>
              <a:rPr lang="en-US" sz="1200" b="0" i="0" u="none" strike="noStrike" kern="1200" baseline="0" dirty="0">
                <a:solidFill>
                  <a:schemeClr val="tx1"/>
                </a:solidFill>
                <a:latin typeface="+mn-lt"/>
                <a:ea typeface="+mn-ea"/>
                <a:cs typeface="+mn-cs"/>
              </a:rPr>
              <a:t>individual’s risk or be an early marker of brain changes associated</a:t>
            </a:r>
          </a:p>
          <a:p>
            <a:r>
              <a:rPr lang="en-US" sz="1200" b="0" i="0" u="none" strike="noStrike" kern="1200" baseline="0" dirty="0">
                <a:solidFill>
                  <a:schemeClr val="tx1"/>
                </a:solidFill>
                <a:latin typeface="+mn-lt"/>
                <a:ea typeface="+mn-ea"/>
                <a:cs typeface="+mn-cs"/>
              </a:rPr>
              <a:t>with dementia. In addition, the effect of treatment for</a:t>
            </a:r>
          </a:p>
          <a:p>
            <a:r>
              <a:rPr lang="en-US" sz="1200" b="0" i="0" u="none" strike="noStrike" kern="1200" baseline="0" dirty="0">
                <a:solidFill>
                  <a:schemeClr val="tx1"/>
                </a:solidFill>
                <a:latin typeface="+mn-lt"/>
                <a:ea typeface="+mn-ea"/>
                <a:cs typeface="+mn-cs"/>
              </a:rPr>
              <a:t>depression on subsequent cognitive functioning is not well</a:t>
            </a:r>
          </a:p>
          <a:p>
            <a:r>
              <a:rPr lang="en-US" sz="1200" b="0" i="0" u="none" strike="noStrike" kern="1200" baseline="0" dirty="0">
                <a:solidFill>
                  <a:schemeClr val="tx1"/>
                </a:solidFill>
                <a:latin typeface="+mn-lt"/>
                <a:ea typeface="+mn-ea"/>
                <a:cs typeface="+mn-cs"/>
              </a:rPr>
              <a:t>understood.</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32</a:t>
            </a:fld>
            <a:endParaRPr lang="en-US"/>
          </a:p>
        </p:txBody>
      </p:sp>
    </p:spTree>
    <p:extLst>
      <p:ext uri="{BB962C8B-B14F-4D97-AF65-F5344CB8AC3E}">
        <p14:creationId xmlns:p14="http://schemas.microsoft.com/office/powerpoint/2010/main" val="345624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estimated 47 million people worldwide are living with dementia in 2015, and this number is</a:t>
            </a:r>
          </a:p>
          <a:p>
            <a:r>
              <a:rPr lang="en-US" sz="1200" b="0" i="0" u="none" strike="noStrike" kern="1200" baseline="0" dirty="0">
                <a:solidFill>
                  <a:schemeClr val="tx1"/>
                </a:solidFill>
                <a:latin typeface="+mn-lt"/>
                <a:ea typeface="+mn-ea"/>
                <a:cs typeface="+mn-cs"/>
              </a:rPr>
              <a:t>projected to triple by 2050. In the absence of a disease-modifying treatment or cure, reducing the risk</a:t>
            </a:r>
          </a:p>
          <a:p>
            <a:r>
              <a:rPr lang="en-US" sz="1200" b="0" i="0" u="none" strike="noStrike" kern="1200" baseline="0" dirty="0">
                <a:solidFill>
                  <a:schemeClr val="tx1"/>
                </a:solidFill>
                <a:latin typeface="+mn-lt"/>
                <a:ea typeface="+mn-ea"/>
                <a:cs typeface="+mn-cs"/>
              </a:rPr>
              <a:t>of developing dementia takes on added importance. In 2014, the World Dementia Council (WDC)</a:t>
            </a:r>
          </a:p>
          <a:p>
            <a:r>
              <a:rPr lang="en-US" sz="1200" b="0" i="0" u="none" strike="noStrike" kern="1200" baseline="0" dirty="0">
                <a:solidFill>
                  <a:schemeClr val="tx1"/>
                </a:solidFill>
                <a:latin typeface="+mn-lt"/>
                <a:ea typeface="+mn-ea"/>
                <a:cs typeface="+mn-cs"/>
              </a:rPr>
              <a:t>requested the Alzheimer’s Association evaluate and report on the state of the evidence on modifiable</a:t>
            </a:r>
          </a:p>
          <a:p>
            <a:r>
              <a:rPr lang="en-US" sz="1200" b="0" i="0" u="none" strike="noStrike" kern="1200" baseline="0" dirty="0">
                <a:solidFill>
                  <a:schemeClr val="tx1"/>
                </a:solidFill>
                <a:latin typeface="+mn-lt"/>
                <a:ea typeface="+mn-ea"/>
                <a:cs typeface="+mn-cs"/>
              </a:rPr>
              <a:t>risk factors for cognitive decline and dementia. This report is a summary of the Association’s evaluation,</a:t>
            </a:r>
          </a:p>
          <a:p>
            <a:r>
              <a:rPr lang="en-US" sz="1200" b="0" i="0" u="none" strike="noStrike" kern="1200" baseline="0" dirty="0">
                <a:solidFill>
                  <a:schemeClr val="tx1"/>
                </a:solidFill>
                <a:latin typeface="+mn-lt"/>
                <a:ea typeface="+mn-ea"/>
                <a:cs typeface="+mn-cs"/>
              </a:rPr>
              <a:t>which was presented at the October 2014 WDC meeting. The Association believes there is</a:t>
            </a:r>
          </a:p>
          <a:p>
            <a:r>
              <a:rPr lang="en-US" sz="1200" b="0" i="0" u="none" strike="noStrike" kern="1200" baseline="0" dirty="0">
                <a:solidFill>
                  <a:schemeClr val="tx1"/>
                </a:solidFill>
                <a:latin typeface="+mn-lt"/>
                <a:ea typeface="+mn-ea"/>
                <a:cs typeface="+mn-cs"/>
              </a:rPr>
              <a:t>sufficient evidence to support the link between several modifiable risk factors and a reduced risk</a:t>
            </a:r>
          </a:p>
          <a:p>
            <a:r>
              <a:rPr lang="en-US" sz="1200" b="0" i="0" u="none" strike="noStrike" kern="1200" baseline="0" dirty="0">
                <a:solidFill>
                  <a:schemeClr val="tx1"/>
                </a:solidFill>
                <a:latin typeface="+mn-lt"/>
                <a:ea typeface="+mn-ea"/>
                <a:cs typeface="+mn-cs"/>
              </a:rPr>
              <a:t>for cognitive decline, and sufficient evidence to suggest that some modifiable risk factors may be</a:t>
            </a:r>
          </a:p>
          <a:p>
            <a:r>
              <a:rPr lang="en-US" sz="1200" b="0" i="0" u="none" strike="noStrike" kern="1200" baseline="0" dirty="0">
                <a:solidFill>
                  <a:schemeClr val="tx1"/>
                </a:solidFill>
                <a:latin typeface="+mn-lt"/>
                <a:ea typeface="+mn-ea"/>
                <a:cs typeface="+mn-cs"/>
              </a:rPr>
              <a:t>associated with reduced risk of dementia. Specifically, the Association believes there is sufficiently</a:t>
            </a:r>
          </a:p>
          <a:p>
            <a:r>
              <a:rPr lang="en-US" sz="1200" b="0" i="0" u="none" strike="noStrike" kern="1200" baseline="0" dirty="0">
                <a:solidFill>
                  <a:schemeClr val="tx1"/>
                </a:solidFill>
                <a:latin typeface="+mn-lt"/>
                <a:ea typeface="+mn-ea"/>
                <a:cs typeface="+mn-cs"/>
              </a:rPr>
              <a:t>strong evidence, from a population-based perspective, to conclude that regular physical activity and</a:t>
            </a:r>
          </a:p>
          <a:p>
            <a:r>
              <a:rPr lang="en-US" sz="1200" b="0" i="0" u="none" strike="noStrike" kern="1200" baseline="0" dirty="0">
                <a:solidFill>
                  <a:schemeClr val="tx1"/>
                </a:solidFill>
                <a:latin typeface="+mn-lt"/>
                <a:ea typeface="+mn-ea"/>
                <a:cs typeface="+mn-cs"/>
              </a:rPr>
              <a:t>management of cardiovascular risk factors (diabetes, obesity, smoking, and hypertension) reduce the</a:t>
            </a:r>
          </a:p>
          <a:p>
            <a:r>
              <a:rPr lang="en-US" sz="1200" b="0" i="0" u="none" strike="noStrike" kern="1200" baseline="0" dirty="0">
                <a:solidFill>
                  <a:schemeClr val="tx1"/>
                </a:solidFill>
                <a:latin typeface="+mn-lt"/>
                <a:ea typeface="+mn-ea"/>
                <a:cs typeface="+mn-cs"/>
              </a:rPr>
              <a:t>risk of cognitive decline and may reduce the risk of dementia. The Association also believes there is</a:t>
            </a:r>
          </a:p>
          <a:p>
            <a:r>
              <a:rPr lang="en-US" sz="1200" b="0" i="0" u="none" strike="noStrike" kern="1200" baseline="0" dirty="0">
                <a:solidFill>
                  <a:schemeClr val="tx1"/>
                </a:solidFill>
                <a:latin typeface="+mn-lt"/>
                <a:ea typeface="+mn-ea"/>
                <a:cs typeface="+mn-cs"/>
              </a:rPr>
              <a:t>sufficiently strong evidence to conclude that a healthy diet and lifelong learning/cognitive training</a:t>
            </a:r>
          </a:p>
          <a:p>
            <a:r>
              <a:rPr lang="en-US" sz="1200" b="0" i="0" u="none" strike="noStrike" kern="1200" baseline="0" dirty="0">
                <a:solidFill>
                  <a:schemeClr val="tx1"/>
                </a:solidFill>
                <a:latin typeface="+mn-lt"/>
                <a:ea typeface="+mn-ea"/>
                <a:cs typeface="+mn-cs"/>
              </a:rPr>
              <a:t>may also reduce the risk of cognitive decline.</a:t>
            </a:r>
            <a:endParaRPr lang="en-US" dirty="0"/>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4</a:t>
            </a:fld>
            <a:endParaRPr lang="en-US"/>
          </a:p>
        </p:txBody>
      </p:sp>
    </p:spTree>
    <p:extLst>
      <p:ext uri="{BB962C8B-B14F-4D97-AF65-F5344CB8AC3E}">
        <p14:creationId xmlns:p14="http://schemas.microsoft.com/office/powerpoint/2010/main" val="207215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Several cohort and observational studies link sleep disturbances</a:t>
            </a:r>
          </a:p>
          <a:p>
            <a:r>
              <a:rPr lang="en-US" sz="1200" b="0" i="0" u="none" strike="noStrike" kern="1200" baseline="0" dirty="0">
                <a:solidFill>
                  <a:schemeClr val="tx1"/>
                </a:solidFill>
                <a:latin typeface="+mn-lt"/>
                <a:ea typeface="+mn-ea"/>
                <a:cs typeface="+mn-cs"/>
              </a:rPr>
              <a:t>(for example, insomnia and sleep apnea) to increased</a:t>
            </a:r>
          </a:p>
          <a:p>
            <a:r>
              <a:rPr lang="en-US" sz="1200" b="0" i="0" u="none" strike="noStrike" kern="1200" baseline="0" dirty="0">
                <a:solidFill>
                  <a:schemeClr val="tx1"/>
                </a:solidFill>
                <a:latin typeface="+mn-lt"/>
                <a:ea typeface="+mn-ea"/>
                <a:cs typeface="+mn-cs"/>
              </a:rPr>
              <a:t>risk for cognitive decline [129–137]. A recent study further</a:t>
            </a:r>
          </a:p>
          <a:p>
            <a:r>
              <a:rPr lang="en-US" sz="1200" b="0" i="0" u="none" strike="noStrike" kern="1200" baseline="0" dirty="0">
                <a:solidFill>
                  <a:schemeClr val="tx1"/>
                </a:solidFill>
                <a:latin typeface="+mn-lt"/>
                <a:ea typeface="+mn-ea"/>
                <a:cs typeface="+mn-cs"/>
              </a:rPr>
              <a:t>suggested that treatment for breathing disorders that occur</a:t>
            </a:r>
          </a:p>
          <a:p>
            <a:r>
              <a:rPr lang="en-US" sz="1200" b="0" i="0" u="none" strike="noStrike" kern="1200" baseline="0" dirty="0">
                <a:solidFill>
                  <a:schemeClr val="tx1"/>
                </a:solidFill>
                <a:latin typeface="+mn-lt"/>
                <a:ea typeface="+mn-ea"/>
                <a:cs typeface="+mn-cs"/>
              </a:rPr>
              <a:t>during sleep—specifically with continuous positive airway</a:t>
            </a:r>
          </a:p>
          <a:p>
            <a:r>
              <a:rPr lang="en-US" sz="1200" b="0" i="0" u="none" strike="noStrike" kern="1200" baseline="0" dirty="0">
                <a:solidFill>
                  <a:schemeClr val="tx1"/>
                </a:solidFill>
                <a:latin typeface="+mn-lt"/>
                <a:ea typeface="+mn-ea"/>
                <a:cs typeface="+mn-cs"/>
              </a:rPr>
              <a:t>pressure (CPAP)—may reduce the risk of cognitive decline</a:t>
            </a:r>
          </a:p>
          <a:p>
            <a:r>
              <a:rPr lang="en-US" sz="1200" b="0" i="0" u="none" strike="noStrike" kern="1200" baseline="0" dirty="0">
                <a:solidFill>
                  <a:schemeClr val="tx1"/>
                </a:solidFill>
                <a:latin typeface="+mn-lt"/>
                <a:ea typeface="+mn-ea"/>
                <a:cs typeface="+mn-cs"/>
              </a:rPr>
              <a:t>[134]. However, how the exact nature or duration of an individual’s</a:t>
            </a:r>
          </a:p>
          <a:p>
            <a:r>
              <a:rPr lang="en-US" sz="1200" b="0" i="0" u="none" strike="noStrike" kern="1200" baseline="0" dirty="0">
                <a:solidFill>
                  <a:schemeClr val="tx1"/>
                </a:solidFill>
                <a:latin typeface="+mn-lt"/>
                <a:ea typeface="+mn-ea"/>
                <a:cs typeface="+mn-cs"/>
              </a:rPr>
              <a:t>sleep problems are related to increased risk is not</a:t>
            </a:r>
          </a:p>
          <a:p>
            <a:r>
              <a:rPr lang="en-US" sz="1200" b="0" i="0" u="none" strike="noStrike" kern="1200" baseline="0" dirty="0">
                <a:solidFill>
                  <a:schemeClr val="tx1"/>
                </a:solidFill>
                <a:latin typeface="+mn-lt"/>
                <a:ea typeface="+mn-ea"/>
                <a:cs typeface="+mn-cs"/>
              </a:rPr>
              <a:t>well understood, nor is it clear whether the sleep disturbances</a:t>
            </a:r>
          </a:p>
          <a:p>
            <a:r>
              <a:rPr lang="en-US" sz="1200" b="0" i="0" u="none" strike="noStrike" kern="1200" baseline="0" dirty="0">
                <a:solidFill>
                  <a:schemeClr val="tx1"/>
                </a:solidFill>
                <a:latin typeface="+mn-lt"/>
                <a:ea typeface="+mn-ea"/>
                <a:cs typeface="+mn-cs"/>
              </a:rPr>
              <a:t>are a cause of or a related precursor to dementia.</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33</a:t>
            </a:fld>
            <a:endParaRPr lang="en-US"/>
          </a:p>
        </p:txBody>
      </p:sp>
    </p:spTree>
    <p:extLst>
      <p:ext uri="{BB962C8B-B14F-4D97-AF65-F5344CB8AC3E}">
        <p14:creationId xmlns:p14="http://schemas.microsoft.com/office/powerpoint/2010/main" val="395718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Among potentially modifiable risk factors, the most</a:t>
            </a:r>
          </a:p>
          <a:p>
            <a:r>
              <a:rPr lang="en-US" sz="1200" b="0" i="0" u="none" strike="noStrike" kern="1200" baseline="0" dirty="0">
                <a:solidFill>
                  <a:schemeClr val="tx1"/>
                </a:solidFill>
                <a:latin typeface="+mn-lt"/>
                <a:ea typeface="+mn-ea"/>
                <a:cs typeface="+mn-cs"/>
              </a:rPr>
              <a:t>consistent evidence surrounds years of formal education</a:t>
            </a:r>
          </a:p>
          <a:p>
            <a:r>
              <a:rPr lang="en-US" sz="1200" b="0" i="0" u="none" strike="noStrike" kern="1200" baseline="0" dirty="0">
                <a:solidFill>
                  <a:schemeClr val="tx1"/>
                </a:solidFill>
                <a:latin typeface="+mn-lt"/>
                <a:ea typeface="+mn-ea"/>
                <a:cs typeface="+mn-cs"/>
              </a:rPr>
              <a:t>(years of schooling in a classroom-based setting taught by</a:t>
            </a:r>
          </a:p>
          <a:p>
            <a:r>
              <a:rPr lang="en-US" sz="1200" b="0" i="0" u="none" strike="noStrike" kern="1200" baseline="0" dirty="0">
                <a:solidFill>
                  <a:schemeClr val="tx1"/>
                </a:solidFill>
                <a:latin typeface="+mn-lt"/>
                <a:ea typeface="+mn-ea"/>
                <a:cs typeface="+mn-cs"/>
              </a:rPr>
              <a:t>professionally trained teachers). People with more years of</a:t>
            </a:r>
          </a:p>
          <a:p>
            <a:r>
              <a:rPr lang="en-US" sz="1200" b="0" i="0" u="none" strike="noStrike" kern="1200" baseline="0" dirty="0">
                <a:solidFill>
                  <a:schemeClr val="tx1"/>
                </a:solidFill>
                <a:latin typeface="+mn-lt"/>
                <a:ea typeface="+mn-ea"/>
                <a:cs typeface="+mn-cs"/>
              </a:rPr>
              <a:t>formal education (measured by grade level attained and/or</a:t>
            </a:r>
          </a:p>
          <a:p>
            <a:r>
              <a:rPr lang="en-US" sz="1200" b="0" i="0" u="none" strike="noStrike" kern="1200" baseline="0" dirty="0">
                <a:solidFill>
                  <a:schemeClr val="tx1"/>
                </a:solidFill>
                <a:latin typeface="+mn-lt"/>
                <a:ea typeface="+mn-ea"/>
                <a:cs typeface="+mn-cs"/>
              </a:rPr>
              <a:t>college attendance) or greater literacy have a lower risk for</a:t>
            </a:r>
          </a:p>
          <a:p>
            <a:r>
              <a:rPr lang="en-US" sz="1200" b="0" i="0" u="none" strike="noStrike" kern="1200" baseline="0" dirty="0">
                <a:solidFill>
                  <a:schemeClr val="tx1"/>
                </a:solidFill>
                <a:latin typeface="+mn-lt"/>
                <a:ea typeface="+mn-ea"/>
                <a:cs typeface="+mn-cs"/>
              </a:rPr>
              <a:t>dementia than those with fewer years of formal education</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34</a:t>
            </a:fld>
            <a:endParaRPr lang="en-US"/>
          </a:p>
        </p:txBody>
      </p:sp>
    </p:spTree>
    <p:extLst>
      <p:ext uri="{BB962C8B-B14F-4D97-AF65-F5344CB8AC3E}">
        <p14:creationId xmlns:p14="http://schemas.microsoft.com/office/powerpoint/2010/main" val="132977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following risk factors have strong evidence for developing cognitive decline except:</a:t>
            </a:r>
          </a:p>
          <a:p>
            <a:endParaRPr lang="en-US" dirty="0"/>
          </a:p>
          <a:p>
            <a:pPr marL="228600" indent="-228600">
              <a:buAutoNum type="alphaLcParenR"/>
            </a:pPr>
            <a:r>
              <a:rPr lang="en-US" dirty="0"/>
              <a:t>Mid-life obesity </a:t>
            </a:r>
          </a:p>
          <a:p>
            <a:pPr marL="228600" indent="-228600">
              <a:buAutoNum type="alphaLcParenR"/>
            </a:pPr>
            <a:r>
              <a:rPr lang="en-US" dirty="0"/>
              <a:t>Mid-life hypertension</a:t>
            </a:r>
          </a:p>
          <a:p>
            <a:pPr marL="228600" indent="-228600">
              <a:buAutoNum type="alphaLcParenR"/>
            </a:pPr>
            <a:r>
              <a:rPr lang="en-US" dirty="0"/>
              <a:t>Smoking</a:t>
            </a:r>
          </a:p>
          <a:p>
            <a:pPr marL="228600" indent="-228600">
              <a:buAutoNum type="alphaLcParenR"/>
            </a:pPr>
            <a:r>
              <a:rPr lang="en-US" dirty="0"/>
              <a:t>Social engagement </a:t>
            </a:r>
          </a:p>
          <a:p>
            <a:pPr marL="228600" indent="-228600">
              <a:buAutoNum type="alphaLcParenR"/>
            </a:pPr>
            <a:r>
              <a:rPr lang="en-US" dirty="0"/>
              <a:t>Traumatic brain injury  </a:t>
            </a:r>
          </a:p>
        </p:txBody>
      </p:sp>
      <p:sp>
        <p:nvSpPr>
          <p:cNvPr id="4" name="Slide Number Placeholder 3"/>
          <p:cNvSpPr>
            <a:spLocks noGrp="1"/>
          </p:cNvSpPr>
          <p:nvPr>
            <p:ph type="sldNum" sz="quarter" idx="10"/>
          </p:nvPr>
        </p:nvSpPr>
        <p:spPr/>
        <p:txBody>
          <a:bodyPr/>
          <a:lstStyle/>
          <a:p>
            <a:fld id="{C7827A21-E82E-4318-A6AC-17B4C102C884}" type="slidenum">
              <a:rPr lang="en-US" smtClean="0"/>
              <a:t>35</a:t>
            </a:fld>
            <a:endParaRPr lang="en-US"/>
          </a:p>
        </p:txBody>
      </p:sp>
    </p:spTree>
    <p:extLst>
      <p:ext uri="{BB962C8B-B14F-4D97-AF65-F5344CB8AC3E}">
        <p14:creationId xmlns:p14="http://schemas.microsoft.com/office/powerpoint/2010/main" val="225873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Exercise regularly and maintain healthy weight</a:t>
            </a:r>
          </a:p>
          <a:p>
            <a:pPr marL="171450" indent="-171450">
              <a:buFontTx/>
              <a:buChar char="-"/>
            </a:pPr>
            <a:r>
              <a:rPr lang="en-US" dirty="0"/>
              <a:t>Treat high blood pressure, diabetes and high cholesterol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Eat a healthy diet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Regular check-ups </a:t>
            </a:r>
          </a:p>
          <a:p>
            <a:pPr marL="171450" indent="-171450">
              <a:buFontTx/>
              <a:buChar char="-"/>
            </a:pPr>
            <a:r>
              <a:rPr lang="en-US" dirty="0"/>
              <a:t>Do not smoke or drink excessive alcohol</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37</a:t>
            </a:fld>
            <a:endParaRPr lang="en-US"/>
          </a:p>
        </p:txBody>
      </p:sp>
    </p:spTree>
    <p:extLst>
      <p:ext uri="{BB962C8B-B14F-4D97-AF65-F5344CB8AC3E}">
        <p14:creationId xmlns:p14="http://schemas.microsoft.com/office/powerpoint/2010/main" val="1869685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 Eat a healthy diet low in saturated fat, trans fat, cholesterol and salt.</a:t>
            </a:r>
          </a:p>
          <a:p>
            <a:pPr eaLnBrk="1" hangingPunct="1"/>
            <a:r>
              <a:rPr lang="en-US" dirty="0"/>
              <a:t>• Keep your weight under control.</a:t>
            </a:r>
          </a:p>
          <a:p>
            <a:pPr eaLnBrk="1" hangingPunct="1"/>
            <a:r>
              <a:rPr lang="en-US" dirty="0"/>
              <a:t>• Be physically active at least 30 minutes on most or all days of the week.</a:t>
            </a:r>
          </a:p>
          <a:p>
            <a:pPr eaLnBrk="1" hangingPunct="1">
              <a:buFontTx/>
              <a:buChar char="•"/>
            </a:pPr>
            <a:r>
              <a:rPr lang="en-US" dirty="0"/>
              <a:t>Don’t smoke, and avoid other people’s tobacco smoke.</a:t>
            </a:r>
          </a:p>
          <a:p>
            <a:pPr eaLnBrk="1" hangingPunct="1"/>
            <a:r>
              <a:rPr lang="en-US" dirty="0"/>
              <a:t>• Lower your blood pressure if you need to. Treat high blood pressure if you have it.</a:t>
            </a:r>
          </a:p>
          <a:p>
            <a:pPr eaLnBrk="1" hangingPunct="1"/>
            <a:r>
              <a:rPr lang="en-US" dirty="0"/>
              <a:t>• Control your blood sugar if you have diabetes.</a:t>
            </a:r>
          </a:p>
          <a:p>
            <a:pPr eaLnBrk="1" hangingPunct="1"/>
            <a:r>
              <a:rPr lang="en-US" dirty="0"/>
              <a:t>• Get regular medical check-ups.</a:t>
            </a:r>
          </a:p>
          <a:p>
            <a:pPr eaLnBrk="1" hangingPunct="1"/>
            <a:r>
              <a:rPr lang="en-US" dirty="0"/>
              <a:t>• Follow your doctor’s orders for taking medicine.</a:t>
            </a:r>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38</a:t>
            </a:fld>
            <a:endParaRPr lang="en-US"/>
          </a:p>
        </p:txBody>
      </p:sp>
    </p:spTree>
    <p:extLst>
      <p:ext uri="{BB962C8B-B14F-4D97-AF65-F5344CB8AC3E}">
        <p14:creationId xmlns:p14="http://schemas.microsoft.com/office/powerpoint/2010/main" val="344621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Reducing Your Heart Disease and Stroke Risk</a:t>
            </a:r>
          </a:p>
          <a:p>
            <a:pPr eaLnBrk="1" hangingPunct="1"/>
            <a:r>
              <a:rPr lang="en-US" dirty="0"/>
              <a:t>You can reduce your risk of heart disease and stroke. Here are some key steps you can take:</a:t>
            </a:r>
          </a:p>
          <a:p>
            <a:pPr eaLnBrk="1" hangingPunct="1"/>
            <a:r>
              <a:rPr lang="en-US" dirty="0"/>
              <a:t>• Eat a healthy diet low in saturated fat, trans fat, cholesterol and salt.</a:t>
            </a:r>
          </a:p>
          <a:p>
            <a:pPr eaLnBrk="1" hangingPunct="1"/>
            <a:r>
              <a:rPr lang="en-US" dirty="0"/>
              <a:t>• Keep your weight under control.</a:t>
            </a:r>
          </a:p>
          <a:p>
            <a:pPr eaLnBrk="1" hangingPunct="1"/>
            <a:r>
              <a:rPr lang="en-US" dirty="0"/>
              <a:t>• Be physically active at least 30 minutes on most or all days of the week.</a:t>
            </a:r>
          </a:p>
          <a:p>
            <a:pPr eaLnBrk="1" hangingPunct="1">
              <a:buFontTx/>
              <a:buChar char="•"/>
            </a:pPr>
            <a:r>
              <a:rPr lang="en-US" dirty="0"/>
              <a:t>Don’t smoke, and avoid other people’s tobacco smoke.</a:t>
            </a:r>
          </a:p>
          <a:p>
            <a:pPr eaLnBrk="1" hangingPunct="1"/>
            <a:r>
              <a:rPr lang="en-US" dirty="0"/>
              <a:t>• Lower your blood pressure if you need to. Treat high blood pressure if you have it.</a:t>
            </a:r>
          </a:p>
          <a:p>
            <a:pPr eaLnBrk="1" hangingPunct="1"/>
            <a:r>
              <a:rPr lang="en-US" dirty="0"/>
              <a:t>• Control your blood sugar if you have diabetes.</a:t>
            </a:r>
          </a:p>
          <a:p>
            <a:pPr eaLnBrk="1" hangingPunct="1"/>
            <a:r>
              <a:rPr lang="en-US" dirty="0"/>
              <a:t>• Get regular medical check-ups.</a:t>
            </a:r>
          </a:p>
          <a:p>
            <a:pPr eaLnBrk="1" hangingPunct="1"/>
            <a:r>
              <a:rPr lang="en-US" dirty="0"/>
              <a:t>• Follow your doctor’s orders for taking medicine.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39</a:t>
            </a:fld>
            <a:endParaRPr lang="en-US"/>
          </a:p>
        </p:txBody>
      </p:sp>
    </p:spTree>
    <p:extLst>
      <p:ext uri="{BB962C8B-B14F-4D97-AF65-F5344CB8AC3E}">
        <p14:creationId xmlns:p14="http://schemas.microsoft.com/office/powerpoint/2010/main" val="2187425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Reducing Your Heart Disease and Stroke Risk</a:t>
            </a:r>
          </a:p>
          <a:p>
            <a:pPr eaLnBrk="1" hangingPunct="1"/>
            <a:r>
              <a:rPr lang="en-US" dirty="0"/>
              <a:t>You can reduce your risk of heart disease and stroke. Here are some key steps you can take:</a:t>
            </a:r>
          </a:p>
          <a:p>
            <a:pPr eaLnBrk="1" hangingPunct="1"/>
            <a:r>
              <a:rPr lang="en-US" dirty="0"/>
              <a:t>• Eat a healthy diet low in saturated fat, trans fat, cholesterol and salt.</a:t>
            </a:r>
          </a:p>
          <a:p>
            <a:pPr eaLnBrk="1" hangingPunct="1"/>
            <a:r>
              <a:rPr lang="en-US" dirty="0"/>
              <a:t>• Keep your weight under control.</a:t>
            </a:r>
          </a:p>
          <a:p>
            <a:pPr eaLnBrk="1" hangingPunct="1"/>
            <a:r>
              <a:rPr lang="en-US" dirty="0"/>
              <a:t>• Be physically active at least 30 minutes on most or all days of the week.</a:t>
            </a:r>
          </a:p>
          <a:p>
            <a:pPr eaLnBrk="1" hangingPunct="1">
              <a:buFontTx/>
              <a:buChar char="•"/>
            </a:pPr>
            <a:r>
              <a:rPr lang="en-US" dirty="0"/>
              <a:t>Don’t smoke, and avoid other people’s tobacco smoke.</a:t>
            </a:r>
          </a:p>
          <a:p>
            <a:pPr eaLnBrk="1" hangingPunct="1"/>
            <a:r>
              <a:rPr lang="en-US" dirty="0"/>
              <a:t>• Lower your blood pressure if you need to. Treat high blood pressure if you have it.</a:t>
            </a:r>
          </a:p>
          <a:p>
            <a:pPr eaLnBrk="1" hangingPunct="1"/>
            <a:r>
              <a:rPr lang="en-US" dirty="0"/>
              <a:t>• Control your blood sugar if you have diabetes.</a:t>
            </a:r>
          </a:p>
          <a:p>
            <a:pPr eaLnBrk="1" hangingPunct="1"/>
            <a:r>
              <a:rPr lang="en-US" dirty="0"/>
              <a:t>• Get regular medical check-ups.</a:t>
            </a:r>
          </a:p>
          <a:p>
            <a:pPr eaLnBrk="1" hangingPunct="1"/>
            <a:r>
              <a:rPr lang="en-US" dirty="0"/>
              <a:t>• Follow your doctor’s orders for taking medicine.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40</a:t>
            </a:fld>
            <a:endParaRPr lang="en-US"/>
          </a:p>
        </p:txBody>
      </p:sp>
    </p:spTree>
    <p:extLst>
      <p:ext uri="{BB962C8B-B14F-4D97-AF65-F5344CB8AC3E}">
        <p14:creationId xmlns:p14="http://schemas.microsoft.com/office/powerpoint/2010/main" val="207902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Brain Aging </a:t>
            </a:r>
          </a:p>
          <a:p>
            <a:r>
              <a:rPr lang="en-US" sz="1200" b="0" i="0" u="none" strike="noStrike" kern="1200" baseline="0" dirty="0">
                <a:solidFill>
                  <a:schemeClr val="tx1"/>
                </a:solidFill>
                <a:latin typeface="+mn-lt"/>
                <a:ea typeface="+mn-ea"/>
                <a:cs typeface="+mn-cs"/>
              </a:rPr>
              <a:t>Characteristics of brain aging is loss of brain volume (white matter &gt; gray matter) especially in the hippocampus and frontal lobes; loss of myelin; synapses and the dendritic arbor; </a:t>
            </a:r>
            <a:r>
              <a:rPr lang="en-US" sz="1200" b="0" i="0" u="none" strike="noStrike" kern="1200" baseline="0" dirty="0" err="1">
                <a:solidFill>
                  <a:schemeClr val="tx1"/>
                </a:solidFill>
                <a:latin typeface="+mn-lt"/>
                <a:ea typeface="+mn-ea"/>
                <a:cs typeface="+mn-cs"/>
              </a:rPr>
              <a:t>cystoskeletal</a:t>
            </a:r>
            <a:r>
              <a:rPr lang="en-US" sz="1200" b="0" i="0" u="none" strike="noStrike" kern="1200" baseline="0" dirty="0">
                <a:solidFill>
                  <a:schemeClr val="tx1"/>
                </a:solidFill>
                <a:latin typeface="+mn-lt"/>
                <a:ea typeface="+mn-ea"/>
                <a:cs typeface="+mn-cs"/>
              </a:rPr>
              <a:t> changes (accumulation of neurofibrillary tangles and deposition of amyloids in brain and blood vessels). Infarcts of various sizes and other evidence of cerebrovascular disease </a:t>
            </a:r>
          </a:p>
          <a:p>
            <a:r>
              <a:rPr lang="en-US" sz="1200" b="0" i="0" u="none" strike="noStrike" kern="1200" baseline="0" dirty="0">
                <a:solidFill>
                  <a:schemeClr val="tx1"/>
                </a:solidFill>
                <a:latin typeface="+mn-lt"/>
                <a:ea typeface="+mn-ea"/>
                <a:cs typeface="+mn-cs"/>
              </a:rPr>
              <a:t>Aging is associated with progressive losses in function across multiple systems (sensation, cognition, memory, motor control and affect) and they occur with increasing age </a:t>
            </a:r>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5</a:t>
            </a:fld>
            <a:endParaRPr lang="en-US"/>
          </a:p>
        </p:txBody>
      </p:sp>
    </p:spTree>
    <p:extLst>
      <p:ext uri="{BB962C8B-B14F-4D97-AF65-F5344CB8AC3E}">
        <p14:creationId xmlns:p14="http://schemas.microsoft.com/office/powerpoint/2010/main" val="35734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Healthy Brain Aging </a:t>
            </a:r>
          </a:p>
          <a:p>
            <a:r>
              <a:rPr lang="en-US" sz="1200" b="0" i="0" u="none" strike="noStrike" kern="1200" baseline="0" dirty="0">
                <a:solidFill>
                  <a:schemeClr val="tx1"/>
                </a:solidFill>
                <a:latin typeface="+mn-lt"/>
                <a:ea typeface="+mn-ea"/>
                <a:cs typeface="+mn-cs"/>
              </a:rPr>
              <a:t>Maintenance or improvement of cognitive performance </a:t>
            </a:r>
          </a:p>
          <a:p>
            <a:r>
              <a:rPr lang="en-US" sz="1200" b="0" i="0" u="none" strike="noStrike" kern="1200" baseline="0" dirty="0">
                <a:solidFill>
                  <a:schemeClr val="tx1"/>
                </a:solidFill>
                <a:latin typeface="+mn-lt"/>
                <a:ea typeface="+mn-ea"/>
                <a:cs typeface="+mn-cs"/>
              </a:rPr>
              <a:t>Larger brain and hippocampal volumes were associated with preserved cognitive function </a:t>
            </a:r>
          </a:p>
          <a:p>
            <a:r>
              <a:rPr lang="en-US" sz="1200" b="0" i="0" u="none" strike="noStrike" kern="1200" baseline="0" dirty="0">
                <a:solidFill>
                  <a:schemeClr val="tx1"/>
                </a:solidFill>
                <a:latin typeface="+mn-lt"/>
                <a:ea typeface="+mn-ea"/>
                <a:cs typeface="+mn-cs"/>
              </a:rPr>
              <a:t>Ability to make decisions and remain independent </a:t>
            </a:r>
          </a:p>
          <a:p>
            <a:r>
              <a:rPr lang="en-US" sz="1200" b="0" i="0" u="none" strike="noStrike" kern="1200" baseline="0" dirty="0">
                <a:solidFill>
                  <a:schemeClr val="tx1"/>
                </a:solidFill>
                <a:latin typeface="+mn-lt"/>
                <a:ea typeface="+mn-ea"/>
                <a:cs typeface="+mn-cs"/>
              </a:rPr>
              <a:t>Avoidance of disease and disability by maintenance of physical, cognitive and sustained social engagement </a:t>
            </a:r>
          </a:p>
          <a:p>
            <a:r>
              <a:rPr lang="en-US" sz="1200" b="0" i="0" u="none" strike="noStrike" kern="1200" baseline="0" dirty="0">
                <a:solidFill>
                  <a:schemeClr val="tx1"/>
                </a:solidFill>
                <a:latin typeface="+mn-lt"/>
                <a:ea typeface="+mn-ea"/>
                <a:cs typeface="+mn-cs"/>
              </a:rPr>
              <a:t>	</a:t>
            </a:r>
            <a:r>
              <a:rPr lang="en-US" sz="1000" b="0" i="0" u="none" strike="noStrike" kern="1200" baseline="0" dirty="0" err="1">
                <a:solidFill>
                  <a:schemeClr val="tx1"/>
                </a:solidFill>
                <a:latin typeface="+mn-lt"/>
                <a:ea typeface="+mn-ea"/>
                <a:cs typeface="+mn-cs"/>
              </a:rPr>
              <a:t>Erten</a:t>
            </a:r>
            <a:r>
              <a:rPr lang="en-US" sz="1000" b="0" i="0" u="none" strike="noStrike" kern="1200" baseline="0" dirty="0">
                <a:solidFill>
                  <a:schemeClr val="tx1"/>
                </a:solidFill>
                <a:latin typeface="+mn-lt"/>
                <a:ea typeface="+mn-ea"/>
                <a:cs typeface="+mn-cs"/>
              </a:rPr>
              <a:t>- Lyons D, et al. Neurology 2009; 72 (4):354-360 </a:t>
            </a:r>
          </a:p>
          <a:p>
            <a:pPr lvl="1"/>
            <a:r>
              <a:rPr lang="en-US" sz="1200" b="0" i="0" u="none" strike="noStrike" kern="1200" baseline="0" dirty="0">
                <a:solidFill>
                  <a:schemeClr val="tx1"/>
                </a:solidFill>
                <a:latin typeface="+mn-lt"/>
                <a:ea typeface="+mn-ea"/>
                <a:cs typeface="+mn-cs"/>
              </a:rPr>
              <a:t>Rowe JW, Kahn RL, Gerontologist 37 (4):433-440, 1997</a:t>
            </a:r>
          </a:p>
          <a:p>
            <a:pPr lvl="1"/>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6</a:t>
            </a:fld>
            <a:endParaRPr lang="en-US"/>
          </a:p>
        </p:txBody>
      </p:sp>
    </p:spTree>
    <p:extLst>
      <p:ext uri="{BB962C8B-B14F-4D97-AF65-F5344CB8AC3E}">
        <p14:creationId xmlns:p14="http://schemas.microsoft.com/office/powerpoint/2010/main" val="366731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Both vascular and degenerative mechanisms often contribute to dementia development in older adults </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16</a:t>
            </a:fld>
            <a:endParaRPr lang="en-US"/>
          </a:p>
        </p:txBody>
      </p:sp>
    </p:spTree>
    <p:extLst>
      <p:ext uri="{BB962C8B-B14F-4D97-AF65-F5344CB8AC3E}">
        <p14:creationId xmlns:p14="http://schemas.microsoft.com/office/powerpoint/2010/main" val="144831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Cognitive decline, dementia and AD: role of life-long exposure to multiple </a:t>
            </a:r>
          </a:p>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17</a:t>
            </a:fld>
            <a:endParaRPr lang="en-US"/>
          </a:p>
        </p:txBody>
      </p:sp>
    </p:spTree>
    <p:extLst>
      <p:ext uri="{BB962C8B-B14F-4D97-AF65-F5344CB8AC3E}">
        <p14:creationId xmlns:p14="http://schemas.microsoft.com/office/powerpoint/2010/main" val="82677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19</a:t>
            </a:fld>
            <a:endParaRPr lang="en-US"/>
          </a:p>
        </p:txBody>
      </p:sp>
    </p:spTree>
    <p:extLst>
      <p:ext uri="{BB962C8B-B14F-4D97-AF65-F5344CB8AC3E}">
        <p14:creationId xmlns:p14="http://schemas.microsoft.com/office/powerpoint/2010/main" val="329029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Further, a recent meta-analysis demonstrated that</a:t>
            </a:r>
          </a:p>
          <a:p>
            <a:r>
              <a:rPr lang="en-US" sz="1200" b="0" i="0" u="none" strike="noStrike" kern="1200" baseline="0" dirty="0">
                <a:solidFill>
                  <a:schemeClr val="tx1"/>
                </a:solidFill>
                <a:latin typeface="+mn-lt"/>
                <a:ea typeface="+mn-ea"/>
                <a:cs typeface="+mn-cs"/>
              </a:rPr>
              <a:t>individuals with mild cognitive impairment (MCI) and diabetes</a:t>
            </a:r>
          </a:p>
          <a:p>
            <a:r>
              <a:rPr lang="en-US" sz="1200" b="0" i="0" u="none" strike="noStrike" kern="1200" baseline="0" dirty="0">
                <a:solidFill>
                  <a:schemeClr val="tx1"/>
                </a:solidFill>
                <a:latin typeface="+mn-lt"/>
                <a:ea typeface="+mn-ea"/>
                <a:cs typeface="+mn-cs"/>
              </a:rPr>
              <a:t>were more likely to progress to dementia than individuals</a:t>
            </a:r>
          </a:p>
          <a:p>
            <a:r>
              <a:rPr lang="en-US" sz="1200" b="0" i="0" u="none" strike="noStrike" kern="1200" baseline="0" dirty="0">
                <a:solidFill>
                  <a:schemeClr val="tx1"/>
                </a:solidFill>
                <a:latin typeface="+mn-lt"/>
                <a:ea typeface="+mn-ea"/>
                <a:cs typeface="+mn-cs"/>
              </a:rPr>
              <a:t>with MCI and no diabetes [27]. Some evidence suggests</a:t>
            </a:r>
          </a:p>
          <a:p>
            <a:r>
              <a:rPr lang="en-US" sz="1200" b="0" i="0" u="none" strike="noStrike" kern="1200" baseline="0" dirty="0">
                <a:solidFill>
                  <a:schemeClr val="tx1"/>
                </a:solidFill>
                <a:latin typeface="+mn-lt"/>
                <a:ea typeface="+mn-ea"/>
                <a:cs typeface="+mn-cs"/>
              </a:rPr>
              <a:t>diabetes increases dementia risk not only through vascular</a:t>
            </a:r>
          </a:p>
          <a:p>
            <a:r>
              <a:rPr lang="en-US" sz="1200" b="0" i="0" u="none" strike="noStrike" kern="1200" baseline="0" dirty="0">
                <a:solidFill>
                  <a:schemeClr val="tx1"/>
                </a:solidFill>
                <a:latin typeface="+mn-lt"/>
                <a:ea typeface="+mn-ea"/>
                <a:cs typeface="+mn-cs"/>
              </a:rPr>
              <a:t>pathways but also through interactions of other biological</a:t>
            </a:r>
          </a:p>
          <a:p>
            <a:r>
              <a:rPr lang="en-US" sz="1200" b="0" i="0" u="none" strike="noStrike" kern="1200" baseline="0" dirty="0">
                <a:solidFill>
                  <a:schemeClr val="tx1"/>
                </a:solidFill>
                <a:latin typeface="+mn-lt"/>
                <a:ea typeface="+mn-ea"/>
                <a:cs typeface="+mn-cs"/>
              </a:rPr>
              <a:t>mechanisms related to diabetes itself</a:t>
            </a:r>
            <a:endParaRPr lang="en-US" dirty="0"/>
          </a:p>
        </p:txBody>
      </p:sp>
      <p:sp>
        <p:nvSpPr>
          <p:cNvPr id="4" name="Slide Number Placeholder 3"/>
          <p:cNvSpPr>
            <a:spLocks noGrp="1"/>
          </p:cNvSpPr>
          <p:nvPr>
            <p:ph type="sldNum" sz="quarter" idx="10"/>
          </p:nvPr>
        </p:nvSpPr>
        <p:spPr/>
        <p:txBody>
          <a:bodyPr/>
          <a:lstStyle/>
          <a:p>
            <a:fld id="{C7827A21-E82E-4318-A6AC-17B4C102C884}" type="slidenum">
              <a:rPr lang="en-US" smtClean="0"/>
              <a:t>21</a:t>
            </a:fld>
            <a:endParaRPr lang="en-US"/>
          </a:p>
        </p:txBody>
      </p:sp>
    </p:spTree>
    <p:extLst>
      <p:ext uri="{BB962C8B-B14F-4D97-AF65-F5344CB8AC3E}">
        <p14:creationId xmlns:p14="http://schemas.microsoft.com/office/powerpoint/2010/main" val="68001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Meta-analyses of clinical trials and prospective, observational,</a:t>
            </a:r>
          </a:p>
          <a:p>
            <a:r>
              <a:rPr lang="en-US" sz="1200" b="0" i="0" u="none" strike="noStrike" kern="1200" baseline="0" dirty="0">
                <a:solidFill>
                  <a:schemeClr val="tx1"/>
                </a:solidFill>
                <a:latin typeface="+mn-lt"/>
                <a:ea typeface="+mn-ea"/>
                <a:cs typeface="+mn-cs"/>
              </a:rPr>
              <a:t>longitudinal, and cross-sectional studies, including a</a:t>
            </a:r>
          </a:p>
          <a:p>
            <a:r>
              <a:rPr lang="en-US" sz="1200" b="0" i="0" u="none" strike="noStrike" kern="1200" baseline="0" dirty="0">
                <a:solidFill>
                  <a:schemeClr val="tx1"/>
                </a:solidFill>
                <a:latin typeface="+mn-lt"/>
                <a:ea typeface="+mn-ea"/>
                <a:cs typeface="+mn-cs"/>
              </a:rPr>
              <a:t>Cochrane review, have not indicated a consistent relationship</a:t>
            </a:r>
          </a:p>
          <a:p>
            <a:r>
              <a:rPr lang="en-US" sz="1200" b="0" i="0" u="none" strike="noStrike" kern="1200" baseline="0" dirty="0">
                <a:solidFill>
                  <a:schemeClr val="tx1"/>
                </a:solidFill>
                <a:latin typeface="+mn-lt"/>
                <a:ea typeface="+mn-ea"/>
                <a:cs typeface="+mn-cs"/>
              </a:rPr>
              <a:t>between high blood pressure and dementia; there is stronger</a:t>
            </a:r>
          </a:p>
          <a:p>
            <a:r>
              <a:rPr lang="en-US" sz="1200" b="0" i="0" u="none" strike="noStrike" kern="1200" baseline="0" dirty="0">
                <a:solidFill>
                  <a:schemeClr val="tx1"/>
                </a:solidFill>
                <a:latin typeface="+mn-lt"/>
                <a:ea typeface="+mn-ea"/>
                <a:cs typeface="+mn-cs"/>
              </a:rPr>
              <a:t>evidence for a link with cognitive decline [43–47]. A</a:t>
            </a:r>
          </a:p>
          <a:p>
            <a:r>
              <a:rPr lang="en-US" sz="1200" b="0" i="0" u="none" strike="noStrike" kern="1200" baseline="0" dirty="0">
                <a:solidFill>
                  <a:schemeClr val="tx1"/>
                </a:solidFill>
                <a:latin typeface="+mn-lt"/>
                <a:ea typeface="+mn-ea"/>
                <a:cs typeface="+mn-cs"/>
              </a:rPr>
              <a:t>systematic review of meta-analyses, observational studies,</a:t>
            </a:r>
          </a:p>
          <a:p>
            <a:r>
              <a:rPr lang="en-US" sz="1200" b="0" i="0" u="none" strike="noStrike" kern="1200" baseline="0" dirty="0">
                <a:solidFill>
                  <a:schemeClr val="tx1"/>
                </a:solidFill>
                <a:latin typeface="+mn-lt"/>
                <a:ea typeface="+mn-ea"/>
                <a:cs typeface="+mn-cs"/>
              </a:rPr>
              <a:t>and randomized controlled trials found treatments of hypertension</a:t>
            </a:r>
          </a:p>
          <a:p>
            <a:r>
              <a:rPr lang="en-US" sz="1200" b="0" i="0" u="none" strike="noStrike" kern="1200" baseline="0" dirty="0">
                <a:solidFill>
                  <a:schemeClr val="tx1"/>
                </a:solidFill>
                <a:latin typeface="+mn-lt"/>
                <a:ea typeface="+mn-ea"/>
                <a:cs typeface="+mn-cs"/>
              </a:rPr>
              <a:t>may reduce the risk of cognitive decline [48]; a </a:t>
            </a:r>
            <a:r>
              <a:rPr lang="en-US" sz="1200" b="0" i="0" u="none" strike="noStrike" kern="1200" baseline="0" dirty="0" err="1">
                <a:solidFill>
                  <a:schemeClr val="tx1"/>
                </a:solidFill>
                <a:latin typeface="+mn-lt"/>
                <a:ea typeface="+mn-ea"/>
                <a:cs typeface="+mn-cs"/>
              </a:rPr>
              <a:t>metaanalysis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longitudinal studies concluded the opposite [49].</a:t>
            </a:r>
          </a:p>
          <a:p>
            <a:r>
              <a:rPr lang="en-US" sz="1200" b="0" i="0" u="none" strike="noStrike" kern="1200" baseline="0" dirty="0">
                <a:solidFill>
                  <a:schemeClr val="tx1"/>
                </a:solidFill>
                <a:latin typeface="+mn-lt"/>
                <a:ea typeface="+mn-ea"/>
                <a:cs typeface="+mn-cs"/>
              </a:rPr>
              <a:t>Similar to data on the link between obesity and cognitive</a:t>
            </a:r>
          </a:p>
          <a:p>
            <a:r>
              <a:rPr lang="en-US" sz="1200" b="0" i="0" u="none" strike="noStrike" kern="1200" baseline="0" dirty="0">
                <a:solidFill>
                  <a:schemeClr val="tx1"/>
                </a:solidFill>
                <a:latin typeface="+mn-lt"/>
                <a:ea typeface="+mn-ea"/>
                <a:cs typeface="+mn-cs"/>
              </a:rPr>
              <a:t>decline/dementia, studies demonstrate that later-life hypertension</a:t>
            </a:r>
          </a:p>
          <a:p>
            <a:r>
              <a:rPr lang="en-US" sz="1200" b="0" i="0" u="none" strike="noStrike" kern="1200" baseline="0" dirty="0">
                <a:solidFill>
                  <a:schemeClr val="tx1"/>
                </a:solidFill>
                <a:latin typeface="+mn-lt"/>
                <a:ea typeface="+mn-ea"/>
                <a:cs typeface="+mn-cs"/>
              </a:rPr>
              <a:t>may be protective against cognitive decline</a:t>
            </a:r>
          </a:p>
        </p:txBody>
      </p:sp>
      <p:sp>
        <p:nvSpPr>
          <p:cNvPr id="4" name="Slide Number Placeholder 3"/>
          <p:cNvSpPr>
            <a:spLocks noGrp="1"/>
          </p:cNvSpPr>
          <p:nvPr>
            <p:ph type="sldNum" sz="quarter" idx="10"/>
          </p:nvPr>
        </p:nvSpPr>
        <p:spPr/>
        <p:txBody>
          <a:bodyPr/>
          <a:lstStyle/>
          <a:p>
            <a:fld id="{C7827A21-E82E-4318-A6AC-17B4C102C884}" type="slidenum">
              <a:rPr lang="en-US" smtClean="0"/>
              <a:t>22</a:t>
            </a:fld>
            <a:endParaRPr lang="en-US"/>
          </a:p>
        </p:txBody>
      </p:sp>
    </p:spTree>
    <p:extLst>
      <p:ext uri="{BB962C8B-B14F-4D97-AF65-F5344CB8AC3E}">
        <p14:creationId xmlns:p14="http://schemas.microsoft.com/office/powerpoint/2010/main" val="346363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0C6143-207C-BC45-8523-6F4657AC28F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258672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C6143-207C-BC45-8523-6F4657AC28F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337440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C6143-207C-BC45-8523-6F4657AC28F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31574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C6143-207C-BC45-8523-6F4657AC28F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36455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C6143-207C-BC45-8523-6F4657AC28F9}"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268151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C6143-207C-BC45-8523-6F4657AC28F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364076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0C6143-207C-BC45-8523-6F4657AC28F9}"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203888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0C6143-207C-BC45-8523-6F4657AC28F9}"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114943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C6143-207C-BC45-8523-6F4657AC28F9}"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426676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0C6143-207C-BC45-8523-6F4657AC28F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382362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0C6143-207C-BC45-8523-6F4657AC28F9}"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7201-46A9-FB41-A51E-46E9B35786BE}" type="slidenum">
              <a:rPr lang="en-US" smtClean="0"/>
              <a:t>‹#›</a:t>
            </a:fld>
            <a:endParaRPr lang="en-US"/>
          </a:p>
        </p:txBody>
      </p:sp>
    </p:spTree>
    <p:extLst>
      <p:ext uri="{BB962C8B-B14F-4D97-AF65-F5344CB8AC3E}">
        <p14:creationId xmlns:p14="http://schemas.microsoft.com/office/powerpoint/2010/main" val="270973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C6143-207C-BC45-8523-6F4657AC28F9}" type="datetimeFigureOut">
              <a:rPr lang="en-US" smtClean="0"/>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67201-46A9-FB41-A51E-46E9B35786BE}" type="slidenum">
              <a:rPr lang="en-US" smtClean="0"/>
              <a:t>‹#›</a:t>
            </a:fld>
            <a:endParaRPr lang="en-US"/>
          </a:p>
        </p:txBody>
      </p:sp>
    </p:spTree>
    <p:extLst>
      <p:ext uri="{BB962C8B-B14F-4D97-AF65-F5344CB8AC3E}">
        <p14:creationId xmlns:p14="http://schemas.microsoft.com/office/powerpoint/2010/main" val="135695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blip>
          <a:srcRect/>
          <a:stretch/>
        </p:blipFill>
        <p:spPr>
          <a:xfrm>
            <a:off x="0" y="2145386"/>
            <a:ext cx="9977422" cy="4145549"/>
          </a:xfrm>
          <a:prstGeom prst="rect">
            <a:avLst/>
          </a:prstGeom>
        </p:spPr>
      </p:pic>
      <p:pic>
        <p:nvPicPr>
          <p:cNvPr id="6" name="Picture 5" descr="SVM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51" y="700161"/>
            <a:ext cx="4038580" cy="962350"/>
          </a:xfrm>
          <a:prstGeom prst="rect">
            <a:avLst/>
          </a:prstGeom>
        </p:spPr>
      </p:pic>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10" name="TextBox 9"/>
          <p:cNvSpPr txBox="1"/>
          <p:nvPr/>
        </p:nvSpPr>
        <p:spPr>
          <a:xfrm>
            <a:off x="326569" y="2217063"/>
            <a:ext cx="8120743" cy="1446550"/>
          </a:xfrm>
          <a:prstGeom prst="rect">
            <a:avLst/>
          </a:prstGeom>
          <a:noFill/>
        </p:spPr>
        <p:txBody>
          <a:bodyPr wrap="square" rtlCol="0">
            <a:spAutoFit/>
          </a:bodyPr>
          <a:lstStyle/>
          <a:p>
            <a:pPr algn="ctr"/>
            <a:r>
              <a:rPr lang="en-US" sz="4400" dirty="0">
                <a:solidFill>
                  <a:srgbClr val="45AA40"/>
                </a:solidFill>
                <a:latin typeface="Franklin Gothic Medium"/>
                <a:cs typeface="Franklin Gothic Medium"/>
              </a:rPr>
              <a:t>  Understanding The Aging Brain</a:t>
            </a:r>
          </a:p>
          <a:p>
            <a:endParaRPr lang="en-US" sz="4400" dirty="0">
              <a:solidFill>
                <a:srgbClr val="45AA40"/>
              </a:solidFill>
            </a:endParaRPr>
          </a:p>
        </p:txBody>
      </p:sp>
      <p:sp>
        <p:nvSpPr>
          <p:cNvPr id="11" name="Rectangle 10"/>
          <p:cNvSpPr/>
          <p:nvPr/>
        </p:nvSpPr>
        <p:spPr>
          <a:xfrm>
            <a:off x="881741" y="3308184"/>
            <a:ext cx="7010400" cy="1384995"/>
          </a:xfrm>
          <a:prstGeom prst="rect">
            <a:avLst/>
          </a:prstGeom>
        </p:spPr>
        <p:txBody>
          <a:bodyPr wrap="square">
            <a:spAutoFit/>
          </a:bodyPr>
          <a:lstStyle/>
          <a:p>
            <a:pPr algn="ctr"/>
            <a:r>
              <a:rPr lang="en-US" sz="2800" i="1" dirty="0">
                <a:solidFill>
                  <a:srgbClr val="0079C2"/>
                </a:solidFill>
                <a:latin typeface="Franklin Gothic Medium"/>
                <a:cs typeface="Franklin Gothic Medium"/>
              </a:rPr>
              <a:t>Rene Colorado, MD, PhD</a:t>
            </a:r>
          </a:p>
          <a:p>
            <a:pPr algn="ctr"/>
            <a:r>
              <a:rPr lang="en-US" sz="2800" i="1" dirty="0">
                <a:solidFill>
                  <a:srgbClr val="0079C2"/>
                </a:solidFill>
                <a:latin typeface="Franklin Gothic Medium"/>
                <a:cs typeface="Franklin Gothic Medium"/>
              </a:rPr>
              <a:t>Medical Director, </a:t>
            </a:r>
            <a:r>
              <a:rPr lang="en-US" sz="2800" i="1">
                <a:solidFill>
                  <a:srgbClr val="0079C2"/>
                </a:solidFill>
                <a:latin typeface="Franklin Gothic Medium"/>
                <a:cs typeface="Franklin Gothic Medium"/>
              </a:rPr>
              <a:t>Stroke Center</a:t>
            </a:r>
          </a:p>
          <a:p>
            <a:pPr algn="ctr"/>
            <a:endParaRPr lang="en-US" sz="2800" i="1" dirty="0">
              <a:solidFill>
                <a:srgbClr val="0079C2"/>
              </a:solidFill>
              <a:latin typeface="Franklin Gothic Medium"/>
              <a:cs typeface="Franklin Gothic Medium"/>
            </a:endParaRPr>
          </a:p>
        </p:txBody>
      </p:sp>
    </p:spTree>
    <p:extLst>
      <p:ext uri="{BB962C8B-B14F-4D97-AF65-F5344CB8AC3E}">
        <p14:creationId xmlns:p14="http://schemas.microsoft.com/office/powerpoint/2010/main" val="62763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79194" y="493123"/>
            <a:ext cx="8313114"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What test are there to detect </a:t>
            </a:r>
            <a:r>
              <a:rPr lang="en-US" sz="2900" dirty="0">
                <a:solidFill>
                  <a:srgbClr val="0079C2"/>
                </a:solidFill>
                <a:latin typeface="Franklin Gothic Book"/>
                <a:cs typeface="Franklin Gothic Book"/>
              </a:rPr>
              <a:t>dementia?</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818965" y="2177521"/>
            <a:ext cx="5079047"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No test that can diagnose it</a:t>
            </a:r>
          </a:p>
          <a:p>
            <a:pPr marL="285750" indent="-285750">
              <a:buFontTx/>
              <a:buChar char="-"/>
            </a:pPr>
            <a:r>
              <a:rPr lang="en-US" sz="2400" b="1" dirty="0">
                <a:latin typeface="Franklin Gothic Book" panose="020B0503020102020204" pitchFamily="34" charset="0"/>
              </a:rPr>
              <a:t>Detailed evaluation by physician</a:t>
            </a:r>
          </a:p>
          <a:p>
            <a:pPr marL="285750" indent="-285750">
              <a:buFontTx/>
              <a:buChar char="-"/>
            </a:pPr>
            <a:r>
              <a:rPr lang="en-US" sz="2400" b="1" dirty="0">
                <a:latin typeface="Franklin Gothic Book" panose="020B0503020102020204" pitchFamily="34" charset="0"/>
              </a:rPr>
              <a:t>MOCA, MMSE, </a:t>
            </a:r>
            <a:r>
              <a:rPr lang="en-US" sz="2400" b="1" dirty="0" err="1">
                <a:latin typeface="Franklin Gothic Book" panose="020B0503020102020204" pitchFamily="34" charset="0"/>
              </a:rPr>
              <a:t>neuropsych</a:t>
            </a:r>
            <a:r>
              <a:rPr lang="en-US" sz="2400" b="1" dirty="0">
                <a:latin typeface="Franklin Gothic Book" panose="020B0503020102020204" pitchFamily="34" charset="0"/>
              </a:rPr>
              <a:t> test </a:t>
            </a:r>
          </a:p>
          <a:p>
            <a:pPr marL="285750" indent="-285750">
              <a:buFontTx/>
              <a:buChar char="-"/>
            </a:pPr>
            <a:r>
              <a:rPr lang="en-US" sz="2400" b="1" dirty="0">
                <a:latin typeface="Franklin Gothic Book" panose="020B0503020102020204" pitchFamily="34" charset="0"/>
              </a:rPr>
              <a:t>Complimentary:</a:t>
            </a:r>
          </a:p>
          <a:p>
            <a:pPr marL="742950" lvl="1" indent="-285750">
              <a:buFontTx/>
              <a:buChar char="-"/>
            </a:pPr>
            <a:r>
              <a:rPr lang="en-US" sz="2400" b="1" dirty="0">
                <a:latin typeface="Franklin Gothic Book" panose="020B0503020102020204" pitchFamily="34" charset="0"/>
              </a:rPr>
              <a:t>Neuroimaging </a:t>
            </a:r>
          </a:p>
          <a:p>
            <a:pPr marL="742950" lvl="1" indent="-285750">
              <a:buFontTx/>
              <a:buChar char="-"/>
            </a:pPr>
            <a:r>
              <a:rPr lang="en-US" sz="2400" b="1" dirty="0">
                <a:latin typeface="Franklin Gothic Book" panose="020B0503020102020204" pitchFamily="34" charset="0"/>
              </a:rPr>
              <a:t>Blood tests: B12, thyroid function, others</a:t>
            </a:r>
            <a:endParaRPr lang="en-US" sz="2400" b="1" i="1" dirty="0">
              <a:solidFill>
                <a:srgbClr val="45AA40"/>
              </a:solidFill>
              <a:latin typeface="Franklin Gothic Book" panose="020B0503020102020204" pitchFamily="34" charset="0"/>
              <a:cs typeface="Franklin Gothic Medium"/>
            </a:endParaRPr>
          </a:p>
          <a:p>
            <a:endParaRPr lang="en-US" sz="2400" b="1" i="1" dirty="0">
              <a:solidFill>
                <a:srgbClr val="45AA40"/>
              </a:solidFill>
              <a:latin typeface="Franklin Gothic Book" panose="020B0503020102020204" pitchFamily="34" charset="0"/>
              <a:cs typeface="Franklin Gothic Medium"/>
            </a:endParaRPr>
          </a:p>
        </p:txBody>
      </p:sp>
      <p:pic>
        <p:nvPicPr>
          <p:cNvPr id="1026" name="Picture 2" descr="Image result for mri brain"/>
          <p:cNvPicPr>
            <a:picLocks noChangeAspect="1" noChangeArrowheads="1"/>
          </p:cNvPicPr>
          <p:nvPr/>
        </p:nvPicPr>
        <p:blipFill rotWithShape="1">
          <a:blip r:embed="rId4">
            <a:extLst>
              <a:ext uri="{28A0092B-C50C-407E-A947-70E740481C1C}">
                <a14:useLocalDpi xmlns:a14="http://schemas.microsoft.com/office/drawing/2010/main" val="0"/>
              </a:ext>
            </a:extLst>
          </a:blip>
          <a:srcRect l="19885" r="21039"/>
          <a:stretch/>
        </p:blipFill>
        <p:spPr bwMode="auto">
          <a:xfrm>
            <a:off x="245988" y="2180226"/>
            <a:ext cx="3460749" cy="330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7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Book"/>
              </a:rPr>
              <a:t>What causes dementia?</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1242646" y="1916085"/>
            <a:ext cx="7126653" cy="3046988"/>
          </a:xfrm>
          <a:prstGeom prst="rect">
            <a:avLst/>
          </a:prstGeom>
        </p:spPr>
        <p:txBody>
          <a:bodyPr wrap="square" numCol="1" spcCol="640080">
            <a:spAutoFit/>
          </a:bodyPr>
          <a:lstStyle/>
          <a:p>
            <a:r>
              <a:rPr lang="en-US" sz="2400" b="1" dirty="0">
                <a:latin typeface="Franklin Gothic Book" panose="020B0503020102020204" pitchFamily="34" charset="0"/>
              </a:rPr>
              <a:t>MAJOR CAUSES:</a:t>
            </a:r>
          </a:p>
          <a:p>
            <a:pPr marL="285750" indent="-285750">
              <a:buFontTx/>
              <a:buChar char="-"/>
            </a:pP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Alzheimer disease </a:t>
            </a:r>
          </a:p>
          <a:p>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Cerebrovascular disease </a:t>
            </a:r>
          </a:p>
          <a:p>
            <a:pPr marL="285750" indent="-285750">
              <a:buFontTx/>
              <a:buChar char="-"/>
            </a:pP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Others: substance use, brain tumors, thyroid disease, other neurodegenerative diseases</a:t>
            </a:r>
          </a:p>
        </p:txBody>
      </p:sp>
    </p:spTree>
    <p:extLst>
      <p:ext uri="{BB962C8B-B14F-4D97-AF65-F5344CB8AC3E}">
        <p14:creationId xmlns:p14="http://schemas.microsoft.com/office/powerpoint/2010/main" val="67796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1815027" y="6369321"/>
            <a:ext cx="5739108" cy="238455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Alzheimer Disease </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83967" y="2000317"/>
            <a:ext cx="4966717" cy="2677656"/>
          </a:xfrm>
          <a:prstGeom prst="rect">
            <a:avLst/>
          </a:prstGeom>
        </p:spPr>
        <p:txBody>
          <a:bodyPr wrap="square" numCol="1" spcCol="640080">
            <a:spAutoFit/>
          </a:bodyPr>
          <a:lstStyle/>
          <a:p>
            <a:r>
              <a:rPr lang="en-US" sz="2400" b="1" dirty="0">
                <a:latin typeface="Franklin Gothic Book" panose="020B0503020102020204" pitchFamily="34" charset="0"/>
              </a:rPr>
              <a:t>- 5.3 million Americans have AD </a:t>
            </a:r>
          </a:p>
          <a:p>
            <a:r>
              <a:rPr lang="en-US" sz="2400" b="1" dirty="0">
                <a:latin typeface="Franklin Gothic Book" panose="020B0503020102020204" pitchFamily="34" charset="0"/>
              </a:rPr>
              <a:t>- By 2021, expected increase to 7.5- 9 mill. By 2051, 12.6-16 mill.</a:t>
            </a:r>
          </a:p>
          <a:p>
            <a:r>
              <a:rPr lang="en-US" sz="2400" b="1" dirty="0">
                <a:latin typeface="Franklin Gothic Book" panose="020B0503020102020204" pitchFamily="34" charset="0"/>
              </a:rPr>
              <a:t>- 66% of dementias in older adults </a:t>
            </a:r>
          </a:p>
          <a:p>
            <a:r>
              <a:rPr lang="en-US" sz="2400" b="1" dirty="0">
                <a:latin typeface="Franklin Gothic Book" panose="020B0503020102020204" pitchFamily="34" charset="0"/>
              </a:rPr>
              <a:t>- 33-50% of people &gt; 85  have AD </a:t>
            </a:r>
          </a:p>
          <a:p>
            <a:r>
              <a:rPr lang="en-US" sz="2400" b="1" dirty="0">
                <a:latin typeface="Franklin Gothic Book" panose="020B0503020102020204" pitchFamily="34" charset="0"/>
              </a:rPr>
              <a:t>- Women account for 66% </a:t>
            </a:r>
          </a:p>
          <a:p>
            <a:r>
              <a:rPr lang="en-US" sz="2400" b="1" dirty="0">
                <a:latin typeface="Franklin Gothic Book" panose="020B0503020102020204" pitchFamily="34" charset="0"/>
              </a:rPr>
              <a:t>- AD develops over decades</a:t>
            </a:r>
          </a:p>
        </p:txBody>
      </p:sp>
      <p:pic>
        <p:nvPicPr>
          <p:cNvPr id="12292" name="Picture 4" descr="https://ghr.nlm.nih.gov/art/large/alzheimer-disease-brain.jpeg?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16" y="1724046"/>
            <a:ext cx="3287322" cy="323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1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130629" y="385131"/>
            <a:ext cx="8882742"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Vascular dementia and strokes </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5" y="2170583"/>
            <a:ext cx="4416574" cy="2677656"/>
          </a:xfrm>
          <a:prstGeom prst="rect">
            <a:avLst/>
          </a:prstGeom>
        </p:spPr>
        <p:txBody>
          <a:bodyPr wrap="square" numCol="1" spcCol="640080">
            <a:spAutoFit/>
          </a:bodyPr>
          <a:lstStyle/>
          <a:p>
            <a:pPr marL="342900" indent="-342900">
              <a:buFontTx/>
              <a:buChar char="-"/>
            </a:pPr>
            <a:r>
              <a:rPr lang="en-US" sz="2400" b="1" dirty="0">
                <a:latin typeface="Franklin Gothic Book" panose="020B0503020102020204" pitchFamily="34" charset="0"/>
              </a:rPr>
              <a:t>Dementia after multiple strokes</a:t>
            </a:r>
          </a:p>
          <a:p>
            <a:pPr marL="342900" indent="-342900">
              <a:buFontTx/>
              <a:buChar char="-"/>
            </a:pPr>
            <a:r>
              <a:rPr lang="en-US" sz="2400" b="1" dirty="0">
                <a:latin typeface="Franklin Gothic Book" panose="020B0503020102020204" pitchFamily="34" charset="0"/>
              </a:rPr>
              <a:t>Few large strokes, multiple small stroke, strokes in strategic places</a:t>
            </a:r>
          </a:p>
          <a:p>
            <a:pPr marL="342900" indent="-342900">
              <a:buFontTx/>
              <a:buChar char="-"/>
            </a:pPr>
            <a:r>
              <a:rPr lang="en-US" sz="2400" b="1" dirty="0">
                <a:latin typeface="Franklin Gothic Book" panose="020B0503020102020204" pitchFamily="34" charset="0"/>
              </a:rPr>
              <a:t>Strong relationship to cardiovascular risk factors </a:t>
            </a:r>
          </a:p>
        </p:txBody>
      </p:sp>
      <p:pic>
        <p:nvPicPr>
          <p:cNvPr id="11266" name="Picture 2" descr="Image result for stroke sig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91" y="2133977"/>
            <a:ext cx="3261743" cy="282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troke"/>
          <p:cNvPicPr>
            <a:picLocks noChangeAspect="1" noChangeArrowheads="1"/>
          </p:cNvPicPr>
          <p:nvPr/>
        </p:nvPicPr>
        <p:blipFill rotWithShape="1">
          <a:blip r:embed="rId2">
            <a:extLst>
              <a:ext uri="{28A0092B-C50C-407E-A947-70E740481C1C}">
                <a14:useLocalDpi xmlns:a14="http://schemas.microsoft.com/office/drawing/2010/main" val="0"/>
              </a:ext>
            </a:extLst>
          </a:blip>
          <a:srcRect b="79282"/>
          <a:stretch/>
        </p:blipFill>
        <p:spPr bwMode="auto">
          <a:xfrm>
            <a:off x="460374" y="1034927"/>
            <a:ext cx="8285257" cy="9659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9C0255-DB96-4FC9-BB4E-9739B0BC6EBC}"/>
              </a:ext>
            </a:extLst>
          </p:cNvPr>
          <p:cNvSpPr txBox="1"/>
          <p:nvPr/>
        </p:nvSpPr>
        <p:spPr>
          <a:xfrm>
            <a:off x="1420010" y="2689411"/>
            <a:ext cx="6669742" cy="1938992"/>
          </a:xfrm>
          <a:prstGeom prst="rect">
            <a:avLst/>
          </a:prstGeom>
          <a:noFill/>
        </p:spPr>
        <p:txBody>
          <a:bodyPr wrap="square" rtlCol="0">
            <a:spAutoFit/>
          </a:bodyPr>
          <a:lstStyle/>
          <a:p>
            <a:r>
              <a:rPr lang="en-US" sz="12000" dirty="0">
                <a:solidFill>
                  <a:srgbClr val="FF0000"/>
                </a:solidFill>
                <a:latin typeface="Arial" panose="020B0604020202020204" pitchFamily="34" charset="0"/>
                <a:cs typeface="Arial" panose="020B0604020202020204" pitchFamily="34" charset="0"/>
              </a:rPr>
              <a:t>F. A. S. T. </a:t>
            </a:r>
          </a:p>
        </p:txBody>
      </p:sp>
    </p:spTree>
    <p:extLst>
      <p:ext uri="{BB962C8B-B14F-4D97-AF65-F5344CB8AC3E}">
        <p14:creationId xmlns:p14="http://schemas.microsoft.com/office/powerpoint/2010/main" val="75907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034926"/>
            <a:ext cx="8285257" cy="466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Combined causes of dementia is common</a:t>
            </a:r>
            <a:r>
              <a:rPr lang="en-US" sz="5400" dirty="0">
                <a:solidFill>
                  <a:srgbClr val="45AA40"/>
                </a:solidFill>
                <a:latin typeface="Franklin Gothic Medium"/>
                <a:cs typeface="Franklin Gothic Medium"/>
              </a:rPr>
              <a:t>]</a:t>
            </a:r>
          </a:p>
          <a:p>
            <a:endParaRPr lang="en-US" dirty="0">
              <a:solidFill>
                <a:srgbClr val="45AA40"/>
              </a:solidFill>
            </a:endParaRPr>
          </a:p>
        </p:txBody>
      </p:sp>
      <p:pic>
        <p:nvPicPr>
          <p:cNvPr id="9" name="Picture 8">
            <a:extLst>
              <a:ext uri="{FF2B5EF4-FFF2-40B4-BE49-F238E27FC236}">
                <a16:creationId xmlns:a16="http://schemas.microsoft.com/office/drawing/2014/main" id="{A418A5D4-343F-406B-8266-AA6046B5D15A}"/>
              </a:ext>
            </a:extLst>
          </p:cNvPr>
          <p:cNvPicPr>
            <a:picLocks noChangeAspect="1"/>
          </p:cNvPicPr>
          <p:nvPr/>
        </p:nvPicPr>
        <p:blipFill>
          <a:blip r:embed="rId5"/>
          <a:stretch>
            <a:fillRect/>
          </a:stretch>
        </p:blipFill>
        <p:spPr>
          <a:xfrm>
            <a:off x="501963" y="2175090"/>
            <a:ext cx="8474304" cy="2982685"/>
          </a:xfrm>
          <a:prstGeom prst="rect">
            <a:avLst/>
          </a:prstGeom>
        </p:spPr>
      </p:pic>
      <p:sp>
        <p:nvSpPr>
          <p:cNvPr id="11" name="Rectangle 10">
            <a:extLst>
              <a:ext uri="{FF2B5EF4-FFF2-40B4-BE49-F238E27FC236}">
                <a16:creationId xmlns:a16="http://schemas.microsoft.com/office/drawing/2014/main" id="{313A2A4D-692F-4CE9-A678-6BEF31233CCE}"/>
              </a:ext>
            </a:extLst>
          </p:cNvPr>
          <p:cNvSpPr/>
          <p:nvPr/>
        </p:nvSpPr>
        <p:spPr>
          <a:xfrm>
            <a:off x="705393" y="4628093"/>
            <a:ext cx="3209276" cy="307777"/>
          </a:xfrm>
          <a:prstGeom prst="rect">
            <a:avLst/>
          </a:prstGeom>
        </p:spPr>
        <p:txBody>
          <a:bodyPr wrap="none">
            <a:spAutoFit/>
          </a:bodyPr>
          <a:lstStyle/>
          <a:p>
            <a:r>
              <a:rPr lang="en-US" sz="1400" b="1" i="1" dirty="0">
                <a:solidFill>
                  <a:srgbClr val="000000"/>
                </a:solidFill>
                <a:latin typeface="Arial" panose="020B0604020202020204" pitchFamily="34" charset="0"/>
              </a:rPr>
              <a:t>Viswanathan, et al., Neurology 2009</a:t>
            </a:r>
            <a:endParaRPr lang="en-US" sz="1400" dirty="0"/>
          </a:p>
        </p:txBody>
      </p:sp>
      <p:sp>
        <p:nvSpPr>
          <p:cNvPr id="2" name="Rectangle 1">
            <a:extLst>
              <a:ext uri="{FF2B5EF4-FFF2-40B4-BE49-F238E27FC236}">
                <a16:creationId xmlns:a16="http://schemas.microsoft.com/office/drawing/2014/main" id="{DFA63803-3F14-4E2D-B63C-73269149BE38}"/>
              </a:ext>
            </a:extLst>
          </p:cNvPr>
          <p:cNvSpPr/>
          <p:nvPr/>
        </p:nvSpPr>
        <p:spPr>
          <a:xfrm>
            <a:off x="2950905" y="5387804"/>
            <a:ext cx="4572000" cy="430887"/>
          </a:xfrm>
          <a:prstGeom prst="rect">
            <a:avLst/>
          </a:prstGeom>
        </p:spPr>
        <p:txBody>
          <a:bodyPr>
            <a:spAutoFit/>
          </a:bodyPr>
          <a:lstStyle/>
          <a:p>
            <a:r>
              <a:rPr lang="en-US" sz="2200" b="1" dirty="0">
                <a:latin typeface="Franklin Gothic Book" panose="020B0503020102020204" pitchFamily="34" charset="0"/>
              </a:rPr>
              <a:t>80% of all cases of dementia </a:t>
            </a:r>
          </a:p>
        </p:txBody>
      </p:sp>
    </p:spTree>
    <p:extLst>
      <p:ext uri="{BB962C8B-B14F-4D97-AF65-F5344CB8AC3E}">
        <p14:creationId xmlns:p14="http://schemas.microsoft.com/office/powerpoint/2010/main" val="90322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20561"/>
            <a:ext cx="8147221" cy="815608"/>
          </a:xfrm>
          <a:prstGeom prst="rect">
            <a:avLst/>
          </a:prstGeom>
          <a:noFill/>
        </p:spPr>
        <p:txBody>
          <a:bodyPr wrap="square" rtlCol="0">
            <a:spAutoFit/>
          </a:bodyPr>
          <a:lstStyle/>
          <a:p>
            <a:r>
              <a:rPr lang="en-US" sz="2900" dirty="0">
                <a:solidFill>
                  <a:srgbClr val="0079C2"/>
                </a:solidFill>
                <a:latin typeface="Franklin Gothic Book"/>
                <a:cs typeface="Franklin Gothic Medium"/>
              </a:rPr>
              <a:t>Dementia and lifelong espouse to multiple factors </a:t>
            </a:r>
            <a:endParaRPr lang="en-US" sz="5400" dirty="0">
              <a:solidFill>
                <a:srgbClr val="45AA40"/>
              </a:solidFill>
              <a:latin typeface="Franklin Gothic Medium"/>
              <a:cs typeface="Franklin Gothic Medium"/>
            </a:endParaRPr>
          </a:p>
          <a:p>
            <a:endParaRPr lang="en-US" dirty="0">
              <a:solidFill>
                <a:srgbClr val="45AA40"/>
              </a:solidFill>
            </a:endParaRPr>
          </a:p>
        </p:txBody>
      </p:sp>
      <p:pic>
        <p:nvPicPr>
          <p:cNvPr id="9" name="Picture 8">
            <a:extLst>
              <a:ext uri="{FF2B5EF4-FFF2-40B4-BE49-F238E27FC236}">
                <a16:creationId xmlns:a16="http://schemas.microsoft.com/office/drawing/2014/main" id="{87BC1BDC-D989-401E-BA53-EE56A218BC94}"/>
              </a:ext>
            </a:extLst>
          </p:cNvPr>
          <p:cNvPicPr>
            <a:picLocks noChangeAspect="1"/>
          </p:cNvPicPr>
          <p:nvPr/>
        </p:nvPicPr>
        <p:blipFill rotWithShape="1">
          <a:blip r:embed="rId5"/>
          <a:srcRect l="13395" t="42030" r="28254" b="5282"/>
          <a:stretch/>
        </p:blipFill>
        <p:spPr>
          <a:xfrm>
            <a:off x="384303" y="1471418"/>
            <a:ext cx="8406014" cy="4267484"/>
          </a:xfrm>
          <a:prstGeom prst="rect">
            <a:avLst/>
          </a:prstGeom>
        </p:spPr>
      </p:pic>
    </p:spTree>
    <p:extLst>
      <p:ext uri="{BB962C8B-B14F-4D97-AF65-F5344CB8AC3E}">
        <p14:creationId xmlns:p14="http://schemas.microsoft.com/office/powerpoint/2010/main" val="2129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Book"/>
              </a:rPr>
              <a:t>non-modifiable risks factors</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890954" y="1916085"/>
            <a:ext cx="7478345" cy="3693319"/>
          </a:xfrm>
          <a:prstGeom prst="rect">
            <a:avLst/>
          </a:prstGeom>
        </p:spPr>
        <p:txBody>
          <a:bodyPr wrap="square" numCol="1" spcCol="640080">
            <a:spAutoFit/>
          </a:bodyPr>
          <a:lstStyle/>
          <a:p>
            <a:pPr marL="285750" indent="-285750">
              <a:buFontTx/>
              <a:buChar char="-"/>
            </a:pPr>
            <a:r>
              <a:rPr lang="en-US" sz="2600" b="1" dirty="0">
                <a:latin typeface="Franklin Gothic Book" panose="020B0503020102020204" pitchFamily="34" charset="0"/>
              </a:rPr>
              <a:t>Strongest risk factors </a:t>
            </a:r>
          </a:p>
          <a:p>
            <a:pPr marL="285750" indent="-285750">
              <a:buFontTx/>
              <a:buChar char="-"/>
            </a:pPr>
            <a:r>
              <a:rPr lang="en-US" sz="2600" b="1" dirty="0">
                <a:latin typeface="Franklin Gothic Book" panose="020B0503020102020204" pitchFamily="34" charset="0"/>
              </a:rPr>
              <a:t>Age</a:t>
            </a:r>
          </a:p>
          <a:p>
            <a:pPr marL="742950" lvl="1" indent="-285750">
              <a:buFontTx/>
              <a:buChar char="-"/>
            </a:pPr>
            <a:r>
              <a:rPr lang="en-US" sz="2600" b="1" dirty="0">
                <a:latin typeface="Franklin Gothic Book" panose="020B0503020102020204" pitchFamily="34" charset="0"/>
              </a:rPr>
              <a:t>strongest risk factor (exponential increase)</a:t>
            </a:r>
          </a:p>
          <a:p>
            <a:pPr marL="285750" indent="-285750">
              <a:buFontTx/>
              <a:buChar char="-"/>
            </a:pPr>
            <a:r>
              <a:rPr lang="en-US" sz="2600" b="1" dirty="0">
                <a:latin typeface="Franklin Gothic Book" panose="020B0503020102020204" pitchFamily="34" charset="0"/>
              </a:rPr>
              <a:t>Genetics</a:t>
            </a:r>
          </a:p>
          <a:p>
            <a:pPr marL="742950" lvl="1" indent="-285750">
              <a:buFontTx/>
              <a:buChar char="-"/>
            </a:pPr>
            <a:r>
              <a:rPr lang="en-US" sz="2600" b="1" dirty="0" err="1">
                <a:latin typeface="Franklin Gothic Book" panose="020B0503020102020204" pitchFamily="34" charset="0"/>
              </a:rPr>
              <a:t>ApoE</a:t>
            </a:r>
            <a:r>
              <a:rPr lang="en-US" sz="2600" b="1" dirty="0">
                <a:latin typeface="Franklin Gothic Book" panose="020B0503020102020204" pitchFamily="34" charset="0"/>
              </a:rPr>
              <a:t> e4 allele for later onset, early-onset genes</a:t>
            </a:r>
          </a:p>
          <a:p>
            <a:pPr marL="285750" indent="-285750">
              <a:buFontTx/>
              <a:buChar char="-"/>
            </a:pPr>
            <a:r>
              <a:rPr lang="en-US" sz="2600" b="1" dirty="0">
                <a:latin typeface="Franklin Gothic Book" panose="020B0503020102020204" pitchFamily="34" charset="0"/>
              </a:rPr>
              <a:t>Family history </a:t>
            </a:r>
          </a:p>
          <a:p>
            <a:pPr marL="285750" indent="-285750">
              <a:buFontTx/>
              <a:buChar char="-"/>
            </a:pPr>
            <a:r>
              <a:rPr lang="en-US" sz="2600" b="1" dirty="0">
                <a:latin typeface="Franklin Gothic Book" panose="020B0503020102020204" pitchFamily="34" charset="0"/>
              </a:rPr>
              <a:t>Nonmodifiable by medical interventions or individual behavior</a:t>
            </a:r>
          </a:p>
        </p:txBody>
      </p:sp>
    </p:spTree>
    <p:extLst>
      <p:ext uri="{BB962C8B-B14F-4D97-AF65-F5344CB8AC3E}">
        <p14:creationId xmlns:p14="http://schemas.microsoft.com/office/powerpoint/2010/main" val="375909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Book"/>
              </a:rPr>
              <a:t>modifiable risks factors</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820615" y="2080892"/>
            <a:ext cx="7548684" cy="4093428"/>
          </a:xfrm>
          <a:prstGeom prst="rect">
            <a:avLst/>
          </a:prstGeom>
        </p:spPr>
        <p:txBody>
          <a:bodyPr wrap="square" numCol="1" spcCol="640080">
            <a:spAutoFit/>
          </a:bodyPr>
          <a:lstStyle/>
          <a:p>
            <a:pPr marL="285750" indent="-285750">
              <a:buFontTx/>
              <a:buChar char="-"/>
            </a:pPr>
            <a:r>
              <a:rPr lang="en-US" sz="2600" b="1" dirty="0">
                <a:latin typeface="Franklin Gothic Book" panose="020B0503020102020204" pitchFamily="34" charset="0"/>
              </a:rPr>
              <a:t>Cardiometabolic</a:t>
            </a:r>
          </a:p>
          <a:p>
            <a:pPr marL="742950" lvl="1" indent="-285750">
              <a:buFontTx/>
              <a:buChar char="-"/>
            </a:pPr>
            <a:r>
              <a:rPr lang="en-US" sz="2600" b="1" dirty="0">
                <a:latin typeface="Franklin Gothic Book" panose="020B0503020102020204" pitchFamily="34" charset="0"/>
              </a:rPr>
              <a:t>Diabetes, hypertension, smoking</a:t>
            </a:r>
          </a:p>
          <a:p>
            <a:pPr marL="742950" lvl="1" indent="-285750">
              <a:buFontTx/>
              <a:buChar char="-"/>
            </a:pPr>
            <a:r>
              <a:rPr lang="en-US" sz="2600" b="1" dirty="0">
                <a:latin typeface="Franklin Gothic Book" panose="020B0503020102020204" pitchFamily="34" charset="0"/>
              </a:rPr>
              <a:t>Strongest association in mid-life not late life</a:t>
            </a:r>
          </a:p>
          <a:p>
            <a:pPr marL="742950" lvl="1" indent="-285750">
              <a:buFontTx/>
              <a:buChar char="-"/>
            </a:pPr>
            <a:r>
              <a:rPr lang="en-US" sz="2600" b="1" dirty="0">
                <a:latin typeface="Franklin Gothic Book" panose="020B0503020102020204" pitchFamily="34" charset="0"/>
              </a:rPr>
              <a:t>ADDITIVE </a:t>
            </a:r>
          </a:p>
          <a:p>
            <a:pPr marL="742950" lvl="1" indent="-285750">
              <a:buFontTx/>
              <a:buChar char="-"/>
            </a:pPr>
            <a:endParaRPr lang="en-US" sz="2600" b="1" dirty="0">
              <a:latin typeface="Franklin Gothic Book" panose="020B0503020102020204" pitchFamily="34" charset="0"/>
            </a:endParaRPr>
          </a:p>
          <a:p>
            <a:pPr marL="285750" indent="-285750">
              <a:buFontTx/>
              <a:buChar char="-"/>
            </a:pPr>
            <a:r>
              <a:rPr lang="en-US" sz="2600" b="1" dirty="0">
                <a:latin typeface="Franklin Gothic Book" panose="020B0503020102020204" pitchFamily="34" charset="0"/>
              </a:rPr>
              <a:t>Lifestyle:</a:t>
            </a:r>
          </a:p>
          <a:p>
            <a:pPr marL="742950" lvl="1" indent="-285750">
              <a:buFontTx/>
              <a:buChar char="-"/>
            </a:pPr>
            <a:r>
              <a:rPr lang="en-US" sz="2600" b="1" dirty="0">
                <a:latin typeface="Franklin Gothic Book" panose="020B0503020102020204" pitchFamily="34" charset="0"/>
              </a:rPr>
              <a:t>Physical activity, alcohol, sleep, obesity, diet, TBI</a:t>
            </a:r>
          </a:p>
          <a:p>
            <a:pPr marL="742950" lvl="1" indent="-285750">
              <a:buFontTx/>
              <a:buChar char="-"/>
            </a:pPr>
            <a:endParaRPr lang="en-US" sz="2600" b="1" dirty="0">
              <a:latin typeface="Franklin Gothic Book" panose="020B0503020102020204" pitchFamily="34" charset="0"/>
            </a:endParaRPr>
          </a:p>
          <a:p>
            <a:pPr marL="285750" indent="-285750">
              <a:buFontTx/>
              <a:buChar char="-"/>
            </a:pPr>
            <a:endParaRPr lang="en-US" sz="2600" b="1" dirty="0">
              <a:latin typeface="Franklin Gothic Book" panose="020B0503020102020204" pitchFamily="34" charset="0"/>
            </a:endParaRPr>
          </a:p>
        </p:txBody>
      </p:sp>
    </p:spTree>
    <p:extLst>
      <p:ext uri="{BB962C8B-B14F-4D97-AF65-F5344CB8AC3E}">
        <p14:creationId xmlns:p14="http://schemas.microsoft.com/office/powerpoint/2010/main" val="19096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Book" panose="020B0503020102020204" pitchFamily="34" charset="0"/>
                <a:cs typeface="Franklin Gothic Medium"/>
              </a:rPr>
              <a:t>[</a:t>
            </a:r>
            <a:r>
              <a:rPr lang="en-US" sz="2900" dirty="0">
                <a:solidFill>
                  <a:srgbClr val="0079C2"/>
                </a:solidFill>
                <a:latin typeface="Franklin Gothic Book" panose="020B0503020102020204" pitchFamily="34" charset="0"/>
                <a:cs typeface="Franklin Gothic Medium"/>
              </a:rPr>
              <a:t>OUTLINE</a:t>
            </a:r>
            <a:r>
              <a:rPr lang="en-US" sz="5400" dirty="0">
                <a:solidFill>
                  <a:srgbClr val="45AA40"/>
                </a:solidFill>
                <a:latin typeface="Franklin Gothic Book" panose="020B0503020102020204" pitchFamily="34" charset="0"/>
                <a:cs typeface="Franklin Gothic Medium"/>
              </a:rPr>
              <a:t>]</a:t>
            </a:r>
          </a:p>
          <a:p>
            <a:endParaRPr lang="en-US" dirty="0">
              <a:solidFill>
                <a:srgbClr val="45AA40"/>
              </a:solidFill>
              <a:latin typeface="Franklin Gothic Book" panose="020B0503020102020204" pitchFamily="34" charset="0"/>
            </a:endParaRPr>
          </a:p>
        </p:txBody>
      </p:sp>
      <p:sp>
        <p:nvSpPr>
          <p:cNvPr id="10" name="Rectangle 9"/>
          <p:cNvSpPr/>
          <p:nvPr/>
        </p:nvSpPr>
        <p:spPr>
          <a:xfrm>
            <a:off x="1045235" y="1873155"/>
            <a:ext cx="7324064" cy="3539430"/>
          </a:xfrm>
          <a:prstGeom prst="rect">
            <a:avLst/>
          </a:prstGeom>
        </p:spPr>
        <p:txBody>
          <a:bodyPr wrap="square" numCol="1" spcCol="640080">
            <a:spAutoFit/>
          </a:bodyPr>
          <a:lstStyle/>
          <a:p>
            <a:pPr marL="285750" indent="-285750">
              <a:buFontTx/>
              <a:buChar char="-"/>
            </a:pPr>
            <a:r>
              <a:rPr lang="en-US" sz="2800" b="1" dirty="0">
                <a:latin typeface="Franklin Gothic Book" panose="020B0503020102020204" pitchFamily="34" charset="0"/>
              </a:rPr>
              <a:t>Dementia and mild cognitive impairment </a:t>
            </a:r>
          </a:p>
          <a:p>
            <a:pPr marL="285750" indent="-285750">
              <a:buFontTx/>
              <a:buChar char="-"/>
            </a:pPr>
            <a:r>
              <a:rPr lang="en-US" sz="2800" b="1" dirty="0">
                <a:latin typeface="Franklin Gothic Book" panose="020B0503020102020204" pitchFamily="34" charset="0"/>
              </a:rPr>
              <a:t>Detection of dementia</a:t>
            </a:r>
          </a:p>
          <a:p>
            <a:pPr marL="285750" indent="-285750">
              <a:buFontTx/>
              <a:buChar char="-"/>
            </a:pPr>
            <a:r>
              <a:rPr lang="en-US" sz="2800" b="1" dirty="0">
                <a:latin typeface="Franklin Gothic Book" panose="020B0503020102020204" pitchFamily="34" charset="0"/>
              </a:rPr>
              <a:t>Common causes of dementia</a:t>
            </a:r>
          </a:p>
          <a:p>
            <a:pPr marL="285750" indent="-285750">
              <a:buFontTx/>
              <a:buChar char="-"/>
            </a:pPr>
            <a:r>
              <a:rPr lang="en-US" sz="2800" b="1" dirty="0">
                <a:latin typeface="Franklin Gothic Book" panose="020B0503020102020204" pitchFamily="34" charset="0"/>
              </a:rPr>
              <a:t>Risk factors for cognitive decline &amp; dementia</a:t>
            </a:r>
          </a:p>
          <a:p>
            <a:pPr marL="285750" indent="-285750">
              <a:buFontTx/>
              <a:buChar char="-"/>
            </a:pPr>
            <a:r>
              <a:rPr lang="en-US" sz="2800" b="1" dirty="0">
                <a:latin typeface="Franklin Gothic Book" panose="020B0503020102020204" pitchFamily="34" charset="0"/>
              </a:rPr>
              <a:t>How to prevent dementia </a:t>
            </a:r>
          </a:p>
          <a:p>
            <a:pPr marL="285750" indent="-285750">
              <a:buFontTx/>
              <a:buChar char="-"/>
            </a:pPr>
            <a:r>
              <a:rPr lang="en-US" sz="2800" b="1" dirty="0">
                <a:latin typeface="Franklin Gothic Book" panose="020B0503020102020204" pitchFamily="34" charset="0"/>
              </a:rPr>
              <a:t>QUESTIONS </a:t>
            </a:r>
          </a:p>
          <a:p>
            <a:endParaRPr lang="en-US" sz="2800" b="1" i="1" dirty="0">
              <a:solidFill>
                <a:srgbClr val="45AA40"/>
              </a:solidFill>
              <a:latin typeface="Franklin Gothic Book" panose="020B0503020102020204" pitchFamily="34" charset="0"/>
              <a:cs typeface="Times New Roman" panose="02020603050405020304" pitchFamily="18" charset="0"/>
            </a:endParaRPr>
          </a:p>
          <a:p>
            <a:endParaRPr lang="en-US" sz="2800" b="1" i="1" dirty="0">
              <a:solidFill>
                <a:srgbClr val="45AA40"/>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9411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2B3E7-2583-445E-A07D-30C16341CEBC}"/>
              </a:ext>
            </a:extLst>
          </p:cNvPr>
          <p:cNvPicPr>
            <a:picLocks noChangeAspect="1"/>
          </p:cNvPicPr>
          <p:nvPr/>
        </p:nvPicPr>
        <p:blipFill>
          <a:blip r:embed="rId2"/>
          <a:stretch>
            <a:fillRect/>
          </a:stretch>
        </p:blipFill>
        <p:spPr>
          <a:xfrm>
            <a:off x="493564" y="614195"/>
            <a:ext cx="8256684" cy="5280167"/>
          </a:xfrm>
          <a:prstGeom prst="rect">
            <a:avLst/>
          </a:prstGeom>
        </p:spPr>
      </p:pic>
    </p:spTree>
    <p:extLst>
      <p:ext uri="{BB962C8B-B14F-4D97-AF65-F5344CB8AC3E}">
        <p14:creationId xmlns:p14="http://schemas.microsoft.com/office/powerpoint/2010/main" val="267138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Diabetes mellitus</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6" y="1602023"/>
            <a:ext cx="4552920" cy="4154984"/>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1.5-2-fold increase in risk of cognitive decline and dementia </a:t>
            </a:r>
          </a:p>
          <a:p>
            <a:pPr marL="285750" indent="-285750">
              <a:buFontTx/>
              <a:buChar char="-"/>
            </a:pPr>
            <a:r>
              <a:rPr lang="en-US" sz="2400" b="1" dirty="0">
                <a:latin typeface="Franklin Gothic Book" panose="020B0503020102020204" pitchFamily="34" charset="0"/>
              </a:rPr>
              <a:t>Present for both </a:t>
            </a:r>
            <a:r>
              <a:rPr lang="en-US" sz="2400" b="1" dirty="0" err="1">
                <a:latin typeface="Franklin Gothic Book" panose="020B0503020102020204" pitchFamily="34" charset="0"/>
              </a:rPr>
              <a:t>VascD</a:t>
            </a:r>
            <a:r>
              <a:rPr lang="en-US" sz="2400" b="1" dirty="0">
                <a:latin typeface="Franklin Gothic Book" panose="020B0503020102020204" pitchFamily="34" charset="0"/>
              </a:rPr>
              <a:t> and AD</a:t>
            </a:r>
          </a:p>
          <a:p>
            <a:pPr marL="285750" indent="-285750">
              <a:buFontTx/>
              <a:buChar char="-"/>
            </a:pPr>
            <a:r>
              <a:rPr lang="en-US" sz="2400" b="1" dirty="0">
                <a:latin typeface="Franklin Gothic Book" panose="020B0503020102020204" pitchFamily="34" charset="0"/>
              </a:rPr>
              <a:t>May be higher for </a:t>
            </a:r>
            <a:r>
              <a:rPr lang="en-US" sz="2400" b="1" dirty="0" err="1">
                <a:latin typeface="Franklin Gothic Book" panose="020B0503020102020204" pitchFamily="34" charset="0"/>
              </a:rPr>
              <a:t>VascD</a:t>
            </a: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Hga1c (long-term DM control) inversely correlated to cognitive measures</a:t>
            </a:r>
          </a:p>
          <a:p>
            <a:pPr marL="742950" lvl="1" indent="-285750">
              <a:buFontTx/>
              <a:buChar char="-"/>
            </a:pPr>
            <a:r>
              <a:rPr lang="en-US" sz="2400" b="1" dirty="0">
                <a:latin typeface="Franklin Gothic Book" panose="020B0503020102020204" pitchFamily="34" charset="0"/>
              </a:rPr>
              <a:t>Worse control -&gt; greater cognitive decline</a:t>
            </a:r>
          </a:p>
          <a:p>
            <a:pPr marL="742950" lvl="1" indent="-285750">
              <a:buFontTx/>
              <a:buChar char="-"/>
            </a:pPr>
            <a:endParaRPr lang="en-US" sz="2400" b="1" dirty="0">
              <a:latin typeface="Franklin Gothic Book" panose="020B0503020102020204" pitchFamily="34" charset="0"/>
            </a:endParaRPr>
          </a:p>
          <a:p>
            <a:pPr marL="285750" indent="-285750">
              <a:buFontTx/>
              <a:buChar char="-"/>
            </a:pPr>
            <a:endParaRPr lang="en-US" sz="2400" b="1" dirty="0">
              <a:latin typeface="Franklin Gothic Book" panose="020B0503020102020204" pitchFamily="34" charset="0"/>
            </a:endParaRPr>
          </a:p>
        </p:txBody>
      </p:sp>
      <p:pic>
        <p:nvPicPr>
          <p:cNvPr id="2050" name="Picture 2" descr="Image result for diabetes">
            <a:extLst>
              <a:ext uri="{FF2B5EF4-FFF2-40B4-BE49-F238E27FC236}">
                <a16:creationId xmlns:a16="http://schemas.microsoft.com/office/drawing/2014/main" id="{7E23C076-945E-4691-933D-183C52535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06" y="2769079"/>
            <a:ext cx="3148114" cy="229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8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Mid-life hypertension (high blood pressure)</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727426" y="2067675"/>
            <a:ext cx="4416574" cy="2677656"/>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May be most important</a:t>
            </a:r>
          </a:p>
          <a:p>
            <a:pPr marL="285750" indent="-285750">
              <a:buFontTx/>
              <a:buChar char="-"/>
            </a:pPr>
            <a:r>
              <a:rPr lang="en-US" sz="2400" b="1" dirty="0">
                <a:latin typeface="Franklin Gothic Book" panose="020B0503020102020204" pitchFamily="34" charset="0"/>
              </a:rPr>
              <a:t>About 1.5 increase risk of dementia when mid-life</a:t>
            </a:r>
          </a:p>
          <a:p>
            <a:pPr marL="285750" indent="-285750">
              <a:buFontTx/>
              <a:buChar char="-"/>
            </a:pPr>
            <a:r>
              <a:rPr lang="en-US" sz="2400" b="1" dirty="0">
                <a:latin typeface="Franklin Gothic Book" panose="020B0503020102020204" pitchFamily="34" charset="0"/>
              </a:rPr>
              <a:t>Numerus mechanisms</a:t>
            </a:r>
          </a:p>
          <a:p>
            <a:pPr marL="285750" indent="-285750">
              <a:buFontTx/>
              <a:buChar char="-"/>
            </a:pPr>
            <a:r>
              <a:rPr lang="en-US" sz="2400" b="1" dirty="0">
                <a:latin typeface="Franklin Gothic Book" panose="020B0503020102020204" pitchFamily="34" charset="0"/>
              </a:rPr>
              <a:t>Multi-infarct dementia</a:t>
            </a:r>
          </a:p>
          <a:p>
            <a:pPr marL="285750" indent="-285750">
              <a:buFontTx/>
              <a:buChar char="-"/>
            </a:pPr>
            <a:r>
              <a:rPr lang="en-US" sz="2400" b="1" dirty="0">
                <a:latin typeface="Franklin Gothic Book" panose="020B0503020102020204" pitchFamily="34" charset="0"/>
              </a:rPr>
              <a:t>Increases also risk of stroke</a:t>
            </a:r>
          </a:p>
          <a:p>
            <a:pPr marL="285750" indent="-285750">
              <a:buFontTx/>
              <a:buChar char="-"/>
            </a:pPr>
            <a:endParaRPr lang="en-US" sz="2400" b="1" dirty="0">
              <a:latin typeface="Franklin Gothic Book" panose="020B0503020102020204" pitchFamily="34" charset="0"/>
            </a:endParaRPr>
          </a:p>
        </p:txBody>
      </p:sp>
      <p:pic>
        <p:nvPicPr>
          <p:cNvPr id="4098" name="Picture 2" descr="Image result for hypertension">
            <a:extLst>
              <a:ext uri="{FF2B5EF4-FFF2-40B4-BE49-F238E27FC236}">
                <a16:creationId xmlns:a16="http://schemas.microsoft.com/office/drawing/2014/main" id="{AF5F63C0-1732-4321-A25B-5EB473D1AF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274"/>
          <a:stretch/>
        </p:blipFill>
        <p:spPr bwMode="auto">
          <a:xfrm>
            <a:off x="246710" y="2282680"/>
            <a:ext cx="3898570" cy="22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01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Stages of hypertension </a:t>
            </a:r>
            <a:r>
              <a:rPr lang="en-US" sz="5400" dirty="0">
                <a:solidFill>
                  <a:srgbClr val="45AA40"/>
                </a:solidFill>
                <a:latin typeface="Franklin Gothic Medium"/>
                <a:cs typeface="Franklin Gothic Medium"/>
              </a:rPr>
              <a:t>]</a:t>
            </a:r>
          </a:p>
          <a:p>
            <a:endParaRPr lang="en-US" dirty="0">
              <a:solidFill>
                <a:srgbClr val="45AA40"/>
              </a:solidFill>
            </a:endParaRPr>
          </a:p>
        </p:txBody>
      </p:sp>
      <p:pic>
        <p:nvPicPr>
          <p:cNvPr id="9" name="Picture 2" descr="Image result for stages of hyper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67" y="1880699"/>
            <a:ext cx="8610600"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DCAF30C-4A60-4286-818F-7B5B51C663C7}"/>
              </a:ext>
            </a:extLst>
          </p:cNvPr>
          <p:cNvSpPr/>
          <p:nvPr/>
        </p:nvSpPr>
        <p:spPr>
          <a:xfrm>
            <a:off x="4424246" y="2520379"/>
            <a:ext cx="3869872" cy="25850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76BBAD-55B4-4D1E-A4F2-5E62A2C66C6B}"/>
              </a:ext>
            </a:extLst>
          </p:cNvPr>
          <p:cNvSpPr txBox="1"/>
          <p:nvPr/>
        </p:nvSpPr>
        <p:spPr>
          <a:xfrm>
            <a:off x="849882" y="3025912"/>
            <a:ext cx="2388197" cy="400110"/>
          </a:xfrm>
          <a:prstGeom prst="rect">
            <a:avLst/>
          </a:prstGeom>
          <a:solidFill>
            <a:srgbClr val="FFFF00"/>
          </a:solidFill>
        </p:spPr>
        <p:txBody>
          <a:bodyPr wrap="square" rtlCol="0">
            <a:spAutoFit/>
          </a:bodyPr>
          <a:lstStyle/>
          <a:p>
            <a:r>
              <a:rPr lang="en-US" sz="2000" b="1" dirty="0">
                <a:latin typeface="Arial" panose="020B0604020202020204" pitchFamily="34" charset="0"/>
                <a:cs typeface="Arial" panose="020B0604020202020204" pitchFamily="34" charset="0"/>
              </a:rPr>
              <a:t>	Elevated BP</a:t>
            </a:r>
          </a:p>
        </p:txBody>
      </p:sp>
    </p:spTree>
    <p:extLst>
      <p:ext uri="{BB962C8B-B14F-4D97-AF65-F5344CB8AC3E}">
        <p14:creationId xmlns:p14="http://schemas.microsoft.com/office/powerpoint/2010/main" val="360031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Stages of hypertension </a:t>
            </a:r>
            <a:r>
              <a:rPr lang="en-US" sz="5400" dirty="0">
                <a:solidFill>
                  <a:srgbClr val="45AA40"/>
                </a:solidFill>
                <a:latin typeface="Franklin Gothic Medium"/>
                <a:cs typeface="Franklin Gothic Medium"/>
              </a:rPr>
              <a:t>]</a:t>
            </a:r>
          </a:p>
          <a:p>
            <a:endParaRPr lang="en-US" dirty="0">
              <a:solidFill>
                <a:srgbClr val="45AA40"/>
              </a:solidFill>
            </a:endParaRPr>
          </a:p>
        </p:txBody>
      </p:sp>
      <p:pic>
        <p:nvPicPr>
          <p:cNvPr id="9" name="Picture 2" descr="Image result for stages of hyper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67" y="1880699"/>
            <a:ext cx="8610600"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4B5B4D-98AA-4F71-802F-F6407065548E}"/>
              </a:ext>
            </a:extLst>
          </p:cNvPr>
          <p:cNvSpPr txBox="1"/>
          <p:nvPr/>
        </p:nvSpPr>
        <p:spPr>
          <a:xfrm>
            <a:off x="839096" y="3028890"/>
            <a:ext cx="2388197" cy="400110"/>
          </a:xfrm>
          <a:prstGeom prst="rect">
            <a:avLst/>
          </a:prstGeom>
          <a:solidFill>
            <a:srgbClr val="FFFF00"/>
          </a:solidFill>
        </p:spPr>
        <p:txBody>
          <a:bodyPr wrap="square" rtlCol="0">
            <a:spAutoFit/>
          </a:bodyPr>
          <a:lstStyle/>
          <a:p>
            <a:r>
              <a:rPr lang="en-US" sz="2000" b="1" dirty="0">
                <a:latin typeface="Arial" panose="020B0604020202020204" pitchFamily="34" charset="0"/>
                <a:cs typeface="Arial" panose="020B0604020202020204" pitchFamily="34" charset="0"/>
              </a:rPr>
              <a:t>	Elevated BP</a:t>
            </a:r>
          </a:p>
        </p:txBody>
      </p:sp>
      <p:sp>
        <p:nvSpPr>
          <p:cNvPr id="10" name="TextBox 9">
            <a:extLst>
              <a:ext uri="{FF2B5EF4-FFF2-40B4-BE49-F238E27FC236}">
                <a16:creationId xmlns:a16="http://schemas.microsoft.com/office/drawing/2014/main" id="{F83D57E5-6B18-4105-A7CC-D7F63DA1C1A1}"/>
              </a:ext>
            </a:extLst>
          </p:cNvPr>
          <p:cNvSpPr txBox="1"/>
          <p:nvPr/>
        </p:nvSpPr>
        <p:spPr>
          <a:xfrm>
            <a:off x="3820759" y="3019922"/>
            <a:ext cx="2203524"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120-129</a:t>
            </a:r>
          </a:p>
        </p:txBody>
      </p:sp>
      <p:sp>
        <p:nvSpPr>
          <p:cNvPr id="11" name="TextBox 10">
            <a:extLst>
              <a:ext uri="{FF2B5EF4-FFF2-40B4-BE49-F238E27FC236}">
                <a16:creationId xmlns:a16="http://schemas.microsoft.com/office/drawing/2014/main" id="{C7F08F35-CAAC-4204-8D66-1AA02CA2D512}"/>
              </a:ext>
            </a:extLst>
          </p:cNvPr>
          <p:cNvSpPr txBox="1"/>
          <p:nvPr/>
        </p:nvSpPr>
        <p:spPr>
          <a:xfrm>
            <a:off x="3833306" y="3516571"/>
            <a:ext cx="2203524" cy="400110"/>
          </a:xfrm>
          <a:prstGeom prst="rect">
            <a:avLst/>
          </a:prstGeom>
          <a:solidFill>
            <a:srgbClr val="FFFF00"/>
          </a:solidFill>
        </p:spPr>
        <p:txBody>
          <a:bodyPr wrap="square" rtlCol="0">
            <a:spAutoFit/>
          </a:bodyPr>
          <a:lstStyle/>
          <a:p>
            <a:r>
              <a:rPr lang="en-US" sz="2000" b="1" dirty="0">
                <a:latin typeface="Arial" panose="020B0604020202020204" pitchFamily="34" charset="0"/>
                <a:cs typeface="Arial" panose="020B0604020202020204" pitchFamily="34" charset="0"/>
              </a:rPr>
              <a:t>	130- 139</a:t>
            </a:r>
          </a:p>
        </p:txBody>
      </p:sp>
      <p:sp>
        <p:nvSpPr>
          <p:cNvPr id="12" name="TextBox 11">
            <a:extLst>
              <a:ext uri="{FF2B5EF4-FFF2-40B4-BE49-F238E27FC236}">
                <a16:creationId xmlns:a16="http://schemas.microsoft.com/office/drawing/2014/main" id="{57D9A7B2-76E4-49F3-9590-EFA71F32B8D8}"/>
              </a:ext>
            </a:extLst>
          </p:cNvPr>
          <p:cNvSpPr txBox="1"/>
          <p:nvPr/>
        </p:nvSpPr>
        <p:spPr>
          <a:xfrm>
            <a:off x="3824340" y="4002462"/>
            <a:ext cx="2203524"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&gt; 140</a:t>
            </a:r>
          </a:p>
        </p:txBody>
      </p:sp>
      <p:sp>
        <p:nvSpPr>
          <p:cNvPr id="13" name="TextBox 12">
            <a:extLst>
              <a:ext uri="{FF2B5EF4-FFF2-40B4-BE49-F238E27FC236}">
                <a16:creationId xmlns:a16="http://schemas.microsoft.com/office/drawing/2014/main" id="{289796B5-45BA-4859-A4F5-C7CD2B03155E}"/>
              </a:ext>
            </a:extLst>
          </p:cNvPr>
          <p:cNvSpPr txBox="1"/>
          <p:nvPr/>
        </p:nvSpPr>
        <p:spPr>
          <a:xfrm>
            <a:off x="6316913" y="3014098"/>
            <a:ext cx="2203524"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&lt;80</a:t>
            </a:r>
          </a:p>
        </p:txBody>
      </p:sp>
      <p:sp>
        <p:nvSpPr>
          <p:cNvPr id="14" name="TextBox 13">
            <a:extLst>
              <a:ext uri="{FF2B5EF4-FFF2-40B4-BE49-F238E27FC236}">
                <a16:creationId xmlns:a16="http://schemas.microsoft.com/office/drawing/2014/main" id="{4C7861E9-0D3E-40D5-BCA5-5C44AE6B9353}"/>
              </a:ext>
            </a:extLst>
          </p:cNvPr>
          <p:cNvSpPr txBox="1"/>
          <p:nvPr/>
        </p:nvSpPr>
        <p:spPr>
          <a:xfrm>
            <a:off x="6316912" y="3511417"/>
            <a:ext cx="2203524"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80-89</a:t>
            </a:r>
          </a:p>
        </p:txBody>
      </p:sp>
      <p:sp>
        <p:nvSpPr>
          <p:cNvPr id="16" name="TextBox 15">
            <a:extLst>
              <a:ext uri="{FF2B5EF4-FFF2-40B4-BE49-F238E27FC236}">
                <a16:creationId xmlns:a16="http://schemas.microsoft.com/office/drawing/2014/main" id="{1CFCD79A-E0ED-4A39-8DFD-A127DEE5A826}"/>
              </a:ext>
            </a:extLst>
          </p:cNvPr>
          <p:cNvSpPr txBox="1"/>
          <p:nvPr/>
        </p:nvSpPr>
        <p:spPr>
          <a:xfrm>
            <a:off x="6306155" y="4025192"/>
            <a:ext cx="2203524" cy="400110"/>
          </a:xfrm>
          <a:prstGeom prst="rect">
            <a:avLst/>
          </a:prstGeom>
          <a:solidFill>
            <a:srgbClr val="FFFF00"/>
          </a:solidFill>
        </p:spPr>
        <p:txBody>
          <a:bodyPr wrap="square" rtlCol="0">
            <a:spAutoFit/>
          </a:bodyPr>
          <a:lstStyle/>
          <a:p>
            <a:pPr algn="ctr"/>
            <a:r>
              <a:rPr lang="en-US" sz="2000" b="1" dirty="0">
                <a:latin typeface="Arial" panose="020B0604020202020204" pitchFamily="34" charset="0"/>
                <a:cs typeface="Arial" panose="020B0604020202020204" pitchFamily="34" charset="0"/>
              </a:rPr>
              <a:t>&gt; 90</a:t>
            </a:r>
          </a:p>
        </p:txBody>
      </p:sp>
    </p:spTree>
    <p:extLst>
      <p:ext uri="{BB962C8B-B14F-4D97-AF65-F5344CB8AC3E}">
        <p14:creationId xmlns:p14="http://schemas.microsoft.com/office/powerpoint/2010/main" val="1906739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Smoking</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141392" y="1693452"/>
            <a:ext cx="4651868"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Mixed results</a:t>
            </a:r>
          </a:p>
          <a:p>
            <a:pPr marL="285750" indent="-285750">
              <a:buFontTx/>
              <a:buChar char="-"/>
            </a:pPr>
            <a:r>
              <a:rPr lang="en-US" sz="2400" b="1" dirty="0">
                <a:latin typeface="Franklin Gothic Book" panose="020B0503020102020204" pitchFamily="34" charset="0"/>
              </a:rPr>
              <a:t>Estimated 1.3-1.8 increase risk of dementia </a:t>
            </a:r>
          </a:p>
          <a:p>
            <a:pPr marL="285750" indent="-285750">
              <a:buFontTx/>
              <a:buChar char="-"/>
            </a:pPr>
            <a:r>
              <a:rPr lang="en-US" sz="2400" b="1" dirty="0">
                <a:latin typeface="Franklin Gothic Book" panose="020B0503020102020204" pitchFamily="34" charset="0"/>
              </a:rPr>
              <a:t>Current smoking also associated with greater yearly decline in cognitive scores </a:t>
            </a:r>
          </a:p>
          <a:p>
            <a:pPr marL="285750" indent="-285750">
              <a:buFontTx/>
              <a:buChar char="-"/>
            </a:pPr>
            <a:r>
              <a:rPr lang="en-US" sz="2400" b="1" dirty="0">
                <a:latin typeface="Franklin Gothic Book" panose="020B0503020102020204" pitchFamily="34" charset="0"/>
              </a:rPr>
              <a:t>Quitting may reduce levels to comparable risk of non-smokers</a:t>
            </a:r>
          </a:p>
        </p:txBody>
      </p:sp>
      <p:pic>
        <p:nvPicPr>
          <p:cNvPr id="5124" name="Picture 4" descr="Image result for smoking">
            <a:extLst>
              <a:ext uri="{FF2B5EF4-FFF2-40B4-BE49-F238E27FC236}">
                <a16:creationId xmlns:a16="http://schemas.microsoft.com/office/drawing/2014/main" id="{540DDFFB-575C-4294-B3D6-523A78F65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93" y="2242941"/>
            <a:ext cx="3502144" cy="251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09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Mid-life obesity</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610080" y="2024631"/>
            <a:ext cx="4416574"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Multiple studies showing increased risk of dementia</a:t>
            </a:r>
          </a:p>
          <a:p>
            <a:pPr marL="285750" indent="-285750">
              <a:buFontTx/>
              <a:buChar char="-"/>
            </a:pPr>
            <a:r>
              <a:rPr lang="en-US" sz="2400" b="1" dirty="0">
                <a:latin typeface="Franklin Gothic Book" panose="020B0503020102020204" pitchFamily="34" charset="0"/>
              </a:rPr>
              <a:t>Estimated increases risk: 50%</a:t>
            </a:r>
          </a:p>
          <a:p>
            <a:pPr marL="285750" indent="-285750">
              <a:buFontTx/>
              <a:buChar char="-"/>
            </a:pPr>
            <a:r>
              <a:rPr lang="en-US" sz="2400" b="1" dirty="0">
                <a:latin typeface="Franklin Gothic Book" panose="020B0503020102020204" pitchFamily="34" charset="0"/>
              </a:rPr>
              <a:t>Mid-life rather than late life</a:t>
            </a:r>
          </a:p>
          <a:p>
            <a:pPr marL="285750" indent="-285750">
              <a:buFontTx/>
              <a:buChar char="-"/>
            </a:pPr>
            <a:r>
              <a:rPr lang="en-US" sz="2400" b="1" dirty="0">
                <a:latin typeface="Franklin Gothic Book" panose="020B0503020102020204" pitchFamily="34" charset="0"/>
              </a:rPr>
              <a:t>Weight loss in late life precedes MCI or dementia</a:t>
            </a:r>
          </a:p>
          <a:p>
            <a:pPr marL="285750" indent="-285750">
              <a:buFontTx/>
              <a:buChar char="-"/>
            </a:pPr>
            <a:endParaRPr lang="en-US" sz="2400" b="1" dirty="0">
              <a:latin typeface="Franklin Gothic Book" panose="020B0503020102020204" pitchFamily="34" charset="0"/>
            </a:endParaRPr>
          </a:p>
          <a:p>
            <a:pPr marL="285750" indent="-285750">
              <a:buFontTx/>
              <a:buChar char="-"/>
            </a:pPr>
            <a:endParaRPr lang="en-US" sz="2400" b="1" dirty="0">
              <a:latin typeface="Franklin Gothic Book" panose="020B0503020102020204" pitchFamily="34" charset="0"/>
            </a:endParaRPr>
          </a:p>
        </p:txBody>
      </p:sp>
      <p:pic>
        <p:nvPicPr>
          <p:cNvPr id="1026" name="Picture 2" descr="Image result for diabetes">
            <a:extLst>
              <a:ext uri="{FF2B5EF4-FFF2-40B4-BE49-F238E27FC236}">
                <a16:creationId xmlns:a16="http://schemas.microsoft.com/office/drawing/2014/main" id="{EE17B1D0-F2A8-4119-8C51-AA2A50633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94" y="2217759"/>
            <a:ext cx="3872902" cy="246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0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Physical activity</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4" y="1561368"/>
            <a:ext cx="4863029" cy="4893647"/>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&gt; 20 studies showing physical activity (even mild) associated with decreased risk of cognitive impairment </a:t>
            </a:r>
          </a:p>
          <a:p>
            <a:pPr marL="285750" indent="-285750">
              <a:buFontTx/>
              <a:buChar char="-"/>
            </a:pPr>
            <a:r>
              <a:rPr lang="en-US" sz="2400" b="1" dirty="0">
                <a:latin typeface="Franklin Gothic Book" panose="020B0503020102020204" pitchFamily="34" charset="0"/>
              </a:rPr>
              <a:t>Must be regular and vigorous </a:t>
            </a:r>
          </a:p>
          <a:p>
            <a:pPr marL="285750" indent="-285750">
              <a:buFontTx/>
              <a:buChar char="-"/>
            </a:pPr>
            <a:r>
              <a:rPr lang="en-US" sz="2400" b="1" dirty="0">
                <a:latin typeface="Franklin Gothic Book" panose="020B0503020102020204" pitchFamily="34" charset="0"/>
              </a:rPr>
              <a:t>Details of duration, type, intensity and what period in life less clear </a:t>
            </a:r>
          </a:p>
          <a:p>
            <a:pPr marL="285750" indent="-285750">
              <a:buFontTx/>
              <a:buChar char="-"/>
            </a:pPr>
            <a:r>
              <a:rPr lang="en-US" sz="2400" b="1" dirty="0">
                <a:latin typeface="Franklin Gothic Book" panose="020B0503020102020204" pitchFamily="34" charset="0"/>
              </a:rPr>
              <a:t>Seniors enrolled in exercise program experience improved cognitive function </a:t>
            </a:r>
          </a:p>
          <a:p>
            <a:pPr marL="285750" indent="-285750">
              <a:buFontTx/>
              <a:buChar char="-"/>
            </a:pPr>
            <a:endParaRPr lang="en-US" sz="2400" b="1" dirty="0">
              <a:latin typeface="Franklin Gothic Book" panose="020B0503020102020204" pitchFamily="34" charset="0"/>
            </a:endParaRPr>
          </a:p>
          <a:p>
            <a:pPr marL="285750" indent="-285750">
              <a:buFontTx/>
              <a:buChar char="-"/>
            </a:pPr>
            <a:endParaRPr lang="en-US" sz="2400" b="1" dirty="0">
              <a:latin typeface="Franklin Gothic Book" panose="020B0503020102020204" pitchFamily="34" charset="0"/>
            </a:endParaRPr>
          </a:p>
        </p:txBody>
      </p:sp>
      <p:pic>
        <p:nvPicPr>
          <p:cNvPr id="9218" name="Picture 2" descr="Image result for physical ac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24" y="1842436"/>
            <a:ext cx="3645877" cy="364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5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5895257" y="287520"/>
            <a:ext cx="2404682"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Diet</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727426" y="1667042"/>
            <a:ext cx="4416574" cy="3416320"/>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Difficult to study and to control other co-variables (lifestyle, demographics)</a:t>
            </a:r>
          </a:p>
          <a:p>
            <a:pPr marL="285750" indent="-285750">
              <a:buFontTx/>
              <a:buChar char="-"/>
            </a:pPr>
            <a:r>
              <a:rPr lang="en-US" sz="2400" b="1" dirty="0">
                <a:latin typeface="Franklin Gothic Book" panose="020B0503020102020204" pitchFamily="34" charset="0"/>
              </a:rPr>
              <a:t>Information limited and conflicting</a:t>
            </a:r>
          </a:p>
          <a:p>
            <a:pPr marL="285750" indent="-285750">
              <a:buFontTx/>
              <a:buChar char="-"/>
            </a:pPr>
            <a:r>
              <a:rPr lang="en-US" sz="2400" b="1" dirty="0">
                <a:latin typeface="Franklin Gothic Book" panose="020B0503020102020204" pitchFamily="34" charset="0"/>
              </a:rPr>
              <a:t>Few studies on the Mediterranean diet suggest associated reduced risk of dementia</a:t>
            </a:r>
          </a:p>
        </p:txBody>
      </p:sp>
      <p:pic>
        <p:nvPicPr>
          <p:cNvPr id="8194" name="Picture 2" descr="Image result for mediterranean diet"/>
          <p:cNvPicPr>
            <a:picLocks noChangeAspect="1" noChangeArrowheads="1"/>
          </p:cNvPicPr>
          <p:nvPr/>
        </p:nvPicPr>
        <p:blipFill rotWithShape="1">
          <a:blip r:embed="rId4">
            <a:extLst>
              <a:ext uri="{28A0092B-C50C-407E-A947-70E740481C1C}">
                <a14:useLocalDpi xmlns:a14="http://schemas.microsoft.com/office/drawing/2010/main" val="0"/>
              </a:ext>
            </a:extLst>
          </a:blip>
          <a:srcRect l="8043" r="6786" b="14101"/>
          <a:stretch/>
        </p:blipFill>
        <p:spPr bwMode="auto">
          <a:xfrm>
            <a:off x="440870" y="607031"/>
            <a:ext cx="4286555" cy="536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3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Cognitive training and social engagement </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568459" y="2156051"/>
            <a:ext cx="4416574"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Small studies</a:t>
            </a:r>
          </a:p>
          <a:p>
            <a:pPr marL="285750" indent="-285750">
              <a:buFontTx/>
              <a:buChar char="-"/>
            </a:pPr>
            <a:r>
              <a:rPr lang="en-US" sz="2400" b="1" dirty="0">
                <a:latin typeface="Franklin Gothic Book" panose="020B0503020102020204" pitchFamily="34" charset="0"/>
              </a:rPr>
              <a:t>Inconclusive data</a:t>
            </a:r>
          </a:p>
          <a:p>
            <a:pPr marL="285750" indent="-285750">
              <a:buFontTx/>
              <a:buChar char="-"/>
            </a:pPr>
            <a:r>
              <a:rPr lang="en-US" sz="2400" b="1" dirty="0">
                <a:latin typeface="Franklin Gothic Book" panose="020B0503020102020204" pitchFamily="34" charset="0"/>
              </a:rPr>
              <a:t>Some studies report improve cognitive function in seniors</a:t>
            </a:r>
          </a:p>
          <a:p>
            <a:pPr marL="285750" indent="-285750">
              <a:buFontTx/>
              <a:buChar char="-"/>
            </a:pPr>
            <a:r>
              <a:rPr lang="en-US" sz="2400" b="1" dirty="0">
                <a:latin typeface="Franklin Gothic Book" panose="020B0503020102020204" pitchFamily="34" charset="0"/>
              </a:rPr>
              <a:t>Other studies show potentially protective </a:t>
            </a:r>
          </a:p>
          <a:p>
            <a:pPr marL="285750" indent="-285750">
              <a:buFontTx/>
              <a:buChar char="-"/>
            </a:pPr>
            <a:endParaRPr lang="en-US" sz="2400" b="1" dirty="0">
              <a:latin typeface="Franklin Gothic Book" panose="020B0503020102020204" pitchFamily="34" charset="0"/>
            </a:endParaRPr>
          </a:p>
          <a:p>
            <a:pPr marL="285750" indent="-285750">
              <a:buFontTx/>
              <a:buChar char="-"/>
            </a:pPr>
            <a:endParaRPr lang="en-US" sz="2400" b="1" dirty="0">
              <a:latin typeface="Franklin Gothic Book" panose="020B0503020102020204" pitchFamily="34" charset="0"/>
            </a:endParaRPr>
          </a:p>
        </p:txBody>
      </p:sp>
      <p:pic>
        <p:nvPicPr>
          <p:cNvPr id="7170" name="Picture 2" descr="Image result for social engagement"/>
          <p:cNvPicPr>
            <a:picLocks noChangeAspect="1" noChangeArrowheads="1"/>
          </p:cNvPicPr>
          <p:nvPr/>
        </p:nvPicPr>
        <p:blipFill rotWithShape="1">
          <a:blip r:embed="rId4">
            <a:extLst>
              <a:ext uri="{28A0092B-C50C-407E-A947-70E740481C1C}">
                <a14:useLocalDpi xmlns:a14="http://schemas.microsoft.com/office/drawing/2010/main" val="0"/>
              </a:ext>
            </a:extLst>
          </a:blip>
          <a:srcRect l="12868" t="-3282" r="12875" b="3282"/>
          <a:stretch/>
        </p:blipFill>
        <p:spPr bwMode="auto">
          <a:xfrm>
            <a:off x="324705" y="2156051"/>
            <a:ext cx="4243754"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0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pic>
        <p:nvPicPr>
          <p:cNvPr id="4" name="Picture 3">
            <a:extLst>
              <a:ext uri="{FF2B5EF4-FFF2-40B4-BE49-F238E27FC236}">
                <a16:creationId xmlns:a16="http://schemas.microsoft.com/office/drawing/2014/main" id="{568D775E-C5CF-4C09-B6F9-0D38C4BE8BAF}"/>
              </a:ext>
            </a:extLst>
          </p:cNvPr>
          <p:cNvPicPr>
            <a:picLocks noChangeAspect="1"/>
          </p:cNvPicPr>
          <p:nvPr/>
        </p:nvPicPr>
        <p:blipFill>
          <a:blip r:embed="rId5"/>
          <a:stretch>
            <a:fillRect/>
          </a:stretch>
        </p:blipFill>
        <p:spPr>
          <a:xfrm>
            <a:off x="14964" y="914849"/>
            <a:ext cx="9130737" cy="4454819"/>
          </a:xfrm>
          <a:prstGeom prst="rect">
            <a:avLst/>
          </a:prstGeom>
        </p:spPr>
      </p:pic>
    </p:spTree>
    <p:extLst>
      <p:ext uri="{BB962C8B-B14F-4D97-AF65-F5344CB8AC3E}">
        <p14:creationId xmlns:p14="http://schemas.microsoft.com/office/powerpoint/2010/main" val="1243949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Alcohol use</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4031018" y="1568643"/>
            <a:ext cx="4946161" cy="4154984"/>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Inconclusive and mixed results </a:t>
            </a:r>
          </a:p>
          <a:p>
            <a:pPr marL="285750" indent="-285750">
              <a:buFontTx/>
              <a:buChar char="-"/>
            </a:pPr>
            <a:r>
              <a:rPr lang="en-US" sz="2400" b="1" dirty="0">
                <a:latin typeface="Franklin Gothic Book" panose="020B0503020102020204" pitchFamily="34" charset="0"/>
              </a:rPr>
              <a:t>Some studies suggest small/moderate alcohol consumption may decrease risk of cognitive decline and dementia</a:t>
            </a:r>
          </a:p>
          <a:p>
            <a:pPr marL="285750" indent="-285750">
              <a:buFontTx/>
              <a:buChar char="-"/>
            </a:pPr>
            <a:r>
              <a:rPr lang="en-US" sz="2400" b="1" dirty="0">
                <a:latin typeface="Franklin Gothic Book" panose="020B0503020102020204" pitchFamily="34" charset="0"/>
              </a:rPr>
              <a:t>Weak evidence </a:t>
            </a:r>
          </a:p>
          <a:p>
            <a:pPr marL="285750" indent="-285750">
              <a:buFontTx/>
              <a:buChar char="-"/>
            </a:pPr>
            <a:r>
              <a:rPr lang="en-US" sz="2400" b="1" dirty="0">
                <a:latin typeface="Franklin Gothic Book" panose="020B0503020102020204" pitchFamily="34" charset="0"/>
              </a:rPr>
              <a:t>Not recommended to start drinking  (harm may be greater)</a:t>
            </a:r>
          </a:p>
        </p:txBody>
      </p:sp>
      <p:sp>
        <p:nvSpPr>
          <p:cNvPr id="3" name="AutoShape 2" descr="Image result for alcoh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alcoh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65140"/>
            <a:ext cx="4031018" cy="269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0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46231"/>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Traumatic brain injury </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850783" y="4400426"/>
            <a:ext cx="8125544" cy="1938992"/>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Solid evidence that moderate/severe TBI increases risk of dementia </a:t>
            </a:r>
          </a:p>
          <a:p>
            <a:pPr marL="285750" indent="-285750">
              <a:buFontTx/>
              <a:buChar char="-"/>
            </a:pPr>
            <a:r>
              <a:rPr lang="en-US" sz="2400" b="1" dirty="0">
                <a:latin typeface="Franklin Gothic Book" panose="020B0503020102020204" pitchFamily="34" charset="0"/>
              </a:rPr>
              <a:t>Repeated head injury likely at higher risk</a:t>
            </a:r>
          </a:p>
          <a:p>
            <a:pPr marL="285750" indent="-285750">
              <a:buFontTx/>
              <a:buChar char="-"/>
            </a:pPr>
            <a:r>
              <a:rPr lang="en-US" sz="2400" b="1" dirty="0">
                <a:latin typeface="Franklin Gothic Book" panose="020B0503020102020204" pitchFamily="34" charset="0"/>
              </a:rPr>
              <a:t>Active area of research on mechanisms </a:t>
            </a:r>
          </a:p>
          <a:p>
            <a:pPr marL="285750" indent="-285750">
              <a:buFontTx/>
              <a:buChar char="-"/>
            </a:pPr>
            <a:endParaRPr lang="en-US" sz="2400" b="1" dirty="0">
              <a:latin typeface="Franklin Gothic Book" panose="020B0503020102020204" pitchFamily="34" charset="0"/>
            </a:endParaRPr>
          </a:p>
        </p:txBody>
      </p:sp>
      <p:pic>
        <p:nvPicPr>
          <p:cNvPr id="2052" name="Picture 4" descr="Image result for traumatic brain inju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30" y="1688125"/>
            <a:ext cx="666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2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Depression</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4" y="1900632"/>
            <a:ext cx="4631877"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Multiple studies showing history of depression increases risk of dementia</a:t>
            </a:r>
          </a:p>
          <a:p>
            <a:pPr marL="285750" indent="-285750">
              <a:buFontTx/>
              <a:buChar char="-"/>
            </a:pPr>
            <a:r>
              <a:rPr lang="en-US" sz="2400" b="1" dirty="0">
                <a:latin typeface="Franklin Gothic Book" panose="020B0503020102020204" pitchFamily="34" charset="0"/>
              </a:rPr>
              <a:t>Possibly just an early marker </a:t>
            </a:r>
          </a:p>
          <a:p>
            <a:pPr marL="285750" indent="-285750">
              <a:buFontTx/>
              <a:buChar char="-"/>
            </a:pPr>
            <a:r>
              <a:rPr lang="en-US" sz="2400" b="1" dirty="0">
                <a:latin typeface="Franklin Gothic Book" panose="020B0503020102020204" pitchFamily="34" charset="0"/>
              </a:rPr>
              <a:t>Effect of treatment and subsequent risk unknown </a:t>
            </a:r>
          </a:p>
          <a:p>
            <a:pPr marL="285750" indent="-285750">
              <a:buFontTx/>
              <a:buChar char="-"/>
            </a:pPr>
            <a:r>
              <a:rPr lang="en-US" sz="2400" b="1" dirty="0">
                <a:latin typeface="Franklin Gothic Book" panose="020B0503020102020204" pitchFamily="34" charset="0"/>
              </a:rPr>
              <a:t>Pseudo-dementia from depression</a:t>
            </a:r>
          </a:p>
        </p:txBody>
      </p:sp>
      <p:pic>
        <p:nvPicPr>
          <p:cNvPr id="3074" name="Picture 2" descr="Image result for depression"/>
          <p:cNvPicPr>
            <a:picLocks noChangeAspect="1" noChangeArrowheads="1"/>
          </p:cNvPicPr>
          <p:nvPr/>
        </p:nvPicPr>
        <p:blipFill rotWithShape="1">
          <a:blip r:embed="rId5">
            <a:extLst>
              <a:ext uri="{28A0092B-C50C-407E-A947-70E740481C1C}">
                <a14:useLocalDpi xmlns:a14="http://schemas.microsoft.com/office/drawing/2010/main" val="0"/>
              </a:ext>
            </a:extLst>
          </a:blip>
          <a:srcRect r="34287"/>
          <a:stretch/>
        </p:blipFill>
        <p:spPr bwMode="auto">
          <a:xfrm>
            <a:off x="479195" y="2298103"/>
            <a:ext cx="3280320" cy="280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2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Sleep</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4" y="1437368"/>
            <a:ext cx="4825515" cy="4154984"/>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Multiple studies liking sleep disturbances (insomnia, sleep apnea) to increased risk of cognitive decline </a:t>
            </a:r>
          </a:p>
          <a:p>
            <a:pPr marL="285750" indent="-285750">
              <a:buFontTx/>
              <a:buChar char="-"/>
            </a:pPr>
            <a:r>
              <a:rPr lang="en-US" sz="2400" b="1" dirty="0">
                <a:latin typeface="Franklin Gothic Book" panose="020B0503020102020204" pitchFamily="34" charset="0"/>
              </a:rPr>
              <a:t>Recent study showing treatment of OSA with CPAP reduces risk of cognitive decline </a:t>
            </a:r>
          </a:p>
          <a:p>
            <a:pPr marL="285750" indent="-285750">
              <a:buFontTx/>
              <a:buChar char="-"/>
            </a:pPr>
            <a:r>
              <a:rPr lang="en-US" sz="2400" b="1" dirty="0">
                <a:latin typeface="Franklin Gothic Book" panose="020B0503020102020204" pitchFamily="34" charset="0"/>
              </a:rPr>
              <a:t>Unknow mechanisms of relationship</a:t>
            </a:r>
          </a:p>
          <a:p>
            <a:pPr marL="285750" indent="-285750">
              <a:buFontTx/>
              <a:buChar char="-"/>
            </a:pPr>
            <a:r>
              <a:rPr lang="en-US" sz="2400" b="1" dirty="0">
                <a:latin typeface="Franklin Gothic Book" panose="020B0503020102020204" pitchFamily="34" charset="0"/>
              </a:rPr>
              <a:t>Unknown if it may just be a precursor to dementia </a:t>
            </a:r>
          </a:p>
        </p:txBody>
      </p:sp>
      <p:pic>
        <p:nvPicPr>
          <p:cNvPr id="4098" name="Picture 2" descr="Image result for poor sleep"/>
          <p:cNvPicPr>
            <a:picLocks noChangeAspect="1" noChangeArrowheads="1"/>
          </p:cNvPicPr>
          <p:nvPr/>
        </p:nvPicPr>
        <p:blipFill rotWithShape="1">
          <a:blip r:embed="rId5">
            <a:extLst>
              <a:ext uri="{28A0092B-C50C-407E-A947-70E740481C1C}">
                <a14:useLocalDpi xmlns:a14="http://schemas.microsoft.com/office/drawing/2010/main" val="0"/>
              </a:ext>
            </a:extLst>
          </a:blip>
          <a:srcRect l="13976" t="6564" r="19479" b="11794"/>
          <a:stretch/>
        </p:blipFill>
        <p:spPr bwMode="auto">
          <a:xfrm>
            <a:off x="479194" y="2051659"/>
            <a:ext cx="3272786" cy="301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70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Years of formal education</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3952724" y="2434943"/>
            <a:ext cx="4825515" cy="1938992"/>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People with more years of formal education or greater literacy have lower risk for dementia</a:t>
            </a:r>
          </a:p>
          <a:p>
            <a:pPr marL="285750" indent="-285750">
              <a:buFontTx/>
              <a:buChar char="-"/>
            </a:pPr>
            <a:r>
              <a:rPr lang="en-US" sz="2400" b="1" dirty="0">
                <a:latin typeface="Franklin Gothic Book" panose="020B0503020102020204" pitchFamily="34" charset="0"/>
              </a:rPr>
              <a:t>Strong and consistent evidence </a:t>
            </a:r>
          </a:p>
          <a:p>
            <a:pPr marL="285750" indent="-285750">
              <a:buFontTx/>
              <a:buChar char="-"/>
            </a:pPr>
            <a:r>
              <a:rPr lang="en-US" sz="2400" b="1" dirty="0">
                <a:latin typeface="Franklin Gothic Book" panose="020B0503020102020204" pitchFamily="34" charset="0"/>
              </a:rPr>
              <a:t>Cognitive reserve </a:t>
            </a:r>
          </a:p>
        </p:txBody>
      </p:sp>
      <p:pic>
        <p:nvPicPr>
          <p:cNvPr id="5122" name="Picture 2" descr="Image result for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00" y="253888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9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2B3E7-2583-445E-A07D-30C16341CEBC}"/>
              </a:ext>
            </a:extLst>
          </p:cNvPr>
          <p:cNvPicPr>
            <a:picLocks noChangeAspect="1"/>
          </p:cNvPicPr>
          <p:nvPr/>
        </p:nvPicPr>
        <p:blipFill>
          <a:blip r:embed="rId3"/>
          <a:stretch>
            <a:fillRect/>
          </a:stretch>
        </p:blipFill>
        <p:spPr>
          <a:xfrm>
            <a:off x="493564" y="614195"/>
            <a:ext cx="8256684" cy="5280167"/>
          </a:xfrm>
          <a:prstGeom prst="rect">
            <a:avLst/>
          </a:prstGeom>
        </p:spPr>
      </p:pic>
    </p:spTree>
    <p:extLst>
      <p:ext uri="{BB962C8B-B14F-4D97-AF65-F5344CB8AC3E}">
        <p14:creationId xmlns:p14="http://schemas.microsoft.com/office/powerpoint/2010/main" val="250209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5B862-195D-405A-96F6-2171908FA535}"/>
              </a:ext>
            </a:extLst>
          </p:cNvPr>
          <p:cNvPicPr>
            <a:picLocks noChangeAspect="1"/>
          </p:cNvPicPr>
          <p:nvPr/>
        </p:nvPicPr>
        <p:blipFill>
          <a:blip r:embed="rId2"/>
          <a:stretch>
            <a:fillRect/>
          </a:stretch>
        </p:blipFill>
        <p:spPr>
          <a:xfrm>
            <a:off x="452850" y="675249"/>
            <a:ext cx="8318200" cy="5289453"/>
          </a:xfrm>
          <a:prstGeom prst="rect">
            <a:avLst/>
          </a:prstGeom>
        </p:spPr>
      </p:pic>
    </p:spTree>
    <p:extLst>
      <p:ext uri="{BB962C8B-B14F-4D97-AF65-F5344CB8AC3E}">
        <p14:creationId xmlns:p14="http://schemas.microsoft.com/office/powerpoint/2010/main" val="983281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227334"/>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Conclusions</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3" name="Rectangle 2">
            <a:extLst>
              <a:ext uri="{FF2B5EF4-FFF2-40B4-BE49-F238E27FC236}">
                <a16:creationId xmlns:a16="http://schemas.microsoft.com/office/drawing/2014/main" id="{AA3DB273-93BC-454A-8AC6-14603D21494B}"/>
              </a:ext>
            </a:extLst>
          </p:cNvPr>
          <p:cNvSpPr/>
          <p:nvPr/>
        </p:nvSpPr>
        <p:spPr>
          <a:xfrm>
            <a:off x="787399" y="1247976"/>
            <a:ext cx="7817339" cy="4893647"/>
          </a:xfrm>
          <a:prstGeom prst="rect">
            <a:avLst/>
          </a:prstGeom>
        </p:spPr>
        <p:txBody>
          <a:bodyPr wrap="square">
            <a:spAutoFit/>
          </a:bodyPr>
          <a:lstStyle/>
          <a:p>
            <a:pPr marL="285750" indent="-285750">
              <a:buFontTx/>
              <a:buChar char="-"/>
            </a:pPr>
            <a:r>
              <a:rPr lang="en-US" sz="2600" b="1" dirty="0">
                <a:latin typeface="Franklin Gothic Book" panose="020B0503020102020204" pitchFamily="34" charset="0"/>
              </a:rPr>
              <a:t>No disease-modifying treatments or cures for dementia</a:t>
            </a:r>
          </a:p>
          <a:p>
            <a:pPr marL="285750" indent="-285750">
              <a:buFontTx/>
              <a:buChar char="-"/>
            </a:pPr>
            <a:r>
              <a:rPr lang="en-US" sz="2600" b="1" dirty="0">
                <a:latin typeface="Franklin Gothic Book" panose="020B0503020102020204" pitchFamily="34" charset="0"/>
              </a:rPr>
              <a:t>Reduction of risk factors is only option </a:t>
            </a:r>
          </a:p>
          <a:p>
            <a:pPr marL="285750" indent="-285750">
              <a:buFontTx/>
              <a:buChar char="-"/>
            </a:pPr>
            <a:r>
              <a:rPr lang="en-US" sz="2600" b="1" dirty="0">
                <a:latin typeface="Franklin Gothic Book" panose="020B0503020102020204" pitchFamily="34" charset="0"/>
              </a:rPr>
              <a:t>STRONG EVIDENCE that:</a:t>
            </a:r>
          </a:p>
          <a:p>
            <a:r>
              <a:rPr lang="en-US" sz="2600" b="1" dirty="0">
                <a:latin typeface="Franklin Gothic Book" panose="020B0503020102020204" pitchFamily="34" charset="0"/>
              </a:rPr>
              <a:t>	(1) regular exercise and </a:t>
            </a:r>
          </a:p>
          <a:p>
            <a:r>
              <a:rPr lang="en-US" sz="2600" b="1" dirty="0">
                <a:latin typeface="Franklin Gothic Book" panose="020B0503020102020204" pitchFamily="34" charset="0"/>
              </a:rPr>
              <a:t>	(2) reduction of 	vascular risk factors (DM, obesity, 	smoking, 	HTN) reduce 	risk of cognitive 	decline and 	dementia</a:t>
            </a:r>
          </a:p>
          <a:p>
            <a:pPr marL="285750" indent="-285750">
              <a:buFontTx/>
              <a:buChar char="-"/>
            </a:pPr>
            <a:r>
              <a:rPr lang="en-US" sz="2600" b="1" dirty="0">
                <a:latin typeface="Franklin Gothic Book" panose="020B0503020102020204" pitchFamily="34" charset="0"/>
              </a:rPr>
              <a:t>PROBABLY </a:t>
            </a:r>
          </a:p>
          <a:p>
            <a:pPr marL="971550" lvl="1" indent="-514350">
              <a:buAutoNum type="arabicParenBoth"/>
            </a:pPr>
            <a:r>
              <a:rPr lang="en-US" sz="2600" b="1" dirty="0">
                <a:latin typeface="Franklin Gothic Book" panose="020B0503020102020204" pitchFamily="34" charset="0"/>
              </a:rPr>
              <a:t>healthy diet and </a:t>
            </a:r>
          </a:p>
          <a:p>
            <a:pPr marL="971550" lvl="1" indent="-514350">
              <a:buAutoNum type="arabicParenBoth"/>
            </a:pPr>
            <a:r>
              <a:rPr lang="en-US" sz="2600" b="1" dirty="0">
                <a:latin typeface="Franklin Gothic Book" panose="020B0503020102020204" pitchFamily="34" charset="0"/>
              </a:rPr>
              <a:t>lifelong learning/cognitive training reduce risk of cognitive decline </a:t>
            </a:r>
          </a:p>
        </p:txBody>
      </p:sp>
    </p:spTree>
    <p:extLst>
      <p:ext uri="{BB962C8B-B14F-4D97-AF65-F5344CB8AC3E}">
        <p14:creationId xmlns:p14="http://schemas.microsoft.com/office/powerpoint/2010/main" val="227654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Book"/>
              </a:rPr>
              <a:t>How can I prevent developing dementia?</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852251" y="1848779"/>
            <a:ext cx="8272920" cy="3539430"/>
          </a:xfrm>
          <a:prstGeom prst="rect">
            <a:avLst/>
          </a:prstGeom>
        </p:spPr>
        <p:txBody>
          <a:bodyPr wrap="square" numCol="1" spcCol="640080">
            <a:spAutoFit/>
          </a:bodyPr>
          <a:lstStyle/>
          <a:p>
            <a:pPr marL="171450" indent="-171450">
              <a:buFontTx/>
              <a:buChar char="-"/>
            </a:pPr>
            <a:r>
              <a:rPr lang="en-US" sz="2800" b="1" dirty="0">
                <a:latin typeface="Franklin Gothic Book" panose="020B0503020102020204" pitchFamily="34" charset="0"/>
              </a:rPr>
              <a:t>Exercise regularly and maintain healthy weight</a:t>
            </a:r>
          </a:p>
          <a:p>
            <a:pPr marL="171450" indent="-171450">
              <a:buFontTx/>
              <a:buChar char="-"/>
            </a:pPr>
            <a:r>
              <a:rPr lang="en-US" sz="2800" b="1" dirty="0">
                <a:latin typeface="Franklin Gothic Book" panose="020B0503020102020204" pitchFamily="34" charset="0"/>
              </a:rPr>
              <a:t>Treat high blood pressure, diabetes and high cholesterol </a:t>
            </a:r>
          </a:p>
          <a:p>
            <a:pPr marL="171450" lvl="0" indent="-171450" defTabSz="914400">
              <a:buFontTx/>
              <a:buChar char="-"/>
              <a:defRPr/>
            </a:pPr>
            <a:r>
              <a:rPr lang="en-US" sz="2800" b="1" dirty="0">
                <a:latin typeface="Franklin Gothic Book" panose="020B0503020102020204" pitchFamily="34" charset="0"/>
              </a:rPr>
              <a:t>Eat a healthy diet </a:t>
            </a:r>
          </a:p>
          <a:p>
            <a:pPr marL="171450" lvl="0" indent="-171450" defTabSz="914400">
              <a:buFontTx/>
              <a:buChar char="-"/>
              <a:defRPr/>
            </a:pPr>
            <a:r>
              <a:rPr lang="en-US" sz="2800" b="1" dirty="0">
                <a:latin typeface="Franklin Gothic Book" panose="020B0503020102020204" pitchFamily="34" charset="0"/>
              </a:rPr>
              <a:t>Regular medical check-ups </a:t>
            </a:r>
          </a:p>
          <a:p>
            <a:pPr marL="171450" indent="-171450">
              <a:buFontTx/>
              <a:buChar char="-"/>
            </a:pPr>
            <a:r>
              <a:rPr lang="en-US" sz="2800" b="1" dirty="0">
                <a:latin typeface="Franklin Gothic Book" panose="020B0503020102020204" pitchFamily="34" charset="0"/>
              </a:rPr>
              <a:t>Do not smoke or drink excessive alcohol</a:t>
            </a:r>
          </a:p>
          <a:p>
            <a:pPr marL="171450" indent="-171450">
              <a:buFontTx/>
              <a:buChar char="-"/>
            </a:pPr>
            <a:r>
              <a:rPr lang="en-US" sz="2800" b="1" dirty="0">
                <a:latin typeface="Franklin Gothic Book" panose="020B0503020102020204" pitchFamily="34" charset="0"/>
              </a:rPr>
              <a:t>Remain socially engage and cognitively active</a:t>
            </a:r>
          </a:p>
          <a:p>
            <a:pPr marL="171450" indent="-171450">
              <a:buFontTx/>
              <a:buChar char="-"/>
            </a:pPr>
            <a:r>
              <a:rPr lang="en-US" sz="2800" b="1" dirty="0">
                <a:latin typeface="Franklin Gothic Book" panose="020B0503020102020204" pitchFamily="34" charset="0"/>
              </a:rPr>
              <a:t>Avoid head trauma</a:t>
            </a:r>
          </a:p>
        </p:txBody>
      </p:sp>
    </p:spTree>
    <p:extLst>
      <p:ext uri="{BB962C8B-B14F-4D97-AF65-F5344CB8AC3E}">
        <p14:creationId xmlns:p14="http://schemas.microsoft.com/office/powerpoint/2010/main" val="3192487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2050" name="Picture 2" descr="Image result for 10 ways to love your brain">
            <a:extLst>
              <a:ext uri="{FF2B5EF4-FFF2-40B4-BE49-F238E27FC236}">
                <a16:creationId xmlns:a16="http://schemas.microsoft.com/office/drawing/2014/main" id="{E6BC1944-C989-4C33-9239-7155261FB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8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Book" panose="020B0503020102020204" pitchFamily="34" charset="0"/>
                <a:cs typeface="Franklin Gothic Medium"/>
              </a:rPr>
              <a:t>[</a:t>
            </a:r>
            <a:r>
              <a:rPr lang="en-US" sz="2900" dirty="0">
                <a:solidFill>
                  <a:srgbClr val="0079C2"/>
                </a:solidFill>
                <a:latin typeface="Franklin Gothic Book" panose="020B0503020102020204" pitchFamily="34" charset="0"/>
                <a:cs typeface="Franklin Gothic Medium"/>
              </a:rPr>
              <a:t>M</a:t>
            </a:r>
            <a:r>
              <a:rPr lang="en-US" sz="2900" dirty="0">
                <a:solidFill>
                  <a:srgbClr val="0079C2"/>
                </a:solidFill>
                <a:latin typeface="Franklin Gothic Book" panose="020B0503020102020204" pitchFamily="34" charset="0"/>
                <a:cs typeface="Franklin Gothic Book"/>
              </a:rPr>
              <a:t>ain conclusions: </a:t>
            </a:r>
            <a:r>
              <a:rPr lang="en-US" sz="5400" dirty="0">
                <a:solidFill>
                  <a:srgbClr val="45AA40"/>
                </a:solidFill>
                <a:latin typeface="Franklin Gothic Book" panose="020B0503020102020204" pitchFamily="34" charset="0"/>
                <a:cs typeface="Franklin Gothic Medium"/>
              </a:rPr>
              <a:t>]</a:t>
            </a:r>
          </a:p>
          <a:p>
            <a:endParaRPr lang="en-US" dirty="0">
              <a:solidFill>
                <a:srgbClr val="45AA40"/>
              </a:solidFill>
              <a:latin typeface="Franklin Gothic Book" panose="020B0503020102020204" pitchFamily="34" charset="0"/>
            </a:endParaRPr>
          </a:p>
        </p:txBody>
      </p:sp>
      <p:sp>
        <p:nvSpPr>
          <p:cNvPr id="10" name="Rectangle 9"/>
          <p:cNvSpPr/>
          <p:nvPr/>
        </p:nvSpPr>
        <p:spPr>
          <a:xfrm>
            <a:off x="770937" y="1666256"/>
            <a:ext cx="7306618"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47 mill with dementia, projected to triple 2050</a:t>
            </a:r>
          </a:p>
          <a:p>
            <a:pPr marL="285750" indent="-285750">
              <a:buFontTx/>
              <a:buChar char="-"/>
            </a:pPr>
            <a:r>
              <a:rPr lang="en-US" sz="2400" b="1" dirty="0">
                <a:latin typeface="Franklin Gothic Book" panose="020B0503020102020204" pitchFamily="34" charset="0"/>
              </a:rPr>
              <a:t>No disease-modifying treatments</a:t>
            </a:r>
          </a:p>
          <a:p>
            <a:pPr marL="285750" indent="-285750">
              <a:buFontTx/>
              <a:buChar char="-"/>
            </a:pPr>
            <a:r>
              <a:rPr lang="en-US" sz="2400" b="1" dirty="0">
                <a:latin typeface="Franklin Gothic Book" panose="020B0503020102020204" pitchFamily="34" charset="0"/>
              </a:rPr>
              <a:t>Emphasis on reducing risk</a:t>
            </a:r>
          </a:p>
          <a:p>
            <a:pPr marL="285750" indent="-285750">
              <a:buFontTx/>
              <a:buChar char="-"/>
            </a:pPr>
            <a:r>
              <a:rPr lang="en-US" sz="2400" b="1" dirty="0">
                <a:latin typeface="Franklin Gothic Book" panose="020B0503020102020204" pitchFamily="34" charset="0"/>
              </a:rPr>
              <a:t>Enough evidence to conclude: (1) regular exercise and (2) reduction of vascular risk factors reduce risk of cognitive decline and may reduce risk of dementia</a:t>
            </a:r>
          </a:p>
          <a:p>
            <a:pPr marL="285750" indent="-285750">
              <a:buFontTx/>
              <a:buChar char="-"/>
            </a:pPr>
            <a:r>
              <a:rPr lang="en-US" sz="2400" b="1" dirty="0">
                <a:latin typeface="Franklin Gothic Book" panose="020B0503020102020204" pitchFamily="34" charset="0"/>
              </a:rPr>
              <a:t>Healthy diet and lifelong learning may also reduce risk of cognitive decline </a:t>
            </a:r>
          </a:p>
        </p:txBody>
      </p:sp>
    </p:spTree>
    <p:extLst>
      <p:ext uri="{BB962C8B-B14F-4D97-AF65-F5344CB8AC3E}">
        <p14:creationId xmlns:p14="http://schemas.microsoft.com/office/powerpoint/2010/main" val="3906734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479194" y="30555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Medium"/>
              </a:rPr>
              <a:t>Life’s Simple 7 </a:t>
            </a:r>
            <a:r>
              <a:rPr lang="en-US" sz="5400" dirty="0">
                <a:solidFill>
                  <a:srgbClr val="45AA40"/>
                </a:solidFill>
                <a:latin typeface="Franklin Gothic Medium"/>
                <a:cs typeface="Franklin Gothic Medium"/>
              </a:rPr>
              <a:t>]</a:t>
            </a:r>
          </a:p>
          <a:p>
            <a:endParaRPr lang="en-US" dirty="0">
              <a:solidFill>
                <a:srgbClr val="45AA40"/>
              </a:solidFill>
            </a:endParaRPr>
          </a:p>
        </p:txBody>
      </p:sp>
      <p:pic>
        <p:nvPicPr>
          <p:cNvPr id="6146" name="Picture 2" descr="Image result for lifes simpl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25" y="1505882"/>
            <a:ext cx="7275574" cy="447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31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384800"/>
            <a:ext cx="9144000" cy="1473200"/>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1177335" y="5769598"/>
            <a:ext cx="2900213" cy="694702"/>
          </a:xfrm>
          <a:prstGeom prst="rect">
            <a:avLst/>
          </a:prstGeom>
        </p:spPr>
      </p:pic>
      <p:pic>
        <p:nvPicPr>
          <p:cNvPr id="2" name="Picture 1"/>
          <p:cNvPicPr>
            <a:picLocks noChangeAspect="1"/>
          </p:cNvPicPr>
          <p:nvPr/>
        </p:nvPicPr>
        <p:blipFill>
          <a:blip r:embed="rId3"/>
          <a:stretch>
            <a:fillRect/>
          </a:stretch>
        </p:blipFill>
        <p:spPr>
          <a:xfrm>
            <a:off x="5346700" y="5760368"/>
            <a:ext cx="2730500" cy="812517"/>
          </a:xfrm>
          <a:prstGeom prst="rect">
            <a:avLst/>
          </a:prstGeom>
        </p:spPr>
      </p:pic>
      <p:sp>
        <p:nvSpPr>
          <p:cNvPr id="3" name="Rectangle 2">
            <a:extLst>
              <a:ext uri="{FF2B5EF4-FFF2-40B4-BE49-F238E27FC236}">
                <a16:creationId xmlns:a16="http://schemas.microsoft.com/office/drawing/2014/main" id="{A346DCF0-FA24-42CA-8096-E9CF41AAD43F}"/>
              </a:ext>
            </a:extLst>
          </p:cNvPr>
          <p:cNvSpPr/>
          <p:nvPr/>
        </p:nvSpPr>
        <p:spPr>
          <a:xfrm>
            <a:off x="2568547" y="2274346"/>
            <a:ext cx="3671198" cy="861774"/>
          </a:xfrm>
          <a:prstGeom prst="rect">
            <a:avLst/>
          </a:prstGeom>
        </p:spPr>
        <p:txBody>
          <a:bodyPr wrap="none">
            <a:spAutoFit/>
          </a:bodyPr>
          <a:lstStyle/>
          <a:p>
            <a:r>
              <a:rPr lang="en-US" sz="5000" b="1" dirty="0">
                <a:latin typeface="Franklin Gothic Book" panose="020B0503020102020204" pitchFamily="34" charset="0"/>
              </a:rPr>
              <a:t>QUESTIONS?</a:t>
            </a:r>
            <a:endParaRPr lang="en-US" sz="5000" dirty="0"/>
          </a:p>
        </p:txBody>
      </p:sp>
    </p:spTree>
    <p:extLst>
      <p:ext uri="{BB962C8B-B14F-4D97-AF65-F5344CB8AC3E}">
        <p14:creationId xmlns:p14="http://schemas.microsoft.com/office/powerpoint/2010/main" val="64924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Book" panose="020B0503020102020204" pitchFamily="34" charset="0"/>
                <a:cs typeface="Franklin Gothic Medium"/>
              </a:rPr>
              <a:t>[</a:t>
            </a:r>
            <a:r>
              <a:rPr lang="en-US" sz="2900" dirty="0">
                <a:solidFill>
                  <a:srgbClr val="0079C2"/>
                </a:solidFill>
                <a:latin typeface="Franklin Gothic Book" panose="020B0503020102020204" pitchFamily="34" charset="0"/>
                <a:cs typeface="Franklin Gothic Book"/>
              </a:rPr>
              <a:t>What happens to the brain with aging?</a:t>
            </a:r>
            <a:r>
              <a:rPr lang="en-US" sz="5400" dirty="0">
                <a:solidFill>
                  <a:srgbClr val="45AA40"/>
                </a:solidFill>
                <a:latin typeface="Franklin Gothic Book" panose="020B0503020102020204" pitchFamily="34" charset="0"/>
                <a:cs typeface="Franklin Gothic Medium"/>
              </a:rPr>
              <a:t>]</a:t>
            </a:r>
          </a:p>
          <a:p>
            <a:endParaRPr lang="en-US" dirty="0">
              <a:solidFill>
                <a:srgbClr val="45AA40"/>
              </a:solidFill>
              <a:latin typeface="Franklin Gothic Book" panose="020B0503020102020204" pitchFamily="34" charset="0"/>
            </a:endParaRPr>
          </a:p>
        </p:txBody>
      </p:sp>
      <p:sp>
        <p:nvSpPr>
          <p:cNvPr id="10" name="Rectangle 9"/>
          <p:cNvSpPr/>
          <p:nvPr/>
        </p:nvSpPr>
        <p:spPr>
          <a:xfrm>
            <a:off x="4380898" y="2026935"/>
            <a:ext cx="4172856"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Loss of brain volume </a:t>
            </a:r>
          </a:p>
          <a:p>
            <a:pPr marL="285750" indent="-285750">
              <a:buFontTx/>
              <a:buChar char="-"/>
            </a:pPr>
            <a:r>
              <a:rPr lang="en-US" sz="2400" b="1" dirty="0">
                <a:latin typeface="Franklin Gothic Book" panose="020B0503020102020204" pitchFamily="34" charset="0"/>
              </a:rPr>
              <a:t>Loss of brain cells and components</a:t>
            </a:r>
          </a:p>
          <a:p>
            <a:pPr marL="285750" indent="-285750">
              <a:buFontTx/>
              <a:buChar char="-"/>
            </a:pPr>
            <a:r>
              <a:rPr lang="en-US" sz="2400" b="1" dirty="0">
                <a:latin typeface="Franklin Gothic Book" panose="020B0503020102020204" pitchFamily="34" charset="0"/>
              </a:rPr>
              <a:t>Accumulation of proteins (NF tangles and amyloid) </a:t>
            </a:r>
          </a:p>
          <a:p>
            <a:pPr marL="285750" indent="-285750">
              <a:buFontTx/>
              <a:buChar char="-"/>
            </a:pPr>
            <a:r>
              <a:rPr lang="en-US" sz="2400" b="1" dirty="0">
                <a:latin typeface="Franklin Gothic Book" panose="020B0503020102020204" pitchFamily="34" charset="0"/>
              </a:rPr>
              <a:t>Loss of function in multiple domains</a:t>
            </a:r>
            <a:endParaRPr lang="en-US" sz="2400" b="1" i="1" dirty="0">
              <a:solidFill>
                <a:srgbClr val="45AA40"/>
              </a:solidFill>
              <a:latin typeface="Franklin Gothic Book" panose="020B0503020102020204" pitchFamily="34" charset="0"/>
              <a:cs typeface="Franklin Gothic Medium"/>
            </a:endParaRPr>
          </a:p>
          <a:p>
            <a:endParaRPr lang="en-US" sz="2400" b="1" i="1" dirty="0">
              <a:solidFill>
                <a:srgbClr val="45AA40"/>
              </a:solidFill>
              <a:latin typeface="Franklin Gothic Book" panose="020B0503020102020204" pitchFamily="34" charset="0"/>
              <a:cs typeface="Franklin Gothic Medium"/>
            </a:endParaRPr>
          </a:p>
        </p:txBody>
      </p:sp>
      <p:pic>
        <p:nvPicPr>
          <p:cNvPr id="3074" name="Picture 2" descr="Image result for neuron density by age">
            <a:extLst>
              <a:ext uri="{FF2B5EF4-FFF2-40B4-BE49-F238E27FC236}">
                <a16:creationId xmlns:a16="http://schemas.microsoft.com/office/drawing/2014/main" id="{5B21190D-52A0-4FAC-8268-EF16F28EE1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02"/>
          <a:stretch/>
        </p:blipFill>
        <p:spPr bwMode="auto">
          <a:xfrm>
            <a:off x="479194" y="1897841"/>
            <a:ext cx="3478208"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8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8" name="Picture 7" descr="SVMHS  logo1-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4">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Book" panose="020B0503020102020204" pitchFamily="34" charset="0"/>
                <a:cs typeface="Franklin Gothic Medium"/>
              </a:rPr>
              <a:t>[</a:t>
            </a:r>
            <a:r>
              <a:rPr lang="en-US" sz="2900" dirty="0">
                <a:solidFill>
                  <a:srgbClr val="0079C2"/>
                </a:solidFill>
                <a:latin typeface="Franklin Gothic Book" panose="020B0503020102020204" pitchFamily="34" charset="0"/>
                <a:cs typeface="Franklin Gothic Medium"/>
              </a:rPr>
              <a:t>Healthy brain aging </a:t>
            </a:r>
            <a:r>
              <a:rPr lang="en-US" sz="5400" dirty="0">
                <a:solidFill>
                  <a:srgbClr val="45AA40"/>
                </a:solidFill>
                <a:latin typeface="Franklin Gothic Book" panose="020B0503020102020204" pitchFamily="34" charset="0"/>
                <a:cs typeface="Franklin Gothic Medium"/>
              </a:rPr>
              <a:t>]</a:t>
            </a:r>
          </a:p>
          <a:p>
            <a:endParaRPr lang="en-US" dirty="0">
              <a:solidFill>
                <a:srgbClr val="45AA40"/>
              </a:solidFill>
              <a:latin typeface="Franklin Gothic Book" panose="020B0503020102020204" pitchFamily="34" charset="0"/>
            </a:endParaRPr>
          </a:p>
        </p:txBody>
      </p:sp>
      <p:sp>
        <p:nvSpPr>
          <p:cNvPr id="10" name="Rectangle 9"/>
          <p:cNvSpPr/>
          <p:nvPr/>
        </p:nvSpPr>
        <p:spPr>
          <a:xfrm>
            <a:off x="3952725" y="2145386"/>
            <a:ext cx="4722352"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Maintenance/improvement of cognitive performance </a:t>
            </a:r>
          </a:p>
          <a:p>
            <a:pPr marL="285750" indent="-285750">
              <a:buFontTx/>
              <a:buChar char="-"/>
            </a:pPr>
            <a:r>
              <a:rPr lang="en-US" sz="2400" b="1" dirty="0">
                <a:latin typeface="Franklin Gothic Book" panose="020B0503020102020204" pitchFamily="34" charset="0"/>
              </a:rPr>
              <a:t>Ability to make decisions and remain independent </a:t>
            </a:r>
          </a:p>
          <a:p>
            <a:pPr marL="285750" indent="-285750">
              <a:buFontTx/>
              <a:buChar char="-"/>
            </a:pPr>
            <a:r>
              <a:rPr lang="en-US" sz="2400" b="1" dirty="0">
                <a:latin typeface="Franklin Gothic Book" panose="020B0503020102020204" pitchFamily="34" charset="0"/>
              </a:rPr>
              <a:t>Avoidance of disease and disability by maintenance of physical, cognitive and social engagement</a:t>
            </a:r>
          </a:p>
        </p:txBody>
      </p:sp>
      <p:pic>
        <p:nvPicPr>
          <p:cNvPr id="13314" name="Picture 2" descr="Image result for healthy brain a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00" y="2275169"/>
            <a:ext cx="3763025" cy="262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48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838916" y="574476"/>
            <a:ext cx="7890105" cy="1200329"/>
          </a:xfrm>
          <a:prstGeom prst="rect">
            <a:avLst/>
          </a:prstGeom>
          <a:noFill/>
        </p:spPr>
        <p:txBody>
          <a:bodyPr wrap="square" rtlCol="0">
            <a:spAutoFit/>
          </a:bodyPr>
          <a:lstStyle/>
          <a:p>
            <a:r>
              <a:rPr lang="en-US" sz="5400" dirty="0">
                <a:solidFill>
                  <a:srgbClr val="45AA40"/>
                </a:solidFill>
                <a:latin typeface="Franklin Gothic Book" panose="020B0503020102020204" pitchFamily="34" charset="0"/>
                <a:cs typeface="Franklin Gothic Medium"/>
              </a:rPr>
              <a:t>[</a:t>
            </a:r>
            <a:r>
              <a:rPr lang="en-US" sz="2900" dirty="0">
                <a:solidFill>
                  <a:srgbClr val="0079C2"/>
                </a:solidFill>
                <a:latin typeface="Franklin Gothic Book" panose="020B0503020102020204" pitchFamily="34" charset="0"/>
                <a:cs typeface="Franklin Gothic Book"/>
              </a:rPr>
              <a:t>What is dementia?</a:t>
            </a:r>
            <a:r>
              <a:rPr lang="en-US" sz="5400" dirty="0">
                <a:solidFill>
                  <a:srgbClr val="45AA40"/>
                </a:solidFill>
                <a:latin typeface="Franklin Gothic Book" panose="020B0503020102020204" pitchFamily="34" charset="0"/>
                <a:cs typeface="Franklin Gothic Medium"/>
              </a:rPr>
              <a:t>]</a:t>
            </a:r>
          </a:p>
          <a:p>
            <a:endParaRPr lang="en-US" dirty="0">
              <a:solidFill>
                <a:srgbClr val="45AA40"/>
              </a:solidFill>
              <a:latin typeface="Franklin Gothic Book" panose="020B0503020102020204" pitchFamily="34" charset="0"/>
            </a:endParaRPr>
          </a:p>
        </p:txBody>
      </p:sp>
      <p:sp>
        <p:nvSpPr>
          <p:cNvPr id="10" name="Rectangle 9"/>
          <p:cNvSpPr/>
          <p:nvPr/>
        </p:nvSpPr>
        <p:spPr>
          <a:xfrm>
            <a:off x="4491742" y="2043743"/>
            <a:ext cx="4902740" cy="3046988"/>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Impairment of cognition typically in multiple domains </a:t>
            </a:r>
          </a:p>
          <a:p>
            <a:pPr marL="285750" indent="-285750">
              <a:buFontTx/>
              <a:buChar char="-"/>
            </a:pPr>
            <a:r>
              <a:rPr lang="en-US" sz="2400" b="1" dirty="0">
                <a:latin typeface="Franklin Gothic Book" panose="020B0503020102020204" pitchFamily="34" charset="0"/>
              </a:rPr>
              <a:t>Severe; interferes with function/independence</a:t>
            </a:r>
          </a:p>
          <a:p>
            <a:pPr marL="285750" indent="-285750">
              <a:buFontTx/>
              <a:buChar char="-"/>
            </a:pPr>
            <a:r>
              <a:rPr lang="en-US" sz="2400" b="1" dirty="0">
                <a:latin typeface="Franklin Gothic Book" panose="020B0503020102020204" pitchFamily="34" charset="0"/>
              </a:rPr>
              <a:t>Expected to rise </a:t>
            </a:r>
          </a:p>
          <a:p>
            <a:endParaRPr lang="en-US" sz="2400" b="1" i="1" dirty="0">
              <a:solidFill>
                <a:srgbClr val="45AA40"/>
              </a:solidFill>
              <a:latin typeface="Franklin Gothic Book" panose="020B0503020102020204" pitchFamily="34" charset="0"/>
              <a:cs typeface="Franklin Gothic Medium"/>
            </a:endParaRPr>
          </a:p>
          <a:p>
            <a:endParaRPr lang="en-US" sz="2400" b="1" i="1" dirty="0">
              <a:solidFill>
                <a:srgbClr val="45AA40"/>
              </a:solidFill>
              <a:latin typeface="Franklin Gothic Book" panose="020B0503020102020204" pitchFamily="34" charset="0"/>
              <a:cs typeface="Franklin Gothic Medium"/>
            </a:endParaRPr>
          </a:p>
        </p:txBody>
      </p:sp>
      <p:pic>
        <p:nvPicPr>
          <p:cNvPr id="14338" name="Picture 2" descr="Image result for dement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59" y="50302"/>
            <a:ext cx="4367683" cy="616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sp>
        <p:nvSpPr>
          <p:cNvPr id="6" name="TextBox 5"/>
          <p:cNvSpPr txBox="1"/>
          <p:nvPr/>
        </p:nvSpPr>
        <p:spPr>
          <a:xfrm>
            <a:off x="479194" y="493123"/>
            <a:ext cx="7890105" cy="1200329"/>
          </a:xfrm>
          <a:prstGeom prst="rect">
            <a:avLst/>
          </a:prstGeom>
          <a:noFill/>
        </p:spPr>
        <p:txBody>
          <a:bodyPr wrap="square" rtlCol="0">
            <a:spAutoFit/>
          </a:bodyPr>
          <a:lstStyle/>
          <a:p>
            <a:r>
              <a:rPr lang="en-US" sz="5400" dirty="0">
                <a:solidFill>
                  <a:srgbClr val="45AA40"/>
                </a:solidFill>
                <a:latin typeface="Franklin Gothic Medium"/>
                <a:cs typeface="Franklin Gothic Medium"/>
              </a:rPr>
              <a:t>[</a:t>
            </a:r>
            <a:r>
              <a:rPr lang="en-US" sz="2900" dirty="0">
                <a:solidFill>
                  <a:srgbClr val="0079C2"/>
                </a:solidFill>
                <a:latin typeface="Franklin Gothic Book"/>
                <a:cs typeface="Franklin Gothic Book"/>
              </a:rPr>
              <a:t>What is mild cognitive impairment?</a:t>
            </a:r>
            <a:r>
              <a:rPr lang="en-US" sz="5400" dirty="0">
                <a:solidFill>
                  <a:srgbClr val="45AA40"/>
                </a:solidFill>
                <a:latin typeface="Franklin Gothic Medium"/>
                <a:cs typeface="Franklin Gothic Medium"/>
              </a:rPr>
              <a:t>]</a:t>
            </a:r>
          </a:p>
          <a:p>
            <a:endParaRPr lang="en-US" dirty="0">
              <a:solidFill>
                <a:srgbClr val="45AA40"/>
              </a:solidFill>
            </a:endParaRPr>
          </a:p>
        </p:txBody>
      </p:sp>
      <p:sp>
        <p:nvSpPr>
          <p:cNvPr id="10" name="Rectangle 9"/>
          <p:cNvSpPr/>
          <p:nvPr/>
        </p:nvSpPr>
        <p:spPr>
          <a:xfrm>
            <a:off x="822960" y="2145386"/>
            <a:ext cx="7852653" cy="3416320"/>
          </a:xfrm>
          <a:prstGeom prst="rect">
            <a:avLst/>
          </a:prstGeom>
        </p:spPr>
        <p:txBody>
          <a:bodyPr wrap="square" numCol="1" spcCol="640080">
            <a:spAutoFit/>
          </a:bodyPr>
          <a:lstStyle/>
          <a:p>
            <a:pPr marL="285750" indent="-285750">
              <a:buFontTx/>
              <a:buChar char="-"/>
            </a:pPr>
            <a:r>
              <a:rPr lang="en-US" sz="2400" b="1" dirty="0">
                <a:latin typeface="Franklin Gothic Book" panose="020B0503020102020204" pitchFamily="34" charset="0"/>
              </a:rPr>
              <a:t>Mild cognitive deficits not severe enough</a:t>
            </a:r>
          </a:p>
          <a:p>
            <a:pPr marL="285750" indent="-285750">
              <a:buFontTx/>
              <a:buChar char="-"/>
            </a:pP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Precursor to dementia</a:t>
            </a:r>
          </a:p>
          <a:p>
            <a:pPr marL="285750" indent="-285750">
              <a:buFontTx/>
              <a:buChar char="-"/>
            </a:pP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Important to recognize early</a:t>
            </a:r>
          </a:p>
          <a:p>
            <a:pPr marL="285750" indent="-285750">
              <a:buFontTx/>
              <a:buChar char="-"/>
            </a:pPr>
            <a:endParaRPr lang="en-US" sz="2400" b="1" dirty="0">
              <a:latin typeface="Franklin Gothic Book" panose="020B0503020102020204" pitchFamily="34" charset="0"/>
            </a:endParaRPr>
          </a:p>
          <a:p>
            <a:pPr marL="285750" indent="-285750">
              <a:buFontTx/>
              <a:buChar char="-"/>
            </a:pPr>
            <a:r>
              <a:rPr lang="en-US" sz="2400" b="1" dirty="0">
                <a:latin typeface="Franklin Gothic Book" panose="020B0503020102020204" pitchFamily="34" charset="0"/>
              </a:rPr>
              <a:t>Important to recognize treatable conditions </a:t>
            </a:r>
          </a:p>
          <a:p>
            <a:endParaRPr lang="en-US" sz="2400" b="1" i="1" dirty="0">
              <a:solidFill>
                <a:srgbClr val="45AA40"/>
              </a:solidFill>
              <a:latin typeface="Franklin Gothic Book" panose="020B0503020102020204" pitchFamily="34" charset="0"/>
              <a:cs typeface="Franklin Gothic Medium"/>
            </a:endParaRPr>
          </a:p>
          <a:p>
            <a:endParaRPr lang="en-US" sz="2400" b="1" i="1" dirty="0">
              <a:solidFill>
                <a:srgbClr val="45AA40"/>
              </a:solidFill>
              <a:latin typeface="Franklin Gothic Book" panose="020B0503020102020204" pitchFamily="34" charset="0"/>
              <a:cs typeface="Franklin Gothic Medium"/>
            </a:endParaRPr>
          </a:p>
        </p:txBody>
      </p:sp>
    </p:spTree>
    <p:extLst>
      <p:ext uri="{BB962C8B-B14F-4D97-AF65-F5344CB8AC3E}">
        <p14:creationId xmlns:p14="http://schemas.microsoft.com/office/powerpoint/2010/main" val="118353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90935"/>
            <a:ext cx="9144000" cy="567065"/>
          </a:xfrm>
          <a:prstGeom prst="rect">
            <a:avLst/>
          </a:prstGeom>
          <a:solidFill>
            <a:srgbClr val="00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VMHS  logo1-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834" y="6439919"/>
            <a:ext cx="3714492" cy="293287"/>
          </a:xfrm>
          <a:prstGeom prst="rect">
            <a:avLst/>
          </a:prstGeom>
        </p:spPr>
      </p:pic>
      <p:pic>
        <p:nvPicPr>
          <p:cNvPr id="5" name="Picture 4"/>
          <p:cNvPicPr>
            <a:picLocks noChangeAspect="1"/>
          </p:cNvPicPr>
          <p:nvPr/>
        </p:nvPicPr>
        <p:blipFill rotWithShape="1">
          <a:blip r:embed="rId3">
            <a:alphaModFix amt="33000"/>
          </a:blip>
          <a:srcRect/>
          <a:stretch/>
        </p:blipFill>
        <p:spPr>
          <a:xfrm>
            <a:off x="0" y="2145386"/>
            <a:ext cx="9977422" cy="4145549"/>
          </a:xfrm>
          <a:prstGeom prst="rect">
            <a:avLst/>
          </a:prstGeom>
        </p:spPr>
      </p:pic>
      <p:pic>
        <p:nvPicPr>
          <p:cNvPr id="9" name="Picture 8">
            <a:extLst>
              <a:ext uri="{FF2B5EF4-FFF2-40B4-BE49-F238E27FC236}">
                <a16:creationId xmlns:a16="http://schemas.microsoft.com/office/drawing/2014/main" id="{DF3C0334-AF95-46D5-AB92-D22E5AC46AC9}"/>
              </a:ext>
            </a:extLst>
          </p:cNvPr>
          <p:cNvPicPr>
            <a:picLocks noChangeAspect="1"/>
          </p:cNvPicPr>
          <p:nvPr/>
        </p:nvPicPr>
        <p:blipFill rotWithShape="1">
          <a:blip r:embed="rId4"/>
          <a:srcRect l="18312" t="36531" r="34731" b="8305"/>
          <a:stretch/>
        </p:blipFill>
        <p:spPr>
          <a:xfrm>
            <a:off x="238923" y="395744"/>
            <a:ext cx="8521710" cy="5628538"/>
          </a:xfrm>
          <a:prstGeom prst="rect">
            <a:avLst/>
          </a:prstGeom>
        </p:spPr>
      </p:pic>
    </p:spTree>
    <p:extLst>
      <p:ext uri="{BB962C8B-B14F-4D97-AF65-F5344CB8AC3E}">
        <p14:creationId xmlns:p14="http://schemas.microsoft.com/office/powerpoint/2010/main" val="278098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3368</Words>
  <Application>Microsoft Office PowerPoint</Application>
  <PresentationFormat>On-screen Show (4:3)</PresentationFormat>
  <Paragraphs>370</Paragraphs>
  <Slides>41</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Franklin Gothic Book</vt:lpstr>
      <vt:lpstr>Franklin Gothic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Salinas Valley Memorial Healthcare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Lesleigh Schmidt</cp:lastModifiedBy>
  <cp:revision>124</cp:revision>
  <dcterms:created xsi:type="dcterms:W3CDTF">2017-06-05T23:10:44Z</dcterms:created>
  <dcterms:modified xsi:type="dcterms:W3CDTF">2018-10-19T22:06:12Z</dcterms:modified>
</cp:coreProperties>
</file>