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Lst>
  <p:notesMasterIdLst>
    <p:notesMasterId r:id="rId25"/>
  </p:notesMasterIdLst>
  <p:sldIdLst>
    <p:sldId id="256" r:id="rId2"/>
    <p:sldId id="257" r:id="rId3"/>
    <p:sldId id="258" r:id="rId4"/>
    <p:sldId id="259" r:id="rId5"/>
    <p:sldId id="260" r:id="rId6"/>
    <p:sldId id="272" r:id="rId7"/>
    <p:sldId id="261" r:id="rId8"/>
    <p:sldId id="280" r:id="rId9"/>
    <p:sldId id="262" r:id="rId10"/>
    <p:sldId id="263" r:id="rId11"/>
    <p:sldId id="278" r:id="rId12"/>
    <p:sldId id="264" r:id="rId13"/>
    <p:sldId id="265" r:id="rId14"/>
    <p:sldId id="266" r:id="rId15"/>
    <p:sldId id="279" r:id="rId16"/>
    <p:sldId id="274" r:id="rId17"/>
    <p:sldId id="277" r:id="rId18"/>
    <p:sldId id="269" r:id="rId19"/>
    <p:sldId id="270" r:id="rId20"/>
    <p:sldId id="281" r:id="rId21"/>
    <p:sldId id="276" r:id="rId22"/>
    <p:sldId id="275" r:id="rId23"/>
    <p:sldId id="271" r:id="rId24"/>
  </p:sldIdLst>
  <p:sldSz cx="9144000" cy="5143500" type="screen16x9"/>
  <p:notesSz cx="6858000" cy="9144000"/>
  <p:embeddedFontLst>
    <p:embeddedFont>
      <p:font typeface="Roboto" panose="02000000000000000000" pitchFamily="2" charset="0"/>
      <p:regular r:id="rId26"/>
    </p:embeddedFont>
    <p:embeddedFont>
      <p:font typeface="Calibri" panose="020F0502020204030204" pitchFamily="34" charset="0"/>
      <p:regular r:id="rId27"/>
      <p:bold r:id="rId28"/>
      <p:italic r:id="rId29"/>
      <p:boldItalic r:id="rId30"/>
    </p:embeddedFont>
    <p:embeddedFont>
      <p:font typeface="Open Sans" panose="020B0606030504020204" pitchFamily="34"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4D624E88-E574-4DAF-BE08-31C7EDBD0296}">
  <a:tblStyle styleId="{4D624E88-E574-4DAF-BE08-31C7EDBD0296}"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2" d="100"/>
          <a:sy n="142" d="100"/>
        </p:scale>
        <p:origin x="7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 name="Shape 1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8" name="Shape 17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sz="1400" b="1"/>
              <a:t>Making it easy for them to see the current campaigns mobilized- is great! Clip announcements or any push note ideas that might be great on this slide.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6" name="Shape 1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I used my findings in the previous slides to personalize slide with Coffee Superheroes</a:t>
            </a:r>
          </a:p>
        </p:txBody>
      </p:sp>
    </p:spTree>
    <p:extLst>
      <p:ext uri="{BB962C8B-B14F-4D97-AF65-F5344CB8AC3E}">
        <p14:creationId xmlns:p14="http://schemas.microsoft.com/office/powerpoint/2010/main" val="1153011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6" name="Shape 1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I used my findings in the previous slides to personalize slide with Coffee Superheroes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6" name="Shape 1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Added the ginger PIrates I saw in the instagram and put it in this slide to personalize her clients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9" name="Shape 20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9" name="Shape 20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3687416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6" name="Shape 1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Added the ginger PIrates I saw in the instagram and put it in this slide to personalize her clients </a:t>
            </a:r>
          </a:p>
        </p:txBody>
      </p:sp>
    </p:spTree>
    <p:extLst>
      <p:ext uri="{BB962C8B-B14F-4D97-AF65-F5344CB8AC3E}">
        <p14:creationId xmlns:p14="http://schemas.microsoft.com/office/powerpoint/2010/main" val="29247064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4" name="Shape 23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228600">
              <a:spcBef>
                <a:spcPts val="0"/>
              </a:spcBef>
            </a:pPr>
            <a:r>
              <a:rPr lang="en"/>
              <a:t>This sounds like a ton of work but the top is just the APP and Access to CMS.</a:t>
            </a:r>
          </a:p>
          <a:p>
            <a:pPr marL="457200" lvl="0" indent="-228600">
              <a:spcBef>
                <a:spcPts val="0"/>
              </a:spcBef>
            </a:pPr>
            <a:r>
              <a:rPr lang="en"/>
              <a:t> Below is a video and templates based on findings in her current marketing that can be repurposed to the mobile strategy for “how to download” etc.</a:t>
            </a:r>
            <a:r>
              <a:rPr lang="en" b="1"/>
              <a:t> </a:t>
            </a:r>
          </a:p>
          <a:p>
            <a:pPr marL="457200" lvl="0" indent="-228600">
              <a:spcBef>
                <a:spcPts val="0"/>
              </a:spcBef>
            </a:pPr>
            <a:r>
              <a:rPr lang="en" b="1"/>
              <a:t>Revise these</a:t>
            </a:r>
            <a:r>
              <a:rPr lang="en"/>
              <a:t> based on Hot buttons. </a:t>
            </a:r>
          </a:p>
          <a:p>
            <a:pPr marL="457200" lvl="0" indent="-228600" rtl="0">
              <a:spcBef>
                <a:spcPts val="0"/>
              </a:spcBef>
            </a:pPr>
            <a:r>
              <a:rPr lang="en"/>
              <a:t>If the audit was more operational, the bullets would be revised to capture automation of process. </a:t>
            </a:r>
          </a:p>
        </p:txBody>
      </p:sp>
    </p:spTree>
    <p:extLst>
      <p:ext uri="{BB962C8B-B14F-4D97-AF65-F5344CB8AC3E}">
        <p14:creationId xmlns:p14="http://schemas.microsoft.com/office/powerpoint/2010/main" val="3631239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9" name="Shape 22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4" name="Shape 23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228600">
              <a:spcBef>
                <a:spcPts val="0"/>
              </a:spcBef>
            </a:pPr>
            <a:r>
              <a:rPr lang="en"/>
              <a:t>This sounds like a ton of work but the top is just the APP and Access to CMS.</a:t>
            </a:r>
          </a:p>
          <a:p>
            <a:pPr marL="457200" lvl="0" indent="-228600">
              <a:spcBef>
                <a:spcPts val="0"/>
              </a:spcBef>
            </a:pPr>
            <a:r>
              <a:rPr lang="en"/>
              <a:t> Below is a video and templates based on findings in her current marketing that can be repurposed to the mobile strategy for “how to download” etc.</a:t>
            </a:r>
            <a:r>
              <a:rPr lang="en" b="1"/>
              <a:t> </a:t>
            </a:r>
          </a:p>
          <a:p>
            <a:pPr marL="457200" lvl="0" indent="-228600">
              <a:spcBef>
                <a:spcPts val="0"/>
              </a:spcBef>
            </a:pPr>
            <a:r>
              <a:rPr lang="en" b="1"/>
              <a:t>Revise these</a:t>
            </a:r>
            <a:r>
              <a:rPr lang="en"/>
              <a:t> based on Hot buttons. </a:t>
            </a:r>
          </a:p>
          <a:p>
            <a:pPr marL="457200" lvl="0" indent="-228600" rtl="0">
              <a:spcBef>
                <a:spcPts val="0"/>
              </a:spcBef>
            </a:pPr>
            <a:r>
              <a:rPr lang="en"/>
              <a:t>If the audit was more operational, the bullets would be revised to capture automation of process.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 name="Shape 12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This is your title page and the 1st slide in your presentation.  With this page, you will want to put on either a solid background or a background image that does not interfere with the text and logo.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4" name="Shape 23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228600">
              <a:spcBef>
                <a:spcPts val="0"/>
              </a:spcBef>
            </a:pPr>
            <a:r>
              <a:rPr lang="en"/>
              <a:t>This sounds like a ton of work but the top is just the APP and Access to CMS.</a:t>
            </a:r>
          </a:p>
          <a:p>
            <a:pPr marL="457200" lvl="0" indent="-228600">
              <a:spcBef>
                <a:spcPts val="0"/>
              </a:spcBef>
            </a:pPr>
            <a:r>
              <a:rPr lang="en"/>
              <a:t> Below is a video and templates based on findings in her current marketing that can be repurposed to the mobile strategy for “how to download” etc.</a:t>
            </a:r>
            <a:r>
              <a:rPr lang="en" b="1"/>
              <a:t> </a:t>
            </a:r>
          </a:p>
          <a:p>
            <a:pPr marL="457200" lvl="0" indent="-228600">
              <a:spcBef>
                <a:spcPts val="0"/>
              </a:spcBef>
            </a:pPr>
            <a:r>
              <a:rPr lang="en" b="1"/>
              <a:t>Revise these</a:t>
            </a:r>
            <a:r>
              <a:rPr lang="en"/>
              <a:t> based on Hot buttons. </a:t>
            </a:r>
          </a:p>
          <a:p>
            <a:pPr marL="457200" lvl="0" indent="-228600" rtl="0">
              <a:spcBef>
                <a:spcPts val="0"/>
              </a:spcBef>
            </a:pPr>
            <a:r>
              <a:rPr lang="en"/>
              <a:t>If the audit was more operational, the bullets would be revised to capture automation of process. </a:t>
            </a:r>
          </a:p>
        </p:txBody>
      </p:sp>
    </p:spTree>
    <p:extLst>
      <p:ext uri="{BB962C8B-B14F-4D97-AF65-F5344CB8AC3E}">
        <p14:creationId xmlns:p14="http://schemas.microsoft.com/office/powerpoint/2010/main" val="37284574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4" name="Shape 23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228600">
              <a:spcBef>
                <a:spcPts val="0"/>
              </a:spcBef>
            </a:pPr>
            <a:r>
              <a:rPr lang="en"/>
              <a:t>This sounds like a ton of work but the top is just the APP and Access to CMS.</a:t>
            </a:r>
          </a:p>
          <a:p>
            <a:pPr marL="457200" lvl="0" indent="-228600">
              <a:spcBef>
                <a:spcPts val="0"/>
              </a:spcBef>
            </a:pPr>
            <a:r>
              <a:rPr lang="en"/>
              <a:t> Below is a video and templates based on findings in her current marketing that can be repurposed to the mobile strategy for “how to download” etc.</a:t>
            </a:r>
            <a:r>
              <a:rPr lang="en" b="1"/>
              <a:t> </a:t>
            </a:r>
          </a:p>
          <a:p>
            <a:pPr marL="457200" lvl="0" indent="-228600">
              <a:spcBef>
                <a:spcPts val="0"/>
              </a:spcBef>
            </a:pPr>
            <a:r>
              <a:rPr lang="en" b="1"/>
              <a:t>Revise these</a:t>
            </a:r>
            <a:r>
              <a:rPr lang="en"/>
              <a:t> based on Hot buttons. </a:t>
            </a:r>
          </a:p>
          <a:p>
            <a:pPr marL="457200" lvl="0" indent="-228600" rtl="0">
              <a:spcBef>
                <a:spcPts val="0"/>
              </a:spcBef>
            </a:pPr>
            <a:r>
              <a:rPr lang="en"/>
              <a:t>If the audit was more operational, the bullets would be revised to capture automation of process. </a:t>
            </a:r>
          </a:p>
        </p:txBody>
      </p:sp>
    </p:spTree>
    <p:extLst>
      <p:ext uri="{BB962C8B-B14F-4D97-AF65-F5344CB8AC3E}">
        <p14:creationId xmlns:p14="http://schemas.microsoft.com/office/powerpoint/2010/main" val="20810609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Shape 2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0" name="Shape 24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5" name="Shape 13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b="1"/>
              <a:t>Highlight competitors if they are not ranking. EVEN CIRCLE THEM - IN this example the customer did not come up and the competition did. </a:t>
            </a:r>
          </a:p>
          <a:p>
            <a:pPr lvl="0">
              <a:spcBef>
                <a:spcPts val="0"/>
              </a:spcBef>
              <a:buNone/>
            </a:pPr>
            <a:r>
              <a:rPr lang="en"/>
              <a:t>If they are make sure you ask them how they got there and if they ask for review proactively </a:t>
            </a:r>
          </a:p>
          <a:p>
            <a:pPr lvl="0">
              <a:spcBef>
                <a:spcPts val="0"/>
              </a:spcBef>
              <a:buNone/>
            </a:pPr>
            <a:r>
              <a:rPr lang="en"/>
              <a:t>REMEMBER-  You will want to tackle those that do rank differently than ones that do rank.</a:t>
            </a:r>
          </a:p>
          <a:p>
            <a:pPr lv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 name="Shape 14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228600">
              <a:spcBef>
                <a:spcPts val="0"/>
              </a:spcBef>
            </a:pPr>
            <a:r>
              <a:rPr lang="en"/>
              <a:t>These were great reviews but I shared how a person wrote that they have walked by and did not know who they were several visits.</a:t>
            </a:r>
          </a:p>
          <a:p>
            <a:pPr marL="457200" lvl="0" indent="-228600">
              <a:spcBef>
                <a:spcPts val="0"/>
              </a:spcBef>
            </a:pPr>
            <a:r>
              <a:rPr lang="en"/>
              <a:t>This is an easy win especially if you look for leads via yelp. </a:t>
            </a:r>
          </a:p>
          <a:p>
            <a:pPr marL="457200" lvl="0" indent="-228600">
              <a:spcBef>
                <a:spcPts val="0"/>
              </a:spcBef>
            </a:pPr>
            <a:r>
              <a:rPr lang="en"/>
              <a:t>Remember most SMB’s do not  like YELP so you share how you can help take reviews back and push them to facebook or google by linking the website link feature or asking for fans to leave reviews in Yelp. </a:t>
            </a:r>
          </a:p>
          <a:p>
            <a:pPr marL="457200" lvl="0" indent="-228600">
              <a:spcBef>
                <a:spcPts val="0"/>
              </a:spcBef>
            </a:pPr>
            <a:r>
              <a:rPr lang="en"/>
              <a:t>Depending on positive or negative reviews you share the importance to take back ownership of your brand.  </a:t>
            </a:r>
          </a:p>
          <a:p>
            <a:pPr marL="457200" lvl="0" indent="-228600" rtl="0">
              <a:spcBef>
                <a:spcPts val="0"/>
              </a:spcBef>
            </a:pPr>
            <a:r>
              <a:rPr lang="en"/>
              <a:t>Do they have enough reviews? If they do not have more than 5 reviews you want to tell them to get more where the customers are reviewing their business.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4" name="Shape 15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228600">
              <a:spcBef>
                <a:spcPts val="0"/>
              </a:spcBef>
            </a:pPr>
            <a:r>
              <a:rPr lang="en"/>
              <a:t>Credibility is important - WHO are they? What are people saying? Are they leveraging followers? </a:t>
            </a:r>
          </a:p>
          <a:p>
            <a:pPr marL="457200" lvl="0" indent="-228600" rtl="0">
              <a:spcBef>
                <a:spcPts val="0"/>
              </a:spcBef>
            </a:pPr>
            <a:r>
              <a:rPr lang="en"/>
              <a:t>HERE, I Explained that it was great that she had </a:t>
            </a:r>
            <a:r>
              <a:rPr lang="en" b="1"/>
              <a:t> 17.2 followers </a:t>
            </a:r>
            <a:r>
              <a:rPr lang="en"/>
              <a:t>on her instagram </a:t>
            </a:r>
          </a:p>
          <a:p>
            <a:pPr marL="457200" lvl="0" indent="-228600" rtl="0">
              <a:spcBef>
                <a:spcPts val="0"/>
              </a:spcBef>
            </a:pPr>
            <a:r>
              <a:rPr lang="en"/>
              <a:t>BUT the option to leave reviews in Facebook- </a:t>
            </a:r>
            <a:r>
              <a:rPr lang="en" b="1"/>
              <a:t>0 reviews</a:t>
            </a:r>
            <a:r>
              <a:rPr lang="en"/>
              <a:t> on her facebook page .. In fact THe Reviews are not even turned on. </a:t>
            </a:r>
          </a:p>
          <a:p>
            <a:pPr marL="457200" lvl="0" indent="-228600">
              <a:spcBef>
                <a:spcPts val="0"/>
              </a:spcBef>
            </a:pPr>
            <a:r>
              <a:rPr lang="en"/>
              <a:t>Also identify branding and key findings to weave in - see example like Ginger PIrate and Superheroes branding. </a:t>
            </a:r>
          </a:p>
          <a:p>
            <a:pPr lvl="0">
              <a:spcBef>
                <a:spcPts val="0"/>
              </a:spcBef>
              <a:buNone/>
            </a:pPr>
            <a:endParaRPr/>
          </a:p>
          <a:p>
            <a:pPr lvl="0" rt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4" name="Shape 23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228600">
              <a:spcBef>
                <a:spcPts val="0"/>
              </a:spcBef>
            </a:pPr>
            <a:r>
              <a:rPr lang="en"/>
              <a:t>This sounds like a ton of work but the top is just the APP and Access to CMS.</a:t>
            </a:r>
          </a:p>
          <a:p>
            <a:pPr marL="457200" lvl="0" indent="-228600">
              <a:spcBef>
                <a:spcPts val="0"/>
              </a:spcBef>
            </a:pPr>
            <a:r>
              <a:rPr lang="en"/>
              <a:t> Below is a video and templates based on findings in her current marketing that can be repurposed to the mobile strategy for “how to download” etc.</a:t>
            </a:r>
            <a:r>
              <a:rPr lang="en" b="1"/>
              <a:t> </a:t>
            </a:r>
          </a:p>
          <a:p>
            <a:pPr marL="457200" lvl="0" indent="-228600">
              <a:spcBef>
                <a:spcPts val="0"/>
              </a:spcBef>
            </a:pPr>
            <a:r>
              <a:rPr lang="en" b="1"/>
              <a:t>Revise these</a:t>
            </a:r>
            <a:r>
              <a:rPr lang="en"/>
              <a:t> based on Hot buttons. </a:t>
            </a:r>
          </a:p>
          <a:p>
            <a:pPr marL="457200" lvl="0" indent="-228600" rtl="0">
              <a:spcBef>
                <a:spcPts val="0"/>
              </a:spcBef>
            </a:pPr>
            <a:r>
              <a:rPr lang="en"/>
              <a:t>If the audit was more operational, the bullets would be revised to capture automation of process. </a:t>
            </a:r>
          </a:p>
        </p:txBody>
      </p:sp>
    </p:spTree>
    <p:extLst>
      <p:ext uri="{BB962C8B-B14F-4D97-AF65-F5344CB8AC3E}">
        <p14:creationId xmlns:p14="http://schemas.microsoft.com/office/powerpoint/2010/main" val="2141597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3" name="Shape 16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8" name="Shape 1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228600">
              <a:spcBef>
                <a:spcPts val="0"/>
              </a:spcBef>
            </a:pPr>
            <a:r>
              <a:rPr lang="en"/>
              <a:t>Don’t forget about Skipper! She shared at discovery that she needed a way to alert an email people when she had remaining inventory and they run a last hour 50% off growler hour at every Farmers Markets. </a:t>
            </a:r>
          </a:p>
          <a:p>
            <a:pPr marL="457200" lvl="0" indent="-228600" rtl="0">
              <a:spcBef>
                <a:spcPts val="0"/>
              </a:spcBef>
            </a:pPr>
            <a:r>
              <a:rPr lang="en"/>
              <a:t>Pulling in Skipper to share how she will work smarter not harder to communicate with customers and empty those Kegs by geo fencing and sending out a push note! </a:t>
            </a:r>
          </a:p>
        </p:txBody>
      </p:sp>
    </p:spTree>
    <p:extLst>
      <p:ext uri="{BB962C8B-B14F-4D97-AF65-F5344CB8AC3E}">
        <p14:creationId xmlns:p14="http://schemas.microsoft.com/office/powerpoint/2010/main" val="2985563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8" name="Shape 1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228600">
              <a:spcBef>
                <a:spcPts val="0"/>
              </a:spcBef>
            </a:pPr>
            <a:r>
              <a:rPr lang="en"/>
              <a:t>Don’t forget about Skipper! She shared at discovery that she needed a way to alert an email people when she had remaining inventory and they run a last hour 50% off growler hour at every Farmers Markets. </a:t>
            </a:r>
          </a:p>
          <a:p>
            <a:pPr marL="457200" lvl="0" indent="-228600" rtl="0">
              <a:spcBef>
                <a:spcPts val="0"/>
              </a:spcBef>
            </a:pPr>
            <a:r>
              <a:rPr lang="en"/>
              <a:t>Pulling in Skipper to share how she will work smarter not harder to communicate with customers and empty those Kegs by geo fencing and sending out a push note!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support.office.com/en-us/article/Create-or-customize-a-slide-master-036d317b-3251-4237-8ddc-22f4668e2b56"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support.google.com/docs/answer/1705254?co=GENIE.Platform%3DDesktop&amp;hl=en" TargetMode="External"/><Relationship Id="rId4" Type="http://schemas.openxmlformats.org/officeDocument/2006/relationships/hyperlink" Target="https://support.office.com/en-us/article/Create-and-save-a-PowerPoint-template-ee4429ad-2a74-4100-82f7-50f8169c8aca"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gif"/><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14.png"/><Relationship Id="rId7" Type="http://schemas.openxmlformats.org/officeDocument/2006/relationships/image" Target="../media/image29.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hyperlink" Target="mailto:support@urlappdesign.com" TargetMode="Externa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44.jpg"/><Relationship Id="rId5" Type="http://schemas.openxmlformats.org/officeDocument/2006/relationships/image" Target="../media/image38.jp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jp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hyperlink" Target="http://randomtrendz.com/how-to-enable-reviews-on-facebook-business-page/"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p:nvPr/>
        </p:nvSpPr>
        <p:spPr>
          <a:xfrm>
            <a:off x="311700" y="1998050"/>
            <a:ext cx="8526600" cy="994500"/>
          </a:xfrm>
          <a:prstGeom prst="rect">
            <a:avLst/>
          </a:prstGeom>
          <a:noFill/>
          <a:ln>
            <a:noFill/>
          </a:ln>
        </p:spPr>
        <p:txBody>
          <a:bodyPr lIns="91425" tIns="91425" rIns="91425" bIns="91425" anchor="ctr" anchorCtr="0">
            <a:noAutofit/>
          </a:bodyPr>
          <a:lstStyle/>
          <a:p>
            <a:pPr lvl="0" algn="ctr" rtl="0">
              <a:spcBef>
                <a:spcPts val="0"/>
              </a:spcBef>
              <a:buNone/>
            </a:pPr>
            <a:endParaRPr sz="3600">
              <a:latin typeface="Open Sans"/>
              <a:ea typeface="Open Sans"/>
              <a:cs typeface="Open Sans"/>
              <a:sym typeface="Open Sans"/>
            </a:endParaRPr>
          </a:p>
        </p:txBody>
      </p:sp>
      <p:sp>
        <p:nvSpPr>
          <p:cNvPr id="121" name="Shape 121"/>
          <p:cNvSpPr txBox="1"/>
          <p:nvPr/>
        </p:nvSpPr>
        <p:spPr>
          <a:xfrm>
            <a:off x="502200" y="910179"/>
            <a:ext cx="8139600" cy="3779700"/>
          </a:xfrm>
          <a:prstGeom prst="rect">
            <a:avLst/>
          </a:prstGeom>
          <a:noFill/>
          <a:ln>
            <a:noFill/>
          </a:ln>
        </p:spPr>
        <p:txBody>
          <a:bodyPr lIns="91425" tIns="91425" rIns="91425" bIns="91425" anchor="t" anchorCtr="0">
            <a:noAutofit/>
          </a:bodyPr>
          <a:lstStyle/>
          <a:p>
            <a:pPr lvl="0">
              <a:spcBef>
                <a:spcPts val="0"/>
              </a:spcBef>
              <a:buNone/>
            </a:pPr>
            <a:r>
              <a:rPr lang="en" u="sng" dirty="0">
                <a:solidFill>
                  <a:schemeClr val="hlink"/>
                </a:solidFill>
                <a:latin typeface="Open Sans"/>
                <a:ea typeface="Open Sans"/>
                <a:cs typeface="Open Sans"/>
                <a:sym typeface="Open Sans"/>
                <a:hlinkClick r:id="rId3"/>
              </a:rPr>
              <a:t>Create or customize a slide master in MS Powerpoint</a:t>
            </a:r>
          </a:p>
          <a:p>
            <a:pPr lvl="0">
              <a:spcBef>
                <a:spcPts val="0"/>
              </a:spcBef>
              <a:buNone/>
            </a:pPr>
            <a:endParaRPr dirty="0">
              <a:latin typeface="Open Sans"/>
              <a:ea typeface="Open Sans"/>
              <a:cs typeface="Open Sans"/>
              <a:sym typeface="Open Sans"/>
            </a:endParaRPr>
          </a:p>
          <a:p>
            <a:pPr lvl="0">
              <a:spcBef>
                <a:spcPts val="0"/>
              </a:spcBef>
              <a:buNone/>
            </a:pPr>
            <a:r>
              <a:rPr lang="en" u="sng" dirty="0">
                <a:solidFill>
                  <a:schemeClr val="hlink"/>
                </a:solidFill>
                <a:latin typeface="Open Sans"/>
                <a:ea typeface="Open Sans"/>
                <a:cs typeface="Open Sans"/>
                <a:sym typeface="Open Sans"/>
                <a:hlinkClick r:id="rId4"/>
              </a:rPr>
              <a:t>Create and save a PowerPoint template in MS Powerpoint</a:t>
            </a:r>
            <a:br>
              <a:rPr lang="en" dirty="0">
                <a:latin typeface="Open Sans"/>
                <a:ea typeface="Open Sans"/>
                <a:cs typeface="Open Sans"/>
                <a:sym typeface="Open Sans"/>
              </a:rPr>
            </a:br>
            <a:endParaRPr lang="en" dirty="0">
              <a:latin typeface="Open Sans"/>
              <a:ea typeface="Open Sans"/>
              <a:cs typeface="Open Sans"/>
              <a:sym typeface="Open Sans"/>
            </a:endParaRPr>
          </a:p>
          <a:p>
            <a:pPr lvl="0">
              <a:spcBef>
                <a:spcPts val="0"/>
              </a:spcBef>
              <a:buNone/>
            </a:pPr>
            <a:r>
              <a:rPr lang="en" dirty="0">
                <a:latin typeface="Open Sans"/>
                <a:ea typeface="Open Sans"/>
                <a:cs typeface="Open Sans"/>
                <a:sym typeface="Open Sans"/>
              </a:rPr>
              <a:t>Google Slides:</a:t>
            </a:r>
          </a:p>
          <a:p>
            <a:pPr lvl="0">
              <a:spcBef>
                <a:spcPts val="0"/>
              </a:spcBef>
              <a:buNone/>
            </a:pPr>
            <a:r>
              <a:rPr lang="en" u="sng" dirty="0">
                <a:solidFill>
                  <a:schemeClr val="hlink"/>
                </a:solidFill>
                <a:latin typeface="Open Sans"/>
                <a:ea typeface="Open Sans"/>
                <a:cs typeface="Open Sans"/>
                <a:sym typeface="Open Sans"/>
                <a:hlinkClick r:id="rId5"/>
              </a:rPr>
              <a:t>Change the theme, background, or layout in Google Slides</a:t>
            </a:r>
          </a:p>
          <a:p>
            <a:pPr lvl="0">
              <a:spcBef>
                <a:spcPts val="0"/>
              </a:spcBef>
              <a:buNone/>
            </a:pPr>
            <a:endParaRPr dirty="0">
              <a:latin typeface="Open Sans"/>
              <a:ea typeface="Open Sans"/>
              <a:cs typeface="Open Sans"/>
              <a:sym typeface="Open Sans"/>
            </a:endParaRPr>
          </a:p>
          <a:p>
            <a:pPr lvl="0">
              <a:spcBef>
                <a:spcPts val="0"/>
              </a:spcBef>
              <a:buNone/>
            </a:pPr>
            <a:endParaRPr lang="en" sz="1100" dirty="0">
              <a:latin typeface="Open Sans"/>
              <a:ea typeface="Open Sans"/>
              <a:cs typeface="Open Sans"/>
              <a:sym typeface="Open Sans"/>
            </a:endParaRPr>
          </a:p>
          <a:p>
            <a:pPr lvl="0">
              <a:spcBef>
                <a:spcPts val="0"/>
              </a:spcBef>
              <a:buNone/>
            </a:pPr>
            <a:endParaRPr lang="en" sz="1100" dirty="0">
              <a:latin typeface="Open Sans"/>
              <a:ea typeface="Open Sans"/>
              <a:cs typeface="Open Sans"/>
              <a:sym typeface="Open Sans"/>
            </a:endParaRPr>
          </a:p>
          <a:p>
            <a:pPr lvl="0">
              <a:spcBef>
                <a:spcPts val="0"/>
              </a:spcBef>
              <a:buNone/>
            </a:pPr>
            <a:endParaRPr lang="en" sz="1100" dirty="0">
              <a:latin typeface="Open Sans"/>
              <a:ea typeface="Open Sans"/>
              <a:cs typeface="Open Sans"/>
              <a:sym typeface="Open Sans"/>
            </a:endParaRPr>
          </a:p>
          <a:p>
            <a:pPr lvl="0">
              <a:spcBef>
                <a:spcPts val="0"/>
              </a:spcBef>
              <a:buNone/>
            </a:pPr>
            <a:endParaRPr lang="en" sz="1100" dirty="0">
              <a:latin typeface="Open Sans"/>
              <a:ea typeface="Open Sans"/>
              <a:cs typeface="Open Sans"/>
              <a:sym typeface="Open Sans"/>
            </a:endParaRPr>
          </a:p>
          <a:p>
            <a:pPr lvl="0">
              <a:spcBef>
                <a:spcPts val="0"/>
              </a:spcBef>
              <a:buNone/>
            </a:pPr>
            <a:r>
              <a:rPr lang="en" sz="1100" dirty="0">
                <a:latin typeface="Open Sans"/>
                <a:ea typeface="Open Sans"/>
                <a:cs typeface="Open Sans"/>
                <a:sym typeface="Open Sans"/>
              </a:rPr>
              <a:t>This is an easy to follow template for plugging in your </a:t>
            </a:r>
            <a:r>
              <a:rPr lang="en-US" sz="1100" dirty="0">
                <a:latin typeface="Open Sans"/>
                <a:ea typeface="Open Sans"/>
                <a:cs typeface="Open Sans"/>
                <a:sym typeface="Open Sans"/>
              </a:rPr>
              <a:t>business research </a:t>
            </a:r>
            <a:r>
              <a:rPr lang="en" sz="1100" dirty="0">
                <a:latin typeface="Open Sans"/>
                <a:ea typeface="Open Sans"/>
                <a:cs typeface="Open Sans"/>
                <a:sym typeface="Open Sans"/>
              </a:rPr>
              <a:t>findings and turning them into a </a:t>
            </a:r>
          </a:p>
          <a:p>
            <a:pPr lvl="0">
              <a:spcBef>
                <a:spcPts val="0"/>
              </a:spcBef>
              <a:buNone/>
            </a:pPr>
            <a:r>
              <a:rPr lang="en" sz="1100" dirty="0">
                <a:latin typeface="Open Sans"/>
                <a:ea typeface="Open Sans"/>
                <a:cs typeface="Open Sans"/>
                <a:sym typeface="Open Sans"/>
              </a:rPr>
              <a:t>Killer Sales Presentation.</a:t>
            </a:r>
          </a:p>
          <a:p>
            <a:pPr lvl="0">
              <a:spcBef>
                <a:spcPts val="0"/>
              </a:spcBef>
              <a:buNone/>
            </a:pPr>
            <a:endParaRPr sz="1100" dirty="0">
              <a:latin typeface="Open Sans"/>
              <a:ea typeface="Open Sans"/>
              <a:cs typeface="Open Sans"/>
              <a:sym typeface="Open Sans"/>
            </a:endParaRPr>
          </a:p>
          <a:p>
            <a:pPr lvl="0">
              <a:spcBef>
                <a:spcPts val="0"/>
              </a:spcBef>
              <a:buNone/>
            </a:pPr>
            <a:r>
              <a:rPr lang="en" sz="1100" dirty="0">
                <a:latin typeface="Open Sans"/>
                <a:ea typeface="Open Sans"/>
                <a:cs typeface="Open Sans"/>
                <a:sym typeface="Open Sans"/>
              </a:rPr>
              <a:t>The main difference is the personalization to them in the titles, </a:t>
            </a:r>
            <a:r>
              <a:rPr lang="en-US" sz="1100" dirty="0">
                <a:latin typeface="Open Sans"/>
                <a:ea typeface="Open Sans"/>
                <a:cs typeface="Open Sans"/>
                <a:sym typeface="Open Sans"/>
              </a:rPr>
              <a:t>screenshots,</a:t>
            </a:r>
            <a:r>
              <a:rPr lang="en" sz="1100" dirty="0">
                <a:latin typeface="Open Sans"/>
                <a:ea typeface="Open Sans"/>
                <a:cs typeface="Open Sans"/>
                <a:sym typeface="Open Sans"/>
              </a:rPr>
              <a:t> and subtle details that paint the pictures for the client. Instead of benefits and features = it describes and includes the </a:t>
            </a:r>
            <a:r>
              <a:rPr lang="en-US" sz="1100" dirty="0">
                <a:latin typeface="Open Sans"/>
                <a:ea typeface="Open Sans"/>
                <a:cs typeface="Open Sans"/>
                <a:sym typeface="Open Sans"/>
              </a:rPr>
              <a:t>best features for their business </a:t>
            </a:r>
            <a:r>
              <a:rPr lang="en" sz="1100" dirty="0">
                <a:latin typeface="Open Sans"/>
                <a:ea typeface="Open Sans"/>
                <a:cs typeface="Open Sans"/>
                <a:sym typeface="Open Sans"/>
              </a:rPr>
              <a:t>in the deck with solutions for their needs.</a:t>
            </a:r>
          </a:p>
          <a:p>
            <a:pPr lvl="0">
              <a:spcBef>
                <a:spcPts val="0"/>
              </a:spcBef>
              <a:buNone/>
            </a:pPr>
            <a:endParaRPr lang="en" sz="1100" dirty="0">
              <a:latin typeface="Open Sans"/>
              <a:ea typeface="Open Sans"/>
              <a:cs typeface="Open Sans"/>
              <a:sym typeface="Open Sans"/>
            </a:endParaRPr>
          </a:p>
          <a:p>
            <a:pPr lvl="0"/>
            <a:r>
              <a:rPr lang="en" sz="1100" dirty="0">
                <a:latin typeface="Open Sans"/>
                <a:ea typeface="Open Sans"/>
                <a:cs typeface="Open Sans"/>
                <a:sym typeface="Open Sans"/>
              </a:rPr>
              <a:t>Take screen shots of </a:t>
            </a:r>
            <a:r>
              <a:rPr lang="en-US" sz="1100" dirty="0">
                <a:latin typeface="Open Sans"/>
                <a:ea typeface="Open Sans"/>
                <a:cs typeface="Open Sans"/>
                <a:sym typeface="Open Sans"/>
              </a:rPr>
              <a:t>the clients online profiles with the free Jing </a:t>
            </a:r>
            <a:r>
              <a:rPr lang="en-US" sz="1100" dirty="0" err="1">
                <a:latin typeface="Open Sans"/>
                <a:ea typeface="Open Sans"/>
                <a:cs typeface="Open Sans"/>
                <a:sym typeface="Open Sans"/>
              </a:rPr>
              <a:t>screencapture</a:t>
            </a:r>
            <a:r>
              <a:rPr lang="en-US" sz="1100" dirty="0">
                <a:latin typeface="Open Sans"/>
                <a:ea typeface="Open Sans"/>
                <a:cs typeface="Open Sans"/>
                <a:sym typeface="Open Sans"/>
              </a:rPr>
              <a:t> tool @ https://www.techsmith.com/jing-tool.html</a:t>
            </a:r>
            <a:r>
              <a:rPr lang="en" sz="1100" dirty="0">
                <a:latin typeface="Open Sans"/>
                <a:ea typeface="Open Sans"/>
                <a:cs typeface="Open Sans"/>
                <a:sym typeface="Open Sans"/>
              </a:rPr>
              <a:t> </a:t>
            </a:r>
          </a:p>
          <a:p>
            <a:pPr lvl="0">
              <a:spcBef>
                <a:spcPts val="0"/>
              </a:spcBef>
              <a:buNone/>
            </a:pPr>
            <a:endParaRPr dirty="0">
              <a:latin typeface="Open Sans"/>
              <a:ea typeface="Open Sans"/>
              <a:cs typeface="Open Sans"/>
              <a:sym typeface="Open Sans"/>
            </a:endParaRPr>
          </a:p>
          <a:p>
            <a:pPr lvl="0">
              <a:spcBef>
                <a:spcPts val="0"/>
              </a:spcBef>
              <a:buNone/>
            </a:pPr>
            <a:endParaRPr dirty="0">
              <a:latin typeface="Open Sans"/>
              <a:ea typeface="Open Sans"/>
              <a:cs typeface="Open Sans"/>
              <a:sym typeface="Open Sans"/>
            </a:endParaRPr>
          </a:p>
        </p:txBody>
      </p:sp>
      <p:sp>
        <p:nvSpPr>
          <p:cNvPr id="122" name="Shape 122"/>
          <p:cNvSpPr txBox="1"/>
          <p:nvPr/>
        </p:nvSpPr>
        <p:spPr>
          <a:xfrm>
            <a:off x="311700" y="297450"/>
            <a:ext cx="7290900" cy="681900"/>
          </a:xfrm>
          <a:prstGeom prst="rect">
            <a:avLst/>
          </a:prstGeom>
          <a:noFill/>
          <a:ln>
            <a:noFill/>
          </a:ln>
        </p:spPr>
        <p:txBody>
          <a:bodyPr lIns="91425" tIns="91425" rIns="91425" bIns="91425" anchor="t" anchorCtr="0">
            <a:noAutofit/>
          </a:bodyPr>
          <a:lstStyle/>
          <a:p>
            <a:pPr lvl="0">
              <a:spcBef>
                <a:spcPts val="0"/>
              </a:spcBef>
              <a:buNone/>
            </a:pPr>
            <a:r>
              <a:rPr lang="en" sz="2400">
                <a:latin typeface="Open Sans"/>
                <a:ea typeface="Open Sans"/>
                <a:cs typeface="Open Sans"/>
                <a:sym typeface="Open Sans"/>
              </a:rPr>
              <a:t>How to edit Theme and Slides of this Presentation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Shape 180"/>
          <p:cNvSpPr txBox="1"/>
          <p:nvPr/>
        </p:nvSpPr>
        <p:spPr>
          <a:xfrm>
            <a:off x="136575" y="367725"/>
            <a:ext cx="8565600" cy="609300"/>
          </a:xfrm>
          <a:prstGeom prst="rect">
            <a:avLst/>
          </a:prstGeom>
          <a:noFill/>
          <a:ln>
            <a:noFill/>
          </a:ln>
        </p:spPr>
        <p:txBody>
          <a:bodyPr lIns="91425" tIns="91425" rIns="91425" bIns="91425" anchor="b" anchorCtr="0">
            <a:noAutofit/>
          </a:bodyPr>
          <a:lstStyle/>
          <a:p>
            <a:pPr lvl="0" rtl="0">
              <a:spcBef>
                <a:spcPts val="0"/>
              </a:spcBef>
              <a:buNone/>
            </a:pPr>
            <a:r>
              <a:rPr lang="en" sz="2400">
                <a:solidFill>
                  <a:srgbClr val="666666"/>
                </a:solidFill>
                <a:latin typeface="Open Sans"/>
                <a:ea typeface="Open Sans"/>
                <a:cs typeface="Open Sans"/>
                <a:sym typeface="Open Sans"/>
              </a:rPr>
              <a:t>Ideas for Push Notes to enhance your</a:t>
            </a:r>
            <a:r>
              <a:rPr lang="en" sz="2400">
                <a:latin typeface="Open Sans"/>
                <a:ea typeface="Open Sans"/>
                <a:cs typeface="Open Sans"/>
                <a:sym typeface="Open Sans"/>
              </a:rPr>
              <a:t> </a:t>
            </a:r>
            <a:r>
              <a:rPr lang="en" sz="2400">
                <a:solidFill>
                  <a:schemeClr val="accent5"/>
                </a:solidFill>
                <a:latin typeface="Open Sans"/>
                <a:ea typeface="Open Sans"/>
                <a:cs typeface="Open Sans"/>
                <a:sym typeface="Open Sans"/>
              </a:rPr>
              <a:t>Superfood campaigns </a:t>
            </a:r>
          </a:p>
        </p:txBody>
      </p:sp>
      <p:pic>
        <p:nvPicPr>
          <p:cNvPr id="181" name="Shape 181" descr="Screen Shot 2017-03-27 at 11.42.12 AM.png"/>
          <p:cNvPicPr preferRelativeResize="0"/>
          <p:nvPr/>
        </p:nvPicPr>
        <p:blipFill>
          <a:blip r:embed="rId3">
            <a:alphaModFix/>
          </a:blip>
          <a:stretch>
            <a:fillRect/>
          </a:stretch>
        </p:blipFill>
        <p:spPr>
          <a:xfrm>
            <a:off x="2721600" y="1492100"/>
            <a:ext cx="2340600" cy="2533999"/>
          </a:xfrm>
          <a:prstGeom prst="rect">
            <a:avLst/>
          </a:prstGeom>
          <a:noFill/>
          <a:ln>
            <a:noFill/>
          </a:ln>
        </p:spPr>
      </p:pic>
      <p:pic>
        <p:nvPicPr>
          <p:cNvPr id="182" name="Shape 182" descr="Screen Shot 2017-03-22 at 2.30.42 PM.png"/>
          <p:cNvPicPr preferRelativeResize="0"/>
          <p:nvPr/>
        </p:nvPicPr>
        <p:blipFill>
          <a:blip r:embed="rId4">
            <a:alphaModFix/>
          </a:blip>
          <a:stretch>
            <a:fillRect/>
          </a:stretch>
        </p:blipFill>
        <p:spPr>
          <a:xfrm>
            <a:off x="192200" y="1641699"/>
            <a:ext cx="2401850" cy="2384398"/>
          </a:xfrm>
          <a:prstGeom prst="rect">
            <a:avLst/>
          </a:prstGeom>
          <a:noFill/>
          <a:ln>
            <a:noFill/>
          </a:ln>
        </p:spPr>
      </p:pic>
      <p:pic>
        <p:nvPicPr>
          <p:cNvPr id="183" name="Shape 183" descr="Screen Shot 2017-03-27 at 11.40.37 AM.png"/>
          <p:cNvPicPr preferRelativeResize="0"/>
          <p:nvPr/>
        </p:nvPicPr>
        <p:blipFill>
          <a:blip r:embed="rId5">
            <a:alphaModFix/>
          </a:blip>
          <a:stretch>
            <a:fillRect/>
          </a:stretch>
        </p:blipFill>
        <p:spPr>
          <a:xfrm>
            <a:off x="5300399" y="1375518"/>
            <a:ext cx="3651401" cy="2684150"/>
          </a:xfrm>
          <a:prstGeom prst="rect">
            <a:avLst/>
          </a:prstGeom>
          <a:noFill/>
          <a:ln>
            <a:noFill/>
          </a:ln>
        </p:spPr>
      </p:pic>
      <p:sp>
        <p:nvSpPr>
          <p:cNvPr id="6" name="Rectangle 5">
            <a:extLst>
              <a:ext uri="{FF2B5EF4-FFF2-40B4-BE49-F238E27FC236}">
                <a16:creationId xmlns:a16="http://schemas.microsoft.com/office/drawing/2014/main" id="{D01283D0-9A2F-4FA1-895B-B1559253C168}"/>
              </a:ext>
            </a:extLst>
          </p:cNvPr>
          <p:cNvSpPr/>
          <p:nvPr/>
        </p:nvSpPr>
        <p:spPr>
          <a:xfrm>
            <a:off x="2076444" y="4437221"/>
            <a:ext cx="5568209" cy="338554"/>
          </a:xfrm>
          <a:prstGeom prst="rect">
            <a:avLst/>
          </a:prstGeom>
        </p:spPr>
        <p:txBody>
          <a:bodyPr wrap="square">
            <a:spAutoFit/>
          </a:bodyPr>
          <a:lstStyle/>
          <a:p>
            <a:r>
              <a:rPr lang="en-US" sz="1600" dirty="0">
                <a:solidFill>
                  <a:schemeClr val="tx2">
                    <a:lumMod val="50000"/>
                  </a:schemeClr>
                </a:solidFill>
              </a:rPr>
              <a:t>Turn your social media posts into push notifications</a:t>
            </a:r>
            <a:endParaRPr lang="en-US" sz="1600"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CDCFECF5-99D5-4011-9413-35AAFFAEA6F7}"/>
              </a:ext>
            </a:extLst>
          </p:cNvPr>
          <p:cNvSpPr txBox="1"/>
          <p:nvPr/>
        </p:nvSpPr>
        <p:spPr>
          <a:xfrm>
            <a:off x="2452069" y="4150384"/>
            <a:ext cx="3934611" cy="307777"/>
          </a:xfrm>
          <a:prstGeom prst="rect">
            <a:avLst/>
          </a:prstGeom>
          <a:noFill/>
        </p:spPr>
        <p:txBody>
          <a:bodyPr wrap="square" rtlCol="0">
            <a:spAutoFit/>
          </a:bodyPr>
          <a:lstStyle/>
          <a:p>
            <a:r>
              <a:rPr lang="en-US" dirty="0">
                <a:solidFill>
                  <a:schemeClr val="accent1"/>
                </a:solidFill>
                <a:latin typeface="Open Sans" panose="020B0606030504020204" pitchFamily="34" charset="0"/>
                <a:ea typeface="Open Sans" panose="020B0606030504020204" pitchFamily="34" charset="0"/>
                <a:cs typeface="Open Sans" panose="020B0606030504020204" pitchFamily="34" charset="0"/>
              </a:rPr>
              <a:t>(Insert screenshot of social media posts)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Shape 188"/>
          <p:cNvSpPr txBox="1"/>
          <p:nvPr/>
        </p:nvSpPr>
        <p:spPr>
          <a:xfrm>
            <a:off x="124300" y="179125"/>
            <a:ext cx="8565600" cy="495900"/>
          </a:xfrm>
          <a:prstGeom prst="rect">
            <a:avLst/>
          </a:prstGeom>
          <a:noFill/>
          <a:ln>
            <a:noFill/>
          </a:ln>
        </p:spPr>
        <p:txBody>
          <a:bodyPr lIns="91425" tIns="91425" rIns="91425" bIns="91425" anchor="b" anchorCtr="0">
            <a:noAutofit/>
          </a:bodyPr>
          <a:lstStyle/>
          <a:p>
            <a:pPr lvl="0" rtl="0">
              <a:spcBef>
                <a:spcPts val="0"/>
              </a:spcBef>
              <a:buNone/>
            </a:pPr>
            <a:r>
              <a:rPr lang="en-US" sz="2400" dirty="0">
                <a:solidFill>
                  <a:srgbClr val="666666"/>
                </a:solidFill>
                <a:latin typeface="Open Sans"/>
                <a:ea typeface="Open Sans"/>
                <a:cs typeface="Open Sans"/>
                <a:sym typeface="Open Sans"/>
              </a:rPr>
              <a:t>Has </a:t>
            </a:r>
            <a:r>
              <a:rPr lang="en" sz="2400" dirty="0">
                <a:solidFill>
                  <a:schemeClr val="accent5"/>
                </a:solidFill>
                <a:latin typeface="Open Sans"/>
                <a:ea typeface="Open Sans"/>
                <a:cs typeface="Open Sans"/>
                <a:sym typeface="Open Sans"/>
              </a:rPr>
              <a:t>Coffee Superheroes </a:t>
            </a:r>
            <a:r>
              <a:rPr lang="en-US" sz="2400" dirty="0">
                <a:solidFill>
                  <a:schemeClr val="tx2">
                    <a:lumMod val="50000"/>
                  </a:schemeClr>
                </a:solidFill>
                <a:latin typeface="Open Sans"/>
                <a:ea typeface="Open Sans"/>
                <a:cs typeface="Open Sans"/>
                <a:sym typeface="Open Sans"/>
              </a:rPr>
              <a:t>tried mobile ordering yet?</a:t>
            </a:r>
            <a:endParaRPr lang="en" sz="2400" dirty="0">
              <a:solidFill>
                <a:schemeClr val="tx2">
                  <a:lumMod val="50000"/>
                </a:schemeClr>
              </a:solidFill>
              <a:latin typeface="Open Sans"/>
              <a:ea typeface="Open Sans"/>
              <a:cs typeface="Open Sans"/>
              <a:sym typeface="Open Sans"/>
            </a:endParaRPr>
          </a:p>
        </p:txBody>
      </p:sp>
      <p:pic>
        <p:nvPicPr>
          <p:cNvPr id="190" name="Shape 190" descr="iphone.png"/>
          <p:cNvPicPr preferRelativeResize="0"/>
          <p:nvPr/>
        </p:nvPicPr>
        <p:blipFill rotWithShape="1">
          <a:blip r:embed="rId3">
            <a:alphaModFix/>
          </a:blip>
          <a:srcRect/>
          <a:stretch/>
        </p:blipFill>
        <p:spPr>
          <a:xfrm>
            <a:off x="191737" y="927100"/>
            <a:ext cx="2351375" cy="4126624"/>
          </a:xfrm>
          <a:prstGeom prst="rect">
            <a:avLst/>
          </a:prstGeom>
          <a:noFill/>
          <a:ln>
            <a:noFill/>
          </a:ln>
        </p:spPr>
      </p:pic>
      <p:pic>
        <p:nvPicPr>
          <p:cNvPr id="191" name="Shape 191" descr="iphone.png"/>
          <p:cNvPicPr preferRelativeResize="0"/>
          <p:nvPr/>
        </p:nvPicPr>
        <p:blipFill rotWithShape="1">
          <a:blip r:embed="rId3">
            <a:alphaModFix/>
          </a:blip>
          <a:srcRect/>
          <a:stretch/>
        </p:blipFill>
        <p:spPr>
          <a:xfrm>
            <a:off x="2840787" y="927100"/>
            <a:ext cx="2351375" cy="4126624"/>
          </a:xfrm>
          <a:prstGeom prst="rect">
            <a:avLst/>
          </a:prstGeom>
          <a:noFill/>
          <a:ln>
            <a:noFill/>
          </a:ln>
        </p:spPr>
      </p:pic>
      <p:pic>
        <p:nvPicPr>
          <p:cNvPr id="4" name="Picture 3">
            <a:extLst>
              <a:ext uri="{FF2B5EF4-FFF2-40B4-BE49-F238E27FC236}">
                <a16:creationId xmlns:a16="http://schemas.microsoft.com/office/drawing/2014/main" id="{62E92DC3-705C-4487-89FA-DAFFB6A3F267}"/>
              </a:ext>
            </a:extLst>
          </p:cNvPr>
          <p:cNvPicPr>
            <a:picLocks noChangeAspect="1"/>
          </p:cNvPicPr>
          <p:nvPr/>
        </p:nvPicPr>
        <p:blipFill>
          <a:blip r:embed="rId4"/>
          <a:stretch>
            <a:fillRect/>
          </a:stretch>
        </p:blipFill>
        <p:spPr>
          <a:xfrm>
            <a:off x="488209" y="1296525"/>
            <a:ext cx="1672186" cy="2964032"/>
          </a:xfrm>
          <a:prstGeom prst="rect">
            <a:avLst/>
          </a:prstGeom>
        </p:spPr>
      </p:pic>
      <p:pic>
        <p:nvPicPr>
          <p:cNvPr id="6" name="Picture 5">
            <a:extLst>
              <a:ext uri="{FF2B5EF4-FFF2-40B4-BE49-F238E27FC236}">
                <a16:creationId xmlns:a16="http://schemas.microsoft.com/office/drawing/2014/main" id="{A0F34872-2A19-40EB-91F2-4AB98D5C3860}"/>
              </a:ext>
            </a:extLst>
          </p:cNvPr>
          <p:cNvPicPr>
            <a:picLocks noChangeAspect="1"/>
          </p:cNvPicPr>
          <p:nvPr/>
        </p:nvPicPr>
        <p:blipFill>
          <a:blip r:embed="rId5"/>
          <a:stretch>
            <a:fillRect/>
          </a:stretch>
        </p:blipFill>
        <p:spPr>
          <a:xfrm>
            <a:off x="3177160" y="1296525"/>
            <a:ext cx="1607792" cy="2964032"/>
          </a:xfrm>
          <a:prstGeom prst="rect">
            <a:avLst/>
          </a:prstGeom>
        </p:spPr>
      </p:pic>
      <p:sp>
        <p:nvSpPr>
          <p:cNvPr id="13" name="Rectangle 12">
            <a:extLst>
              <a:ext uri="{FF2B5EF4-FFF2-40B4-BE49-F238E27FC236}">
                <a16:creationId xmlns:a16="http://schemas.microsoft.com/office/drawing/2014/main" id="{12565F92-2AE7-4A88-ABFB-B57C420E0107}"/>
              </a:ext>
            </a:extLst>
          </p:cNvPr>
          <p:cNvSpPr/>
          <p:nvPr/>
        </p:nvSpPr>
        <p:spPr>
          <a:xfrm>
            <a:off x="5642616" y="1663809"/>
            <a:ext cx="3013175" cy="1815882"/>
          </a:xfrm>
          <a:prstGeom prst="rect">
            <a:avLst/>
          </a:prstGeom>
        </p:spPr>
        <p:txBody>
          <a:bodyPr wrap="square">
            <a:spAutoFit/>
          </a:bodyPr>
          <a:lstStyle/>
          <a:p>
            <a:r>
              <a:rPr lang="en-US" sz="1600" dirty="0">
                <a:solidFill>
                  <a:schemeClr val="tx2">
                    <a:lumMod val="50000"/>
                  </a:schemeClr>
                </a:solidFill>
              </a:rPr>
              <a:t>Simple yet very effective way for your restaurant to take orders through your mobile app. You have full control with customizable menu and pricing, delivery, take-out options and in-app payment.</a:t>
            </a:r>
            <a:endParaRPr lang="en-US" sz="1600"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02724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Shape 188"/>
          <p:cNvSpPr txBox="1"/>
          <p:nvPr/>
        </p:nvSpPr>
        <p:spPr>
          <a:xfrm>
            <a:off x="124300" y="179125"/>
            <a:ext cx="8565600" cy="495900"/>
          </a:xfrm>
          <a:prstGeom prst="rect">
            <a:avLst/>
          </a:prstGeom>
          <a:noFill/>
          <a:ln>
            <a:noFill/>
          </a:ln>
        </p:spPr>
        <p:txBody>
          <a:bodyPr lIns="91425" tIns="91425" rIns="91425" bIns="91425" anchor="b" anchorCtr="0">
            <a:noAutofit/>
          </a:bodyPr>
          <a:lstStyle/>
          <a:p>
            <a:pPr lvl="0" rtl="0">
              <a:spcBef>
                <a:spcPts val="0"/>
              </a:spcBef>
              <a:buNone/>
            </a:pPr>
            <a:r>
              <a:rPr lang="en" sz="2400" dirty="0">
                <a:solidFill>
                  <a:srgbClr val="666666"/>
                </a:solidFill>
                <a:latin typeface="Open Sans"/>
                <a:ea typeface="Open Sans"/>
                <a:cs typeface="Open Sans"/>
                <a:sym typeface="Open Sans"/>
              </a:rPr>
              <a:t>Advanced Loyalty programs for your</a:t>
            </a:r>
            <a:r>
              <a:rPr lang="en" sz="2400" dirty="0">
                <a:latin typeface="Open Sans"/>
                <a:ea typeface="Open Sans"/>
                <a:cs typeface="Open Sans"/>
                <a:sym typeface="Open Sans"/>
              </a:rPr>
              <a:t> </a:t>
            </a:r>
            <a:r>
              <a:rPr lang="en" sz="2400" dirty="0">
                <a:solidFill>
                  <a:schemeClr val="accent5"/>
                </a:solidFill>
                <a:latin typeface="Open Sans"/>
                <a:ea typeface="Open Sans"/>
                <a:cs typeface="Open Sans"/>
                <a:sym typeface="Open Sans"/>
              </a:rPr>
              <a:t>Coffee Superheroes </a:t>
            </a:r>
          </a:p>
        </p:txBody>
      </p:sp>
      <p:pic>
        <p:nvPicPr>
          <p:cNvPr id="189" name="Shape 189" descr="Screen Shot 2017-05-17 at 9.46.20 PM.png"/>
          <p:cNvPicPr preferRelativeResize="0"/>
          <p:nvPr/>
        </p:nvPicPr>
        <p:blipFill>
          <a:blip r:embed="rId3">
            <a:alphaModFix/>
          </a:blip>
          <a:stretch>
            <a:fillRect/>
          </a:stretch>
        </p:blipFill>
        <p:spPr>
          <a:xfrm>
            <a:off x="5898070" y="927100"/>
            <a:ext cx="2351376" cy="1898927"/>
          </a:xfrm>
          <a:prstGeom prst="rect">
            <a:avLst/>
          </a:prstGeom>
          <a:noFill/>
          <a:ln>
            <a:noFill/>
          </a:ln>
        </p:spPr>
      </p:pic>
      <p:pic>
        <p:nvPicPr>
          <p:cNvPr id="190" name="Shape 190" descr="iphone.png"/>
          <p:cNvPicPr preferRelativeResize="0"/>
          <p:nvPr/>
        </p:nvPicPr>
        <p:blipFill rotWithShape="1">
          <a:blip r:embed="rId4">
            <a:alphaModFix/>
          </a:blip>
          <a:srcRect/>
          <a:stretch/>
        </p:blipFill>
        <p:spPr>
          <a:xfrm>
            <a:off x="191737" y="927100"/>
            <a:ext cx="2351375" cy="4126624"/>
          </a:xfrm>
          <a:prstGeom prst="rect">
            <a:avLst/>
          </a:prstGeom>
          <a:noFill/>
          <a:ln>
            <a:noFill/>
          </a:ln>
        </p:spPr>
      </p:pic>
      <p:pic>
        <p:nvPicPr>
          <p:cNvPr id="191" name="Shape 191" descr="iphone.png"/>
          <p:cNvPicPr preferRelativeResize="0"/>
          <p:nvPr/>
        </p:nvPicPr>
        <p:blipFill rotWithShape="1">
          <a:blip r:embed="rId4">
            <a:alphaModFix/>
          </a:blip>
          <a:srcRect/>
          <a:stretch/>
        </p:blipFill>
        <p:spPr>
          <a:xfrm>
            <a:off x="2840787" y="927100"/>
            <a:ext cx="2351375" cy="4126624"/>
          </a:xfrm>
          <a:prstGeom prst="rect">
            <a:avLst/>
          </a:prstGeom>
          <a:noFill/>
          <a:ln>
            <a:noFill/>
          </a:ln>
        </p:spPr>
      </p:pic>
      <p:pic>
        <p:nvPicPr>
          <p:cNvPr id="192" name="Shape 192" descr="3ohze1o6SQzNLTOCje.gif"/>
          <p:cNvPicPr preferRelativeResize="0"/>
          <p:nvPr/>
        </p:nvPicPr>
        <p:blipFill>
          <a:blip r:embed="rId5">
            <a:alphaModFix/>
          </a:blip>
          <a:stretch>
            <a:fillRect/>
          </a:stretch>
        </p:blipFill>
        <p:spPr>
          <a:xfrm>
            <a:off x="3170772" y="1296524"/>
            <a:ext cx="1618050" cy="2876575"/>
          </a:xfrm>
          <a:prstGeom prst="rect">
            <a:avLst/>
          </a:prstGeom>
          <a:noFill/>
          <a:ln>
            <a:noFill/>
          </a:ln>
        </p:spPr>
      </p:pic>
      <p:pic>
        <p:nvPicPr>
          <p:cNvPr id="193" name="Shape 193" descr="Simulator-Screen-Shot-Mar-8-2017-9.59.57-PM-576x1024.png"/>
          <p:cNvPicPr preferRelativeResize="0"/>
          <p:nvPr/>
        </p:nvPicPr>
        <p:blipFill>
          <a:blip r:embed="rId6">
            <a:alphaModFix/>
          </a:blip>
          <a:stretch>
            <a:fillRect/>
          </a:stretch>
        </p:blipFill>
        <p:spPr>
          <a:xfrm>
            <a:off x="524450" y="1296524"/>
            <a:ext cx="1618054" cy="2876541"/>
          </a:xfrm>
          <a:prstGeom prst="rect">
            <a:avLst/>
          </a:prstGeom>
          <a:noFill/>
          <a:ln>
            <a:noFill/>
          </a:ln>
        </p:spPr>
      </p:pic>
      <p:pic>
        <p:nvPicPr>
          <p:cNvPr id="3" name="Picture 2">
            <a:extLst>
              <a:ext uri="{FF2B5EF4-FFF2-40B4-BE49-F238E27FC236}">
                <a16:creationId xmlns:a16="http://schemas.microsoft.com/office/drawing/2014/main" id="{534B021C-178B-4477-BD63-DA51DF716869}"/>
              </a:ext>
            </a:extLst>
          </p:cNvPr>
          <p:cNvPicPr>
            <a:picLocks noChangeAspect="1"/>
          </p:cNvPicPr>
          <p:nvPr/>
        </p:nvPicPr>
        <p:blipFill>
          <a:blip r:embed="rId7"/>
          <a:stretch>
            <a:fillRect/>
          </a:stretch>
        </p:blipFill>
        <p:spPr>
          <a:xfrm>
            <a:off x="524450" y="1296524"/>
            <a:ext cx="1618054" cy="2876540"/>
          </a:xfrm>
          <a:prstGeom prst="rect">
            <a:avLst/>
          </a:prstGeom>
        </p:spPr>
      </p:pic>
      <p:sp>
        <p:nvSpPr>
          <p:cNvPr id="4" name="Rectangle 3">
            <a:extLst>
              <a:ext uri="{FF2B5EF4-FFF2-40B4-BE49-F238E27FC236}">
                <a16:creationId xmlns:a16="http://schemas.microsoft.com/office/drawing/2014/main" id="{44488E1E-EE68-4E7F-9803-899C43C5CB5B}"/>
              </a:ext>
            </a:extLst>
          </p:cNvPr>
          <p:cNvSpPr/>
          <p:nvPr/>
        </p:nvSpPr>
        <p:spPr>
          <a:xfrm>
            <a:off x="5660659" y="3078102"/>
            <a:ext cx="2958891" cy="1569660"/>
          </a:xfrm>
          <a:prstGeom prst="rect">
            <a:avLst/>
          </a:prstGeom>
        </p:spPr>
        <p:txBody>
          <a:bodyPr wrap="square">
            <a:spAutoFit/>
          </a:bodyPr>
          <a:lstStyle/>
          <a:p>
            <a:r>
              <a:rPr lang="en-US" sz="1600" dirty="0">
                <a:solidFill>
                  <a:schemeClr val="tx2">
                    <a:lumMod val="50000"/>
                  </a:schemeClr>
                </a:solidFill>
                <a:latin typeface="Roboto" panose="02000000000000000000" pitchFamily="2" charset="0"/>
              </a:rPr>
              <a:t>The “Loyalty” feature allows users to have an in-app version of a traditional stamp card. This allows easy customization and increased user engagement.</a:t>
            </a:r>
            <a:endParaRPr lang="en-US" sz="1600" dirty="0">
              <a:solidFill>
                <a:schemeClr val="tx2">
                  <a:lumMod val="50000"/>
                </a:schemeClr>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3" name="Shape 212" descr="iphone.png">
            <a:extLst>
              <a:ext uri="{FF2B5EF4-FFF2-40B4-BE49-F238E27FC236}">
                <a16:creationId xmlns:a16="http://schemas.microsoft.com/office/drawing/2014/main" id="{D73C4482-E947-456E-8022-92A820BD5548}"/>
              </a:ext>
            </a:extLst>
          </p:cNvPr>
          <p:cNvPicPr preferRelativeResize="0"/>
          <p:nvPr/>
        </p:nvPicPr>
        <p:blipFill rotWithShape="1">
          <a:blip r:embed="rId3">
            <a:alphaModFix/>
          </a:blip>
          <a:srcRect/>
          <a:stretch/>
        </p:blipFill>
        <p:spPr>
          <a:xfrm>
            <a:off x="5866699" y="958902"/>
            <a:ext cx="2463050" cy="4322626"/>
          </a:xfrm>
          <a:prstGeom prst="rect">
            <a:avLst/>
          </a:prstGeom>
          <a:noFill/>
          <a:ln>
            <a:noFill/>
          </a:ln>
        </p:spPr>
      </p:pic>
      <p:pic>
        <p:nvPicPr>
          <p:cNvPr id="12" name="Shape 212" descr="iphone.png">
            <a:extLst>
              <a:ext uri="{FF2B5EF4-FFF2-40B4-BE49-F238E27FC236}">
                <a16:creationId xmlns:a16="http://schemas.microsoft.com/office/drawing/2014/main" id="{2DD5761E-F6A9-486C-996C-72D06E6DF801}"/>
              </a:ext>
            </a:extLst>
          </p:cNvPr>
          <p:cNvPicPr preferRelativeResize="0"/>
          <p:nvPr/>
        </p:nvPicPr>
        <p:blipFill rotWithShape="1">
          <a:blip r:embed="rId3">
            <a:alphaModFix/>
          </a:blip>
          <a:srcRect/>
          <a:stretch/>
        </p:blipFill>
        <p:spPr>
          <a:xfrm>
            <a:off x="3241142" y="926783"/>
            <a:ext cx="2463050" cy="4322626"/>
          </a:xfrm>
          <a:prstGeom prst="rect">
            <a:avLst/>
          </a:prstGeom>
          <a:noFill/>
          <a:ln>
            <a:noFill/>
          </a:ln>
        </p:spPr>
      </p:pic>
      <p:pic>
        <p:nvPicPr>
          <p:cNvPr id="11" name="Shape 212" descr="iphone.png">
            <a:extLst>
              <a:ext uri="{FF2B5EF4-FFF2-40B4-BE49-F238E27FC236}">
                <a16:creationId xmlns:a16="http://schemas.microsoft.com/office/drawing/2014/main" id="{E01D33D4-0A5F-48B9-A4D6-4FD04621A676}"/>
              </a:ext>
            </a:extLst>
          </p:cNvPr>
          <p:cNvPicPr preferRelativeResize="0"/>
          <p:nvPr/>
        </p:nvPicPr>
        <p:blipFill rotWithShape="1">
          <a:blip r:embed="rId3">
            <a:alphaModFix/>
          </a:blip>
          <a:srcRect/>
          <a:stretch/>
        </p:blipFill>
        <p:spPr>
          <a:xfrm>
            <a:off x="697674" y="873823"/>
            <a:ext cx="2463050" cy="4322626"/>
          </a:xfrm>
          <a:prstGeom prst="rect">
            <a:avLst/>
          </a:prstGeom>
          <a:noFill/>
          <a:ln>
            <a:noFill/>
          </a:ln>
        </p:spPr>
      </p:pic>
      <p:sp>
        <p:nvSpPr>
          <p:cNvPr id="198" name="Shape 198"/>
          <p:cNvSpPr txBox="1"/>
          <p:nvPr/>
        </p:nvSpPr>
        <p:spPr>
          <a:xfrm>
            <a:off x="115025" y="86450"/>
            <a:ext cx="8244300" cy="575700"/>
          </a:xfrm>
          <a:prstGeom prst="rect">
            <a:avLst/>
          </a:prstGeom>
          <a:noFill/>
          <a:ln>
            <a:noFill/>
          </a:ln>
        </p:spPr>
        <p:txBody>
          <a:bodyPr lIns="91425" tIns="91425" rIns="91425" bIns="91425" anchor="b" anchorCtr="0">
            <a:noAutofit/>
          </a:bodyPr>
          <a:lstStyle/>
          <a:p>
            <a:pPr lvl="0" rtl="0">
              <a:spcBef>
                <a:spcPts val="0"/>
              </a:spcBef>
              <a:buNone/>
            </a:pPr>
            <a:r>
              <a:rPr lang="en" sz="2400">
                <a:solidFill>
                  <a:srgbClr val="666666"/>
                </a:solidFill>
                <a:latin typeface="Open Sans"/>
                <a:ea typeface="Open Sans"/>
                <a:cs typeface="Open Sans"/>
                <a:sym typeface="Open Sans"/>
              </a:rPr>
              <a:t>Capture more positive reviews from your</a:t>
            </a:r>
            <a:r>
              <a:rPr lang="en" sz="2400">
                <a:latin typeface="Open Sans"/>
                <a:ea typeface="Open Sans"/>
                <a:cs typeface="Open Sans"/>
                <a:sym typeface="Open Sans"/>
              </a:rPr>
              <a:t> </a:t>
            </a:r>
            <a:r>
              <a:rPr lang="en" sz="2400">
                <a:solidFill>
                  <a:schemeClr val="accent5"/>
                </a:solidFill>
                <a:latin typeface="Open Sans"/>
                <a:ea typeface="Open Sans"/>
                <a:cs typeface="Open Sans"/>
                <a:sym typeface="Open Sans"/>
              </a:rPr>
              <a:t>Ginger Pirates!</a:t>
            </a:r>
          </a:p>
        </p:txBody>
      </p:sp>
      <p:pic>
        <p:nvPicPr>
          <p:cNvPr id="204" name="Shape 204"/>
          <p:cNvPicPr preferRelativeResize="0"/>
          <p:nvPr/>
        </p:nvPicPr>
        <p:blipFill>
          <a:blip r:embed="rId4">
            <a:alphaModFix/>
          </a:blip>
          <a:stretch>
            <a:fillRect/>
          </a:stretch>
        </p:blipFill>
        <p:spPr>
          <a:xfrm>
            <a:off x="1056534" y="1270747"/>
            <a:ext cx="1679942" cy="3079377"/>
          </a:xfrm>
          <a:prstGeom prst="rect">
            <a:avLst/>
          </a:prstGeom>
          <a:noFill/>
          <a:ln>
            <a:noFill/>
          </a:ln>
        </p:spPr>
      </p:pic>
      <p:pic>
        <p:nvPicPr>
          <p:cNvPr id="205" name="Shape 205"/>
          <p:cNvPicPr preferRelativeResize="0"/>
          <p:nvPr/>
        </p:nvPicPr>
        <p:blipFill>
          <a:blip r:embed="rId5">
            <a:alphaModFix/>
          </a:blip>
          <a:stretch>
            <a:fillRect/>
          </a:stretch>
        </p:blipFill>
        <p:spPr>
          <a:xfrm>
            <a:off x="3591584" y="1350892"/>
            <a:ext cx="1686387" cy="3059743"/>
          </a:xfrm>
          <a:prstGeom prst="rect">
            <a:avLst/>
          </a:prstGeom>
          <a:noFill/>
          <a:ln>
            <a:noFill/>
          </a:ln>
        </p:spPr>
      </p:pic>
      <p:pic>
        <p:nvPicPr>
          <p:cNvPr id="206" name="Shape 206"/>
          <p:cNvPicPr preferRelativeResize="0"/>
          <p:nvPr/>
        </p:nvPicPr>
        <p:blipFill>
          <a:blip r:embed="rId6">
            <a:alphaModFix/>
          </a:blip>
          <a:stretch>
            <a:fillRect/>
          </a:stretch>
        </p:blipFill>
        <p:spPr>
          <a:xfrm>
            <a:off x="6246158" y="1337444"/>
            <a:ext cx="1660712" cy="3059743"/>
          </a:xfrm>
          <a:prstGeom prst="rect">
            <a:avLst/>
          </a:prstGeom>
          <a:noFill/>
          <a:ln>
            <a:noFill/>
          </a:ln>
        </p:spPr>
      </p:pic>
      <p:pic>
        <p:nvPicPr>
          <p:cNvPr id="3" name="Picture 2">
            <a:extLst>
              <a:ext uri="{FF2B5EF4-FFF2-40B4-BE49-F238E27FC236}">
                <a16:creationId xmlns:a16="http://schemas.microsoft.com/office/drawing/2014/main" id="{2FC4F0A1-B8EF-4DD9-BFAC-B9F03A74D8C3}"/>
              </a:ext>
            </a:extLst>
          </p:cNvPr>
          <p:cNvPicPr>
            <a:picLocks noChangeAspect="1"/>
          </p:cNvPicPr>
          <p:nvPr/>
        </p:nvPicPr>
        <p:blipFill>
          <a:blip r:embed="rId7"/>
          <a:stretch>
            <a:fillRect/>
          </a:stretch>
        </p:blipFill>
        <p:spPr>
          <a:xfrm>
            <a:off x="3591584" y="1321443"/>
            <a:ext cx="1686387" cy="3089191"/>
          </a:xfrm>
          <a:prstGeom prst="rect">
            <a:avLst/>
          </a:prstGeom>
        </p:spPr>
      </p:pic>
      <p:pic>
        <p:nvPicPr>
          <p:cNvPr id="5" name="Picture 4">
            <a:extLst>
              <a:ext uri="{FF2B5EF4-FFF2-40B4-BE49-F238E27FC236}">
                <a16:creationId xmlns:a16="http://schemas.microsoft.com/office/drawing/2014/main" id="{AB6678CB-63ED-45D7-9A87-66980A861887}"/>
              </a:ext>
            </a:extLst>
          </p:cNvPr>
          <p:cNvPicPr>
            <a:picLocks noChangeAspect="1"/>
          </p:cNvPicPr>
          <p:nvPr/>
        </p:nvPicPr>
        <p:blipFill>
          <a:blip r:embed="rId8"/>
          <a:stretch>
            <a:fillRect/>
          </a:stretch>
        </p:blipFill>
        <p:spPr>
          <a:xfrm>
            <a:off x="6246158" y="1328166"/>
            <a:ext cx="1660712" cy="3082468"/>
          </a:xfrm>
          <a:prstGeom prst="rect">
            <a:avLst/>
          </a:prstGeom>
        </p:spPr>
      </p:pic>
      <p:sp>
        <p:nvSpPr>
          <p:cNvPr id="2" name="TextBox 1">
            <a:extLst>
              <a:ext uri="{FF2B5EF4-FFF2-40B4-BE49-F238E27FC236}">
                <a16:creationId xmlns:a16="http://schemas.microsoft.com/office/drawing/2014/main" id="{8500257F-ADF8-46CA-A7A9-00E74700268C}"/>
              </a:ext>
            </a:extLst>
          </p:cNvPr>
          <p:cNvSpPr txBox="1"/>
          <p:nvPr/>
        </p:nvSpPr>
        <p:spPr>
          <a:xfrm>
            <a:off x="2260258" y="4848935"/>
            <a:ext cx="6683930" cy="307777"/>
          </a:xfrm>
          <a:prstGeom prst="rect">
            <a:avLst/>
          </a:prstGeom>
          <a:noFill/>
        </p:spPr>
        <p:txBody>
          <a:bodyPr wrap="square" rtlCol="0">
            <a:spAutoFit/>
          </a:bodyPr>
          <a:lstStyle/>
          <a:p>
            <a:pPr algn="ctr"/>
            <a:r>
              <a:rPr lang="en-US" dirty="0">
                <a:solidFill>
                  <a:srgbClr val="FFC000"/>
                </a:solidFill>
              </a:rPr>
              <a:t>Let client watch this 1 minute video https://youtu.be/tyAEw10E58s</a:t>
            </a:r>
          </a:p>
        </p:txBody>
      </p:sp>
      <p:pic>
        <p:nvPicPr>
          <p:cNvPr id="6" name="Picture 5">
            <a:extLst>
              <a:ext uri="{FF2B5EF4-FFF2-40B4-BE49-F238E27FC236}">
                <a16:creationId xmlns:a16="http://schemas.microsoft.com/office/drawing/2014/main" id="{CEF57916-EEF5-4BC7-BEF3-CF4103394A16}"/>
              </a:ext>
            </a:extLst>
          </p:cNvPr>
          <p:cNvPicPr>
            <a:picLocks noChangeAspect="1"/>
          </p:cNvPicPr>
          <p:nvPr/>
        </p:nvPicPr>
        <p:blipFill>
          <a:blip r:embed="rId9"/>
          <a:stretch>
            <a:fillRect/>
          </a:stretch>
        </p:blipFill>
        <p:spPr>
          <a:xfrm>
            <a:off x="8308198" y="4677759"/>
            <a:ext cx="835802" cy="47222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p:nvPr/>
        </p:nvSpPr>
        <p:spPr>
          <a:xfrm>
            <a:off x="110850" y="0"/>
            <a:ext cx="8922300" cy="986400"/>
          </a:xfrm>
          <a:prstGeom prst="rect">
            <a:avLst/>
          </a:prstGeom>
          <a:noFill/>
          <a:ln>
            <a:noFill/>
          </a:ln>
        </p:spPr>
        <p:txBody>
          <a:bodyPr lIns="91425" tIns="91425" rIns="91425" bIns="91425" anchor="b" anchorCtr="0">
            <a:noAutofit/>
          </a:bodyPr>
          <a:lstStyle/>
          <a:p>
            <a:pPr lvl="0" rtl="0">
              <a:spcBef>
                <a:spcPts val="0"/>
              </a:spcBef>
              <a:buNone/>
            </a:pPr>
            <a:r>
              <a:rPr lang="en" sz="2400">
                <a:solidFill>
                  <a:srgbClr val="666666"/>
                </a:solidFill>
                <a:latin typeface="Open Sans"/>
                <a:ea typeface="Open Sans"/>
                <a:cs typeface="Open Sans"/>
                <a:sym typeface="Open Sans"/>
              </a:rPr>
              <a:t>Get your RAVING fans out of the glass bowl!</a:t>
            </a:r>
            <a:r>
              <a:rPr lang="en" sz="2400">
                <a:latin typeface="Open Sans"/>
                <a:ea typeface="Open Sans"/>
                <a:cs typeface="Open Sans"/>
                <a:sym typeface="Open Sans"/>
              </a:rPr>
              <a:t> </a:t>
            </a:r>
          </a:p>
          <a:p>
            <a:pPr lvl="0" rtl="0">
              <a:spcBef>
                <a:spcPts val="0"/>
              </a:spcBef>
              <a:buNone/>
            </a:pPr>
            <a:r>
              <a:rPr lang="en" sz="2400">
                <a:latin typeface="Open Sans"/>
                <a:ea typeface="Open Sans"/>
                <a:cs typeface="Open Sans"/>
                <a:sym typeface="Open Sans"/>
              </a:rPr>
              <a:t> </a:t>
            </a:r>
            <a:r>
              <a:rPr lang="en" sz="2400">
                <a:solidFill>
                  <a:schemeClr val="accent5"/>
                </a:solidFill>
                <a:latin typeface="Open Sans"/>
                <a:ea typeface="Open Sans"/>
                <a:cs typeface="Open Sans"/>
                <a:sym typeface="Open Sans"/>
              </a:rPr>
              <a:t>INSERT LOYALTY/MEMBERSHIP NAME (IF ANY)! </a:t>
            </a:r>
          </a:p>
        </p:txBody>
      </p:sp>
      <p:pic>
        <p:nvPicPr>
          <p:cNvPr id="212" name="Shape 212" descr="iphone.png"/>
          <p:cNvPicPr preferRelativeResize="0"/>
          <p:nvPr/>
        </p:nvPicPr>
        <p:blipFill rotWithShape="1">
          <a:blip r:embed="rId3">
            <a:alphaModFix/>
          </a:blip>
          <a:srcRect/>
          <a:stretch/>
        </p:blipFill>
        <p:spPr>
          <a:xfrm>
            <a:off x="-65797" y="986400"/>
            <a:ext cx="2463050" cy="4322626"/>
          </a:xfrm>
          <a:prstGeom prst="rect">
            <a:avLst/>
          </a:prstGeom>
          <a:noFill/>
          <a:ln>
            <a:noFill/>
          </a:ln>
        </p:spPr>
      </p:pic>
      <p:pic>
        <p:nvPicPr>
          <p:cNvPr id="213" name="Shape 213" descr="iphone.png"/>
          <p:cNvPicPr preferRelativeResize="0"/>
          <p:nvPr/>
        </p:nvPicPr>
        <p:blipFill rotWithShape="1">
          <a:blip r:embed="rId3">
            <a:alphaModFix/>
          </a:blip>
          <a:srcRect/>
          <a:stretch/>
        </p:blipFill>
        <p:spPr>
          <a:xfrm>
            <a:off x="3293568" y="986400"/>
            <a:ext cx="2463050" cy="4322626"/>
          </a:xfrm>
          <a:prstGeom prst="rect">
            <a:avLst/>
          </a:prstGeom>
          <a:noFill/>
          <a:ln>
            <a:noFill/>
          </a:ln>
        </p:spPr>
      </p:pic>
      <p:pic>
        <p:nvPicPr>
          <p:cNvPr id="214" name="Shape 214"/>
          <p:cNvPicPr preferRelativeResize="0"/>
          <p:nvPr/>
        </p:nvPicPr>
        <p:blipFill rotWithShape="1">
          <a:blip r:embed="rId4">
            <a:alphaModFix/>
          </a:blip>
          <a:srcRect/>
          <a:stretch/>
        </p:blipFill>
        <p:spPr>
          <a:xfrm>
            <a:off x="2137479" y="1447376"/>
            <a:ext cx="1311300" cy="3159899"/>
          </a:xfrm>
          <a:prstGeom prst="rect">
            <a:avLst/>
          </a:prstGeom>
          <a:noFill/>
          <a:ln>
            <a:noFill/>
          </a:ln>
        </p:spPr>
      </p:pic>
      <p:pic>
        <p:nvPicPr>
          <p:cNvPr id="215" name="Shape 215" descr="upload.png"/>
          <p:cNvPicPr preferRelativeResize="0"/>
          <p:nvPr/>
        </p:nvPicPr>
        <p:blipFill>
          <a:blip r:embed="rId5">
            <a:alphaModFix/>
          </a:blip>
          <a:stretch>
            <a:fillRect/>
          </a:stretch>
        </p:blipFill>
        <p:spPr>
          <a:xfrm>
            <a:off x="3665996" y="1447376"/>
            <a:ext cx="1652165" cy="2938675"/>
          </a:xfrm>
          <a:prstGeom prst="rect">
            <a:avLst/>
          </a:prstGeom>
          <a:noFill/>
          <a:ln>
            <a:noFill/>
          </a:ln>
        </p:spPr>
      </p:pic>
      <p:pic>
        <p:nvPicPr>
          <p:cNvPr id="216" name="Shape 216" descr="upload (1).png"/>
          <p:cNvPicPr preferRelativeResize="0"/>
          <p:nvPr/>
        </p:nvPicPr>
        <p:blipFill>
          <a:blip r:embed="rId6">
            <a:alphaModFix/>
          </a:blip>
          <a:stretch>
            <a:fillRect/>
          </a:stretch>
        </p:blipFill>
        <p:spPr>
          <a:xfrm>
            <a:off x="275813" y="1447376"/>
            <a:ext cx="1652165" cy="2938675"/>
          </a:xfrm>
          <a:prstGeom prst="rect">
            <a:avLst/>
          </a:prstGeom>
          <a:noFill/>
          <a:ln>
            <a:noFill/>
          </a:ln>
        </p:spPr>
      </p:pic>
      <p:sp>
        <p:nvSpPr>
          <p:cNvPr id="2" name="Rectangle 1">
            <a:extLst>
              <a:ext uri="{FF2B5EF4-FFF2-40B4-BE49-F238E27FC236}">
                <a16:creationId xmlns:a16="http://schemas.microsoft.com/office/drawing/2014/main" id="{EFF52AD5-564F-4951-8DA7-458F4C9CFA10}"/>
              </a:ext>
            </a:extLst>
          </p:cNvPr>
          <p:cNvSpPr/>
          <p:nvPr/>
        </p:nvSpPr>
        <p:spPr>
          <a:xfrm>
            <a:off x="5973835" y="2008772"/>
            <a:ext cx="2627223" cy="1815882"/>
          </a:xfrm>
          <a:prstGeom prst="rect">
            <a:avLst/>
          </a:prstGeom>
        </p:spPr>
        <p:txBody>
          <a:bodyPr wrap="square">
            <a:spAutoFit/>
          </a:bodyPr>
          <a:lstStyle/>
          <a:p>
            <a:r>
              <a:rPr lang="en-US" sz="1600" dirty="0">
                <a:solidFill>
                  <a:schemeClr val="tx2">
                    <a:lumMod val="50000"/>
                  </a:schemeClr>
                </a:solidFill>
                <a:latin typeface="Roboto" panose="02000000000000000000" pitchFamily="2" charset="0"/>
              </a:rPr>
              <a:t>The “Mailing List” feature is a great way to gather contact information from app users so that updates and special offers can be communicated easily and efficiently.</a:t>
            </a:r>
            <a:endParaRPr lang="en-US" sz="1600" dirty="0">
              <a:solidFill>
                <a:schemeClr val="tx2">
                  <a:lumMod val="50000"/>
                </a:schemeClr>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9" name="Rectangle 8">
            <a:extLst>
              <a:ext uri="{FF2B5EF4-FFF2-40B4-BE49-F238E27FC236}">
                <a16:creationId xmlns:a16="http://schemas.microsoft.com/office/drawing/2014/main" id="{7F1449C3-E3FB-4266-B9AD-66D835B6DD40}"/>
              </a:ext>
            </a:extLst>
          </p:cNvPr>
          <p:cNvSpPr/>
          <p:nvPr/>
        </p:nvSpPr>
        <p:spPr>
          <a:xfrm>
            <a:off x="7250" y="7251"/>
            <a:ext cx="9129500" cy="5129000"/>
          </a:xfrm>
          <a:prstGeom prst="rect">
            <a:avLst/>
          </a:prstGeom>
          <a:solidFill>
            <a:schemeClr val="accent5">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tx2">
                  <a:lumMod val="50000"/>
                </a:schemeClr>
              </a:solidFill>
            </a:endParaRPr>
          </a:p>
        </p:txBody>
      </p:sp>
      <p:sp>
        <p:nvSpPr>
          <p:cNvPr id="211" name="Shape 211"/>
          <p:cNvSpPr txBox="1"/>
          <p:nvPr/>
        </p:nvSpPr>
        <p:spPr>
          <a:xfrm>
            <a:off x="789926" y="2571750"/>
            <a:ext cx="7459844" cy="986400"/>
          </a:xfrm>
          <a:prstGeom prst="rect">
            <a:avLst/>
          </a:prstGeom>
          <a:noFill/>
          <a:ln>
            <a:noFill/>
          </a:ln>
        </p:spPr>
        <p:txBody>
          <a:bodyPr lIns="91425" tIns="91425" rIns="91425" bIns="91425" anchor="b" anchorCtr="0">
            <a:noAutofit/>
          </a:bodyPr>
          <a:lstStyle/>
          <a:p>
            <a:pPr lvl="0" algn="ctr" rtl="0">
              <a:spcBef>
                <a:spcPts val="0"/>
              </a:spcBef>
              <a:buNone/>
            </a:pPr>
            <a:r>
              <a:rPr lang="en-US" sz="3600" dirty="0">
                <a:solidFill>
                  <a:schemeClr val="bg1"/>
                </a:solidFill>
                <a:latin typeface="Open Sans"/>
                <a:ea typeface="Open Sans"/>
                <a:cs typeface="Open Sans"/>
                <a:sym typeface="Open Sans"/>
              </a:rPr>
              <a:t>With 15+ other features available to help reach customers and grow your business!</a:t>
            </a:r>
            <a:endParaRPr lang="en" sz="3600" dirty="0">
              <a:solidFill>
                <a:schemeClr val="bg1"/>
              </a:solidFill>
              <a:latin typeface="Open Sans"/>
              <a:ea typeface="Open Sans"/>
              <a:cs typeface="Open Sans"/>
              <a:sym typeface="Open Sans"/>
            </a:endParaRPr>
          </a:p>
        </p:txBody>
      </p:sp>
      <p:pic>
        <p:nvPicPr>
          <p:cNvPr id="11" name="Picture 10">
            <a:extLst>
              <a:ext uri="{FF2B5EF4-FFF2-40B4-BE49-F238E27FC236}">
                <a16:creationId xmlns:a16="http://schemas.microsoft.com/office/drawing/2014/main" id="{DC5872E0-B78D-4CFD-B8DE-E6165FFF329A}"/>
              </a:ext>
            </a:extLst>
          </p:cNvPr>
          <p:cNvPicPr>
            <a:picLocks noChangeAspect="1"/>
          </p:cNvPicPr>
          <p:nvPr/>
        </p:nvPicPr>
        <p:blipFill>
          <a:blip r:embed="rId3"/>
          <a:stretch>
            <a:fillRect/>
          </a:stretch>
        </p:blipFill>
        <p:spPr>
          <a:xfrm>
            <a:off x="8088031" y="4757084"/>
            <a:ext cx="1008527" cy="336176"/>
          </a:xfrm>
          <a:prstGeom prst="rect">
            <a:avLst/>
          </a:prstGeom>
        </p:spPr>
      </p:pic>
    </p:spTree>
    <p:extLst>
      <p:ext uri="{BB962C8B-B14F-4D97-AF65-F5344CB8AC3E}">
        <p14:creationId xmlns:p14="http://schemas.microsoft.com/office/powerpoint/2010/main" val="35407338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1" name="Shape 212" descr="iphone.png">
            <a:extLst>
              <a:ext uri="{FF2B5EF4-FFF2-40B4-BE49-F238E27FC236}">
                <a16:creationId xmlns:a16="http://schemas.microsoft.com/office/drawing/2014/main" id="{E01D33D4-0A5F-48B9-A4D6-4FD04621A676}"/>
              </a:ext>
            </a:extLst>
          </p:cNvPr>
          <p:cNvPicPr preferRelativeResize="0"/>
          <p:nvPr/>
        </p:nvPicPr>
        <p:blipFill rotWithShape="1">
          <a:blip r:embed="rId3">
            <a:alphaModFix/>
          </a:blip>
          <a:srcRect/>
          <a:stretch/>
        </p:blipFill>
        <p:spPr>
          <a:xfrm>
            <a:off x="697674" y="873823"/>
            <a:ext cx="2463050" cy="4322626"/>
          </a:xfrm>
          <a:prstGeom prst="rect">
            <a:avLst/>
          </a:prstGeom>
          <a:noFill/>
          <a:ln>
            <a:noFill/>
          </a:ln>
        </p:spPr>
      </p:pic>
      <p:sp>
        <p:nvSpPr>
          <p:cNvPr id="198" name="Shape 198"/>
          <p:cNvSpPr txBox="1"/>
          <p:nvPr/>
        </p:nvSpPr>
        <p:spPr>
          <a:xfrm>
            <a:off x="115025" y="86450"/>
            <a:ext cx="8244300" cy="575700"/>
          </a:xfrm>
          <a:prstGeom prst="rect">
            <a:avLst/>
          </a:prstGeom>
          <a:noFill/>
          <a:ln>
            <a:noFill/>
          </a:ln>
        </p:spPr>
        <p:txBody>
          <a:bodyPr lIns="91425" tIns="91425" rIns="91425" bIns="91425" anchor="b" anchorCtr="0">
            <a:noAutofit/>
          </a:bodyPr>
          <a:lstStyle/>
          <a:p>
            <a:pPr lvl="0" algn="ctr" rtl="0">
              <a:spcBef>
                <a:spcPts val="0"/>
              </a:spcBef>
              <a:buNone/>
            </a:pPr>
            <a:r>
              <a:rPr lang="en" sz="2400" dirty="0">
                <a:solidFill>
                  <a:srgbClr val="666666"/>
                </a:solidFill>
                <a:latin typeface="Open Sans"/>
                <a:ea typeface="Open Sans"/>
                <a:cs typeface="Open Sans"/>
                <a:sym typeface="Open Sans"/>
              </a:rPr>
              <a:t>24/7 </a:t>
            </a:r>
            <a:r>
              <a:rPr lang="en-US" sz="2400" dirty="0">
                <a:solidFill>
                  <a:srgbClr val="666666"/>
                </a:solidFill>
                <a:latin typeface="Open Sans"/>
                <a:ea typeface="Open Sans"/>
                <a:cs typeface="Open Sans"/>
                <a:sym typeface="Open Sans"/>
              </a:rPr>
              <a:t>Technical Support</a:t>
            </a:r>
            <a:endParaRPr lang="en" sz="2400" dirty="0">
              <a:solidFill>
                <a:schemeClr val="accent5"/>
              </a:solidFill>
              <a:latin typeface="Open Sans"/>
              <a:ea typeface="Open Sans"/>
              <a:cs typeface="Open Sans"/>
              <a:sym typeface="Open Sans"/>
            </a:endParaRPr>
          </a:p>
        </p:txBody>
      </p:sp>
      <p:pic>
        <p:nvPicPr>
          <p:cNvPr id="4" name="Picture 3">
            <a:extLst>
              <a:ext uri="{FF2B5EF4-FFF2-40B4-BE49-F238E27FC236}">
                <a16:creationId xmlns:a16="http://schemas.microsoft.com/office/drawing/2014/main" id="{DD2E92AF-CF29-4D47-B913-4465ABE23670}"/>
              </a:ext>
            </a:extLst>
          </p:cNvPr>
          <p:cNvPicPr>
            <a:picLocks noChangeAspect="1"/>
          </p:cNvPicPr>
          <p:nvPr/>
        </p:nvPicPr>
        <p:blipFill>
          <a:blip r:embed="rId4"/>
          <a:stretch>
            <a:fillRect/>
          </a:stretch>
        </p:blipFill>
        <p:spPr>
          <a:xfrm>
            <a:off x="1044203" y="1238825"/>
            <a:ext cx="1691806" cy="3104576"/>
          </a:xfrm>
          <a:prstGeom prst="rect">
            <a:avLst/>
          </a:prstGeom>
        </p:spPr>
      </p:pic>
      <p:sp>
        <p:nvSpPr>
          <p:cNvPr id="6" name="Rectangle 5">
            <a:extLst>
              <a:ext uri="{FF2B5EF4-FFF2-40B4-BE49-F238E27FC236}">
                <a16:creationId xmlns:a16="http://schemas.microsoft.com/office/drawing/2014/main" id="{2BDA185B-29DF-4B74-8E0C-11488FF2D5F6}"/>
              </a:ext>
            </a:extLst>
          </p:cNvPr>
          <p:cNvSpPr/>
          <p:nvPr/>
        </p:nvSpPr>
        <p:spPr>
          <a:xfrm>
            <a:off x="4020671" y="810004"/>
            <a:ext cx="4572000" cy="2677656"/>
          </a:xfrm>
          <a:prstGeom prst="rect">
            <a:avLst/>
          </a:prstGeom>
        </p:spPr>
        <p:txBody>
          <a:bodyPr>
            <a:spAutoFit/>
          </a:bodyPr>
          <a:lstStyle/>
          <a:p>
            <a:r>
              <a:rPr lang="en-US"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We Build the Mobile App and then you take over… anytime you need us, we will be right there with you…</a:t>
            </a:r>
          </a:p>
          <a:p>
            <a:endParaRPr lang="en-US"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We don’t have a “Do It Yourself” Platform… Instead we have a “Do It With Me” Platform!</a:t>
            </a:r>
          </a:p>
          <a:p>
            <a:endParaRPr lang="en-US"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If you know Microsoft Word you can do 75% of what’s in the back office</a:t>
            </a:r>
          </a:p>
          <a:p>
            <a:endParaRPr lang="en-US"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If you know Photo Shop or Illustrator you can do the other 25% in the back office</a:t>
            </a:r>
          </a:p>
        </p:txBody>
      </p:sp>
      <p:sp>
        <p:nvSpPr>
          <p:cNvPr id="8" name="Rectangle 7">
            <a:extLst>
              <a:ext uri="{FF2B5EF4-FFF2-40B4-BE49-F238E27FC236}">
                <a16:creationId xmlns:a16="http://schemas.microsoft.com/office/drawing/2014/main" id="{9D4D2ACC-0689-4203-9958-A34F9709C19A}"/>
              </a:ext>
            </a:extLst>
          </p:cNvPr>
          <p:cNvSpPr/>
          <p:nvPr/>
        </p:nvSpPr>
        <p:spPr>
          <a:xfrm>
            <a:off x="4020671" y="3635515"/>
            <a:ext cx="4572000" cy="1415772"/>
          </a:xfrm>
          <a:prstGeom prst="rect">
            <a:avLst/>
          </a:prstGeom>
        </p:spPr>
        <p:txBody>
          <a:bodyPr>
            <a:spAutoFit/>
          </a:bodyPr>
          <a:lstStyle/>
          <a:p>
            <a:r>
              <a:rPr lang="en-US" b="1"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E-mail Support: 24/7 </a:t>
            </a:r>
            <a:r>
              <a:rPr lang="en-US" b="1" dirty="0">
                <a:latin typeface="Open Sans" panose="020B0606030504020204" pitchFamily="34" charset="0"/>
                <a:ea typeface="Open Sans" panose="020B0606030504020204" pitchFamily="34" charset="0"/>
                <a:cs typeface="Open Sans" panose="020B0606030504020204" pitchFamily="34" charset="0"/>
                <a:hlinkClick r:id="rId5"/>
              </a:rPr>
              <a:t>support@urlappdesign.com</a:t>
            </a:r>
            <a:r>
              <a:rPr lang="en-US" b="1" dirty="0">
                <a:latin typeface="Open Sans" panose="020B0606030504020204" pitchFamily="34" charset="0"/>
                <a:ea typeface="Open Sans" panose="020B0606030504020204" pitchFamily="34" charset="0"/>
                <a:cs typeface="Open Sans" panose="020B0606030504020204" pitchFamily="34" charset="0"/>
              </a:rPr>
              <a:t> </a:t>
            </a:r>
          </a:p>
          <a:p>
            <a:endParaRPr lang="en-US"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b="1"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Phone Support: </a:t>
            </a:r>
            <a:r>
              <a:rPr lang="en-US"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by appointment only</a:t>
            </a:r>
          </a:p>
          <a:p>
            <a:endParaRPr lang="en-US"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b="1"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Video Support: </a:t>
            </a:r>
            <a:r>
              <a:rPr lang="en-US"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back office contains short how-to videos on each feature </a:t>
            </a:r>
          </a:p>
        </p:txBody>
      </p:sp>
    </p:spTree>
    <p:extLst>
      <p:ext uri="{BB962C8B-B14F-4D97-AF65-F5344CB8AC3E}">
        <p14:creationId xmlns:p14="http://schemas.microsoft.com/office/powerpoint/2010/main" val="7687002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Shape 236"/>
          <p:cNvSpPr txBox="1"/>
          <p:nvPr/>
        </p:nvSpPr>
        <p:spPr>
          <a:xfrm>
            <a:off x="588564" y="564124"/>
            <a:ext cx="7862100" cy="499200"/>
          </a:xfrm>
          <a:prstGeom prst="rect">
            <a:avLst/>
          </a:prstGeom>
          <a:noFill/>
          <a:ln>
            <a:noFill/>
          </a:ln>
        </p:spPr>
        <p:txBody>
          <a:bodyPr lIns="91425" tIns="91425" rIns="91425" bIns="91425" anchor="b" anchorCtr="0">
            <a:noAutofit/>
          </a:bodyPr>
          <a:lstStyle/>
          <a:p>
            <a:pPr lvl="0" algn="ctr" rtl="0">
              <a:spcBef>
                <a:spcPts val="0"/>
              </a:spcBef>
              <a:buNone/>
            </a:pPr>
            <a:r>
              <a:rPr lang="en-US" sz="2800" dirty="0">
                <a:solidFill>
                  <a:schemeClr val="accent5"/>
                </a:solidFill>
                <a:latin typeface="Open Sans"/>
                <a:ea typeface="Open Sans"/>
                <a:cs typeface="Open Sans"/>
                <a:sym typeface="Open Sans"/>
              </a:rPr>
              <a:t>Mobile App Pricing:</a:t>
            </a:r>
            <a:endParaRPr lang="en" sz="2800" dirty="0">
              <a:solidFill>
                <a:schemeClr val="accent5"/>
              </a:solidFill>
              <a:latin typeface="Open Sans"/>
              <a:ea typeface="Open Sans"/>
              <a:cs typeface="Open Sans"/>
              <a:sym typeface="Open Sans"/>
            </a:endParaRPr>
          </a:p>
        </p:txBody>
      </p:sp>
      <p:sp>
        <p:nvSpPr>
          <p:cNvPr id="237" name="Shape 237"/>
          <p:cNvSpPr txBox="1"/>
          <p:nvPr/>
        </p:nvSpPr>
        <p:spPr>
          <a:xfrm>
            <a:off x="493582" y="1298041"/>
            <a:ext cx="8052064" cy="646698"/>
          </a:xfrm>
          <a:prstGeom prst="rect">
            <a:avLst/>
          </a:prstGeom>
          <a:noFill/>
          <a:ln>
            <a:noFill/>
          </a:ln>
        </p:spPr>
        <p:txBody>
          <a:bodyPr lIns="91425" tIns="91425" rIns="91425" bIns="91425" anchor="t" anchorCtr="0">
            <a:noAutofit/>
          </a:bodyPr>
          <a:lstStyle/>
          <a:p>
            <a:pPr lvl="0" algn="ctr" rtl="0">
              <a:spcBef>
                <a:spcPts val="0"/>
              </a:spcBef>
              <a:buNone/>
            </a:pPr>
            <a:r>
              <a:rPr lang="en-US" sz="1600" dirty="0">
                <a:solidFill>
                  <a:schemeClr val="accent5"/>
                </a:solidFill>
                <a:latin typeface="Open Sans"/>
                <a:ea typeface="Open Sans"/>
                <a:cs typeface="Open Sans"/>
                <a:sym typeface="Open Sans"/>
              </a:rPr>
              <a:t>Minimum $15k to $250k up into the Millions</a:t>
            </a:r>
            <a:endParaRPr sz="1600" dirty="0">
              <a:solidFill>
                <a:srgbClr val="666666"/>
              </a:solidFill>
            </a:endParaRPr>
          </a:p>
        </p:txBody>
      </p:sp>
      <p:sp>
        <p:nvSpPr>
          <p:cNvPr id="4" name="Shape 236">
            <a:extLst>
              <a:ext uri="{FF2B5EF4-FFF2-40B4-BE49-F238E27FC236}">
                <a16:creationId xmlns:a16="http://schemas.microsoft.com/office/drawing/2014/main" id="{53050DEA-B370-40C8-99A5-AACBCE4050EF}"/>
              </a:ext>
            </a:extLst>
          </p:cNvPr>
          <p:cNvSpPr txBox="1"/>
          <p:nvPr/>
        </p:nvSpPr>
        <p:spPr>
          <a:xfrm>
            <a:off x="588564" y="1981877"/>
            <a:ext cx="7862100" cy="499200"/>
          </a:xfrm>
          <a:prstGeom prst="rect">
            <a:avLst/>
          </a:prstGeom>
          <a:noFill/>
          <a:ln>
            <a:noFill/>
          </a:ln>
        </p:spPr>
        <p:txBody>
          <a:bodyPr lIns="91425" tIns="91425" rIns="91425" bIns="91425" anchor="b" anchorCtr="0">
            <a:noAutofit/>
          </a:bodyPr>
          <a:lstStyle/>
          <a:p>
            <a:pPr lvl="0" algn="ctr" rtl="0">
              <a:spcBef>
                <a:spcPts val="0"/>
              </a:spcBef>
              <a:buNone/>
            </a:pPr>
            <a:r>
              <a:rPr lang="en-US" sz="2800" dirty="0">
                <a:solidFill>
                  <a:schemeClr val="accent5"/>
                </a:solidFill>
                <a:latin typeface="Open Sans"/>
                <a:ea typeface="Open Sans"/>
                <a:cs typeface="Open Sans"/>
                <a:sym typeface="Open Sans"/>
              </a:rPr>
              <a:t>Project Build Time:</a:t>
            </a:r>
            <a:endParaRPr lang="en" sz="2800" dirty="0">
              <a:solidFill>
                <a:schemeClr val="accent5"/>
              </a:solidFill>
              <a:latin typeface="Open Sans"/>
              <a:ea typeface="Open Sans"/>
              <a:cs typeface="Open Sans"/>
              <a:sym typeface="Open Sans"/>
            </a:endParaRPr>
          </a:p>
        </p:txBody>
      </p:sp>
      <p:sp>
        <p:nvSpPr>
          <p:cNvPr id="5" name="Shape 237">
            <a:extLst>
              <a:ext uri="{FF2B5EF4-FFF2-40B4-BE49-F238E27FC236}">
                <a16:creationId xmlns:a16="http://schemas.microsoft.com/office/drawing/2014/main" id="{1DFB960A-EAFB-47D1-ACF8-8A904CED5CF1}"/>
              </a:ext>
            </a:extLst>
          </p:cNvPr>
          <p:cNvSpPr txBox="1"/>
          <p:nvPr/>
        </p:nvSpPr>
        <p:spPr>
          <a:xfrm>
            <a:off x="493582" y="2591022"/>
            <a:ext cx="8052064" cy="646698"/>
          </a:xfrm>
          <a:prstGeom prst="rect">
            <a:avLst/>
          </a:prstGeom>
          <a:noFill/>
          <a:ln>
            <a:noFill/>
          </a:ln>
        </p:spPr>
        <p:txBody>
          <a:bodyPr lIns="91425" tIns="91425" rIns="91425" bIns="91425" anchor="t" anchorCtr="0">
            <a:noAutofit/>
          </a:bodyPr>
          <a:lstStyle/>
          <a:p>
            <a:pPr lvl="0" algn="ctr" rtl="0">
              <a:spcBef>
                <a:spcPts val="0"/>
              </a:spcBef>
              <a:buNone/>
            </a:pPr>
            <a:r>
              <a:rPr lang="en-US" sz="1600" dirty="0">
                <a:solidFill>
                  <a:schemeClr val="accent5"/>
                </a:solidFill>
                <a:latin typeface="Open Sans"/>
                <a:ea typeface="Open Sans"/>
                <a:cs typeface="Open Sans"/>
                <a:sym typeface="Open Sans"/>
              </a:rPr>
              <a:t>3-6-12 Months</a:t>
            </a:r>
            <a:endParaRPr sz="1600" dirty="0">
              <a:solidFill>
                <a:srgbClr val="666666"/>
              </a:solidFill>
            </a:endParaRPr>
          </a:p>
        </p:txBody>
      </p:sp>
      <p:sp>
        <p:nvSpPr>
          <p:cNvPr id="6" name="Shape 236">
            <a:extLst>
              <a:ext uri="{FF2B5EF4-FFF2-40B4-BE49-F238E27FC236}">
                <a16:creationId xmlns:a16="http://schemas.microsoft.com/office/drawing/2014/main" id="{067C42C9-2E21-457D-AAA4-5D96D0B66014}"/>
              </a:ext>
            </a:extLst>
          </p:cNvPr>
          <p:cNvSpPr txBox="1"/>
          <p:nvPr/>
        </p:nvSpPr>
        <p:spPr>
          <a:xfrm>
            <a:off x="605677" y="4641062"/>
            <a:ext cx="7862100" cy="499200"/>
          </a:xfrm>
          <a:prstGeom prst="rect">
            <a:avLst/>
          </a:prstGeom>
          <a:noFill/>
          <a:ln>
            <a:noFill/>
          </a:ln>
        </p:spPr>
        <p:txBody>
          <a:bodyPr lIns="91425" tIns="91425" rIns="91425" bIns="91425" anchor="b" anchorCtr="0">
            <a:noAutofit/>
          </a:bodyPr>
          <a:lstStyle/>
          <a:p>
            <a:pPr lvl="0" algn="ctr" rtl="0">
              <a:spcBef>
                <a:spcPts val="0"/>
              </a:spcBef>
              <a:buNone/>
            </a:pPr>
            <a:r>
              <a:rPr lang="en-US" sz="2400" dirty="0">
                <a:solidFill>
                  <a:schemeClr val="accent5"/>
                </a:solidFill>
                <a:latin typeface="Open Sans"/>
                <a:ea typeface="Open Sans"/>
                <a:cs typeface="Open Sans"/>
                <a:sym typeface="Open Sans"/>
              </a:rPr>
              <a:t>This is why small businesses can’t break into the app industry. App’s Cost too much.</a:t>
            </a:r>
            <a:endParaRPr lang="en" sz="2400" dirty="0">
              <a:solidFill>
                <a:schemeClr val="accent5"/>
              </a:solidFill>
              <a:latin typeface="Open Sans"/>
              <a:ea typeface="Open Sans"/>
              <a:cs typeface="Open Sans"/>
              <a:sym typeface="Open Sans"/>
            </a:endParaRPr>
          </a:p>
        </p:txBody>
      </p:sp>
      <p:pic>
        <p:nvPicPr>
          <p:cNvPr id="7" name="Picture 6">
            <a:extLst>
              <a:ext uri="{FF2B5EF4-FFF2-40B4-BE49-F238E27FC236}">
                <a16:creationId xmlns:a16="http://schemas.microsoft.com/office/drawing/2014/main" id="{A13B63BF-8890-4F15-824E-A05B7656D8EA}"/>
              </a:ext>
            </a:extLst>
          </p:cNvPr>
          <p:cNvPicPr>
            <a:picLocks noChangeAspect="1"/>
          </p:cNvPicPr>
          <p:nvPr/>
        </p:nvPicPr>
        <p:blipFill>
          <a:blip r:embed="rId3"/>
          <a:stretch>
            <a:fillRect/>
          </a:stretch>
        </p:blipFill>
        <p:spPr>
          <a:xfrm>
            <a:off x="8196354" y="3292605"/>
            <a:ext cx="833437" cy="833437"/>
          </a:xfrm>
          <a:prstGeom prst="rect">
            <a:avLst/>
          </a:prstGeom>
        </p:spPr>
      </p:pic>
      <p:pic>
        <p:nvPicPr>
          <p:cNvPr id="8" name="Picture 7">
            <a:extLst>
              <a:ext uri="{FF2B5EF4-FFF2-40B4-BE49-F238E27FC236}">
                <a16:creationId xmlns:a16="http://schemas.microsoft.com/office/drawing/2014/main" id="{8B69FB05-53E2-44AA-B803-5D0568F89A67}"/>
              </a:ext>
            </a:extLst>
          </p:cNvPr>
          <p:cNvPicPr>
            <a:picLocks noChangeAspect="1"/>
          </p:cNvPicPr>
          <p:nvPr/>
        </p:nvPicPr>
        <p:blipFill>
          <a:blip r:embed="rId4"/>
          <a:stretch>
            <a:fillRect/>
          </a:stretch>
        </p:blipFill>
        <p:spPr>
          <a:xfrm>
            <a:off x="7188464" y="3304270"/>
            <a:ext cx="857176" cy="830404"/>
          </a:xfrm>
          <a:prstGeom prst="rect">
            <a:avLst/>
          </a:prstGeom>
        </p:spPr>
      </p:pic>
      <p:pic>
        <p:nvPicPr>
          <p:cNvPr id="11" name="Picture 10">
            <a:extLst>
              <a:ext uri="{FF2B5EF4-FFF2-40B4-BE49-F238E27FC236}">
                <a16:creationId xmlns:a16="http://schemas.microsoft.com/office/drawing/2014/main" id="{E40DBB54-3699-466E-A4D0-20F54F583DC2}"/>
              </a:ext>
            </a:extLst>
          </p:cNvPr>
          <p:cNvPicPr>
            <a:picLocks noChangeAspect="1"/>
          </p:cNvPicPr>
          <p:nvPr/>
        </p:nvPicPr>
        <p:blipFill>
          <a:blip r:embed="rId5"/>
          <a:stretch>
            <a:fillRect/>
          </a:stretch>
        </p:blipFill>
        <p:spPr>
          <a:xfrm>
            <a:off x="1085972" y="3327886"/>
            <a:ext cx="855807" cy="855807"/>
          </a:xfrm>
          <a:prstGeom prst="rect">
            <a:avLst/>
          </a:prstGeom>
        </p:spPr>
      </p:pic>
      <p:pic>
        <p:nvPicPr>
          <p:cNvPr id="13" name="Picture 12">
            <a:extLst>
              <a:ext uri="{FF2B5EF4-FFF2-40B4-BE49-F238E27FC236}">
                <a16:creationId xmlns:a16="http://schemas.microsoft.com/office/drawing/2014/main" id="{587C22E7-886E-4D16-A74F-AB66B2EEB66F}"/>
              </a:ext>
            </a:extLst>
          </p:cNvPr>
          <p:cNvPicPr>
            <a:picLocks noChangeAspect="1"/>
          </p:cNvPicPr>
          <p:nvPr/>
        </p:nvPicPr>
        <p:blipFill>
          <a:blip r:embed="rId6"/>
          <a:stretch>
            <a:fillRect/>
          </a:stretch>
        </p:blipFill>
        <p:spPr>
          <a:xfrm>
            <a:off x="3138948" y="3327886"/>
            <a:ext cx="855807" cy="855807"/>
          </a:xfrm>
          <a:prstGeom prst="rect">
            <a:avLst/>
          </a:prstGeom>
        </p:spPr>
      </p:pic>
      <p:pic>
        <p:nvPicPr>
          <p:cNvPr id="15" name="Picture 14">
            <a:extLst>
              <a:ext uri="{FF2B5EF4-FFF2-40B4-BE49-F238E27FC236}">
                <a16:creationId xmlns:a16="http://schemas.microsoft.com/office/drawing/2014/main" id="{694A3048-73C9-4604-99BE-23BF7A10E59F}"/>
              </a:ext>
            </a:extLst>
          </p:cNvPr>
          <p:cNvPicPr>
            <a:picLocks noChangeAspect="1"/>
          </p:cNvPicPr>
          <p:nvPr/>
        </p:nvPicPr>
        <p:blipFill>
          <a:blip r:embed="rId7"/>
          <a:stretch>
            <a:fillRect/>
          </a:stretch>
        </p:blipFill>
        <p:spPr>
          <a:xfrm>
            <a:off x="6192079" y="3320153"/>
            <a:ext cx="833438" cy="833438"/>
          </a:xfrm>
          <a:prstGeom prst="rect">
            <a:avLst/>
          </a:prstGeom>
        </p:spPr>
      </p:pic>
      <p:pic>
        <p:nvPicPr>
          <p:cNvPr id="19" name="Picture 18">
            <a:extLst>
              <a:ext uri="{FF2B5EF4-FFF2-40B4-BE49-F238E27FC236}">
                <a16:creationId xmlns:a16="http://schemas.microsoft.com/office/drawing/2014/main" id="{BA5ACADA-06C8-4096-880D-D7255687A4D1}"/>
              </a:ext>
            </a:extLst>
          </p:cNvPr>
          <p:cNvPicPr>
            <a:picLocks noChangeAspect="1"/>
          </p:cNvPicPr>
          <p:nvPr/>
        </p:nvPicPr>
        <p:blipFill>
          <a:blip r:embed="rId8"/>
          <a:stretch>
            <a:fillRect/>
          </a:stretch>
        </p:blipFill>
        <p:spPr>
          <a:xfrm>
            <a:off x="2112459" y="3328704"/>
            <a:ext cx="855807" cy="855807"/>
          </a:xfrm>
          <a:prstGeom prst="rect">
            <a:avLst/>
          </a:prstGeom>
        </p:spPr>
      </p:pic>
      <p:pic>
        <p:nvPicPr>
          <p:cNvPr id="20" name="Picture 19">
            <a:extLst>
              <a:ext uri="{FF2B5EF4-FFF2-40B4-BE49-F238E27FC236}">
                <a16:creationId xmlns:a16="http://schemas.microsoft.com/office/drawing/2014/main" id="{7813BAB9-5E87-46DE-A045-27289855BCE7}"/>
              </a:ext>
            </a:extLst>
          </p:cNvPr>
          <p:cNvPicPr>
            <a:picLocks noChangeAspect="1"/>
          </p:cNvPicPr>
          <p:nvPr/>
        </p:nvPicPr>
        <p:blipFill>
          <a:blip r:embed="rId9"/>
          <a:stretch>
            <a:fillRect/>
          </a:stretch>
        </p:blipFill>
        <p:spPr>
          <a:xfrm>
            <a:off x="4165435" y="3327886"/>
            <a:ext cx="855807" cy="855807"/>
          </a:xfrm>
          <a:prstGeom prst="rect">
            <a:avLst/>
          </a:prstGeom>
        </p:spPr>
      </p:pic>
      <p:pic>
        <p:nvPicPr>
          <p:cNvPr id="23" name="Picture 22">
            <a:extLst>
              <a:ext uri="{FF2B5EF4-FFF2-40B4-BE49-F238E27FC236}">
                <a16:creationId xmlns:a16="http://schemas.microsoft.com/office/drawing/2014/main" id="{A8DAFE93-7E88-4B20-9578-A4ADCC08EB22}"/>
              </a:ext>
            </a:extLst>
          </p:cNvPr>
          <p:cNvPicPr>
            <a:picLocks noChangeAspect="1"/>
          </p:cNvPicPr>
          <p:nvPr/>
        </p:nvPicPr>
        <p:blipFill>
          <a:blip r:embed="rId10"/>
          <a:stretch>
            <a:fillRect/>
          </a:stretch>
        </p:blipFill>
        <p:spPr>
          <a:xfrm>
            <a:off x="5191922" y="3327886"/>
            <a:ext cx="825705" cy="825705"/>
          </a:xfrm>
          <a:prstGeom prst="rect">
            <a:avLst/>
          </a:prstGeom>
        </p:spPr>
      </p:pic>
      <p:pic>
        <p:nvPicPr>
          <p:cNvPr id="10" name="Picture 9">
            <a:extLst>
              <a:ext uri="{FF2B5EF4-FFF2-40B4-BE49-F238E27FC236}">
                <a16:creationId xmlns:a16="http://schemas.microsoft.com/office/drawing/2014/main" id="{2FF31676-8DE1-4CCF-8F94-CAD2475AD353}"/>
              </a:ext>
            </a:extLst>
          </p:cNvPr>
          <p:cNvPicPr>
            <a:picLocks noChangeAspect="1"/>
          </p:cNvPicPr>
          <p:nvPr/>
        </p:nvPicPr>
        <p:blipFill>
          <a:blip r:embed="rId11"/>
          <a:stretch>
            <a:fillRect/>
          </a:stretch>
        </p:blipFill>
        <p:spPr>
          <a:xfrm>
            <a:off x="168236" y="3408830"/>
            <a:ext cx="759670" cy="699841"/>
          </a:xfrm>
          <a:prstGeom prst="rect">
            <a:avLst/>
          </a:prstGeom>
        </p:spPr>
      </p:pic>
    </p:spTree>
    <p:extLst>
      <p:ext uri="{BB962C8B-B14F-4D97-AF65-F5344CB8AC3E}">
        <p14:creationId xmlns:p14="http://schemas.microsoft.com/office/powerpoint/2010/main" val="15481113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7B7B7"/>
        </a:solidFill>
        <a:effectLst/>
      </p:bgPr>
    </p:bg>
    <p:spTree>
      <p:nvGrpSpPr>
        <p:cNvPr id="1" name="Shape 230"/>
        <p:cNvGrpSpPr/>
        <p:nvPr/>
      </p:nvGrpSpPr>
      <p:grpSpPr>
        <a:xfrm>
          <a:off x="0" y="0"/>
          <a:ext cx="0" cy="0"/>
          <a:chOff x="0" y="0"/>
          <a:chExt cx="0" cy="0"/>
        </a:xfrm>
      </p:grpSpPr>
      <p:sp>
        <p:nvSpPr>
          <p:cNvPr id="4" name="Rectangle 3">
            <a:extLst>
              <a:ext uri="{FF2B5EF4-FFF2-40B4-BE49-F238E27FC236}">
                <a16:creationId xmlns:a16="http://schemas.microsoft.com/office/drawing/2014/main" id="{29058021-CB1E-449B-970D-007399C411E7}"/>
              </a:ext>
            </a:extLst>
          </p:cNvPr>
          <p:cNvSpPr/>
          <p:nvPr/>
        </p:nvSpPr>
        <p:spPr>
          <a:xfrm>
            <a:off x="7250" y="7251"/>
            <a:ext cx="9129500" cy="5129000"/>
          </a:xfrm>
          <a:prstGeom prst="rect">
            <a:avLst/>
          </a:prstGeom>
          <a:solidFill>
            <a:schemeClr val="accent5">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tx2">
                  <a:lumMod val="50000"/>
                </a:schemeClr>
              </a:solidFill>
            </a:endParaRPr>
          </a:p>
        </p:txBody>
      </p:sp>
      <p:sp>
        <p:nvSpPr>
          <p:cNvPr id="231" name="Shape 231"/>
          <p:cNvSpPr txBox="1"/>
          <p:nvPr/>
        </p:nvSpPr>
        <p:spPr>
          <a:xfrm>
            <a:off x="311700" y="2150850"/>
            <a:ext cx="8520600" cy="841800"/>
          </a:xfrm>
          <a:prstGeom prst="rect">
            <a:avLst/>
          </a:prstGeom>
          <a:noFill/>
          <a:ln>
            <a:noFill/>
          </a:ln>
        </p:spPr>
        <p:txBody>
          <a:bodyPr lIns="91425" tIns="91425" rIns="91425" bIns="91425" anchor="ctr" anchorCtr="0">
            <a:noAutofit/>
          </a:bodyPr>
          <a:lstStyle/>
          <a:p>
            <a:pPr lvl="0" algn="ctr" rtl="0">
              <a:spcBef>
                <a:spcPts val="0"/>
              </a:spcBef>
              <a:buNone/>
            </a:pPr>
            <a:r>
              <a:rPr lang="en" sz="3600" dirty="0">
                <a:solidFill>
                  <a:srgbClr val="FFFFFF"/>
                </a:solidFill>
                <a:latin typeface="Open Sans"/>
                <a:ea typeface="Open Sans"/>
                <a:cs typeface="Open Sans"/>
                <a:sym typeface="Open Sans"/>
              </a:rPr>
              <a:t>Investment </a:t>
            </a:r>
          </a:p>
        </p:txBody>
      </p:sp>
      <p:pic>
        <p:nvPicPr>
          <p:cNvPr id="5" name="Picture 4">
            <a:extLst>
              <a:ext uri="{FF2B5EF4-FFF2-40B4-BE49-F238E27FC236}">
                <a16:creationId xmlns:a16="http://schemas.microsoft.com/office/drawing/2014/main" id="{5C680763-C8A0-49F4-B9CF-3D3C59EA7D5F}"/>
              </a:ext>
            </a:extLst>
          </p:cNvPr>
          <p:cNvPicPr>
            <a:picLocks noChangeAspect="1"/>
          </p:cNvPicPr>
          <p:nvPr/>
        </p:nvPicPr>
        <p:blipFill>
          <a:blip r:embed="rId3"/>
          <a:stretch>
            <a:fillRect/>
          </a:stretch>
        </p:blipFill>
        <p:spPr>
          <a:xfrm>
            <a:off x="8088031" y="4757084"/>
            <a:ext cx="1008527" cy="33617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Shape 236"/>
          <p:cNvSpPr txBox="1"/>
          <p:nvPr/>
        </p:nvSpPr>
        <p:spPr>
          <a:xfrm>
            <a:off x="145425" y="131024"/>
            <a:ext cx="7862100" cy="499200"/>
          </a:xfrm>
          <a:prstGeom prst="rect">
            <a:avLst/>
          </a:prstGeom>
          <a:noFill/>
          <a:ln>
            <a:noFill/>
          </a:ln>
        </p:spPr>
        <p:txBody>
          <a:bodyPr lIns="91425" tIns="91425" rIns="91425" bIns="91425" anchor="b" anchorCtr="0">
            <a:noAutofit/>
          </a:bodyPr>
          <a:lstStyle/>
          <a:p>
            <a:pPr lvl="0" rtl="0">
              <a:spcBef>
                <a:spcPts val="0"/>
              </a:spcBef>
              <a:buNone/>
            </a:pPr>
            <a:r>
              <a:rPr lang="en" sz="2800" dirty="0">
                <a:solidFill>
                  <a:schemeClr val="accent5"/>
                </a:solidFill>
                <a:latin typeface="Open Sans"/>
                <a:ea typeface="Open Sans"/>
                <a:cs typeface="Open Sans"/>
                <a:sym typeface="Open Sans"/>
              </a:rPr>
              <a:t>Investment</a:t>
            </a:r>
          </a:p>
        </p:txBody>
      </p:sp>
      <p:sp>
        <p:nvSpPr>
          <p:cNvPr id="237" name="Shape 237"/>
          <p:cNvSpPr txBox="1"/>
          <p:nvPr/>
        </p:nvSpPr>
        <p:spPr>
          <a:xfrm>
            <a:off x="399975" y="566321"/>
            <a:ext cx="8598600" cy="4328400"/>
          </a:xfrm>
          <a:prstGeom prst="rect">
            <a:avLst/>
          </a:prstGeom>
          <a:noFill/>
          <a:ln>
            <a:noFill/>
          </a:ln>
        </p:spPr>
        <p:txBody>
          <a:bodyPr lIns="91425" tIns="91425" rIns="91425" bIns="91425" anchor="t" anchorCtr="0">
            <a:noAutofit/>
          </a:bodyPr>
          <a:lstStyle/>
          <a:p>
            <a:pPr lvl="0" rtl="0">
              <a:spcBef>
                <a:spcPts val="0"/>
              </a:spcBef>
              <a:buNone/>
            </a:pPr>
            <a:endParaRPr lang="en" sz="1600" dirty="0">
              <a:solidFill>
                <a:schemeClr val="accent5"/>
              </a:solidFill>
              <a:latin typeface="Open Sans"/>
              <a:ea typeface="Open Sans"/>
              <a:cs typeface="Open Sans"/>
              <a:sym typeface="Open Sans"/>
            </a:endParaRPr>
          </a:p>
          <a:p>
            <a:pPr lvl="0" rtl="0">
              <a:spcBef>
                <a:spcPts val="0"/>
              </a:spcBef>
              <a:buNone/>
            </a:pPr>
            <a:r>
              <a:rPr lang="en" sz="1600" dirty="0">
                <a:solidFill>
                  <a:schemeClr val="accent5"/>
                </a:solidFill>
                <a:latin typeface="Open Sans"/>
                <a:ea typeface="Open Sans"/>
                <a:cs typeface="Open Sans"/>
                <a:sym typeface="Open Sans"/>
              </a:rPr>
              <a:t>Superfood</a:t>
            </a:r>
            <a:r>
              <a:rPr lang="en" sz="1600" dirty="0">
                <a:solidFill>
                  <a:srgbClr val="666666"/>
                </a:solidFill>
                <a:latin typeface="Open Sans"/>
                <a:ea typeface="Open Sans"/>
                <a:cs typeface="Open Sans"/>
                <a:sym typeface="Open Sans"/>
              </a:rPr>
              <a:t> Mobile Solutions Include: </a:t>
            </a:r>
            <a:endParaRPr sz="1600" dirty="0">
              <a:solidFill>
                <a:srgbClr val="666666"/>
              </a:solidFill>
              <a:latin typeface="Open Sans"/>
              <a:ea typeface="Open Sans"/>
              <a:cs typeface="Open Sans"/>
              <a:sym typeface="Open Sans"/>
            </a:endParaRPr>
          </a:p>
          <a:p>
            <a:pPr marL="914400" lvl="0" indent="-228600" rtl="0">
              <a:spcBef>
                <a:spcPts val="0"/>
              </a:spcBef>
              <a:buClr>
                <a:srgbClr val="666666"/>
              </a:buClr>
              <a:buFont typeface="Open Sans"/>
              <a:buChar char="❖"/>
            </a:pPr>
            <a:r>
              <a:rPr lang="en" sz="1600" dirty="0">
                <a:solidFill>
                  <a:srgbClr val="666666"/>
                </a:solidFill>
                <a:latin typeface="Open Sans"/>
                <a:ea typeface="Open Sans"/>
                <a:cs typeface="Open Sans"/>
                <a:sym typeface="Open Sans"/>
              </a:rPr>
              <a:t>Mobile App design and publishing</a:t>
            </a:r>
          </a:p>
          <a:p>
            <a:pPr marL="914400" indent="-228600">
              <a:buClr>
                <a:srgbClr val="666666"/>
              </a:buClr>
              <a:buFont typeface="Open Sans"/>
              <a:buChar char="❖"/>
            </a:pPr>
            <a:r>
              <a:rPr lang="en" sz="1600" dirty="0">
                <a:solidFill>
                  <a:srgbClr val="666666"/>
                </a:solidFill>
                <a:latin typeface="Open Sans"/>
                <a:ea typeface="Open Sans"/>
                <a:cs typeface="Open Sans"/>
                <a:sym typeface="Open Sans"/>
              </a:rPr>
              <a:t>QuickStart Mobile Strategy Blueprinting Session </a:t>
            </a:r>
          </a:p>
          <a:p>
            <a:pPr marL="914400" lvl="0" indent="-228600" rtl="0">
              <a:spcBef>
                <a:spcPts val="0"/>
              </a:spcBef>
              <a:buClr>
                <a:srgbClr val="666666"/>
              </a:buClr>
              <a:buFont typeface="Open Sans"/>
              <a:buChar char="❖"/>
            </a:pPr>
            <a:r>
              <a:rPr lang="en" sz="1600" dirty="0">
                <a:solidFill>
                  <a:srgbClr val="666666"/>
                </a:solidFill>
                <a:latin typeface="Open Sans"/>
                <a:ea typeface="Open Sans"/>
                <a:cs typeface="Open Sans"/>
                <a:sym typeface="Open Sans"/>
              </a:rPr>
              <a:t>Optimized Loyalty program</a:t>
            </a:r>
          </a:p>
          <a:p>
            <a:pPr marL="914400" lvl="0" indent="-228600" rtl="0">
              <a:spcBef>
                <a:spcPts val="0"/>
              </a:spcBef>
              <a:buClr>
                <a:srgbClr val="666666"/>
              </a:buClr>
              <a:buFont typeface="Open Sans"/>
              <a:buChar char="❖"/>
            </a:pPr>
            <a:r>
              <a:rPr lang="en" sz="1600" dirty="0">
                <a:solidFill>
                  <a:srgbClr val="666666"/>
                </a:solidFill>
                <a:latin typeface="Open Sans"/>
                <a:ea typeface="Open Sans"/>
                <a:cs typeface="Open Sans"/>
                <a:sym typeface="Open Sans"/>
              </a:rPr>
              <a:t>Positive Review </a:t>
            </a:r>
            <a:r>
              <a:rPr lang="en-US" sz="1600" dirty="0">
                <a:solidFill>
                  <a:srgbClr val="666666"/>
                </a:solidFill>
                <a:latin typeface="Open Sans"/>
                <a:ea typeface="Open Sans"/>
                <a:cs typeface="Open Sans"/>
                <a:sym typeface="Open Sans"/>
              </a:rPr>
              <a:t>Campaign</a:t>
            </a:r>
            <a:r>
              <a:rPr lang="en" sz="1600" dirty="0">
                <a:solidFill>
                  <a:srgbClr val="666666"/>
                </a:solidFill>
                <a:latin typeface="Open Sans"/>
                <a:ea typeface="Open Sans"/>
                <a:cs typeface="Open Sans"/>
                <a:sym typeface="Open Sans"/>
              </a:rPr>
              <a:t> </a:t>
            </a:r>
          </a:p>
          <a:p>
            <a:pPr marL="914400" lvl="0" indent="-228600" rtl="0">
              <a:spcBef>
                <a:spcPts val="0"/>
              </a:spcBef>
              <a:buClr>
                <a:srgbClr val="666666"/>
              </a:buClr>
              <a:buFont typeface="Open Sans"/>
              <a:buChar char="❖"/>
            </a:pPr>
            <a:r>
              <a:rPr lang="en" sz="1600" dirty="0">
                <a:solidFill>
                  <a:srgbClr val="666666"/>
                </a:solidFill>
                <a:latin typeface="Open Sans"/>
                <a:ea typeface="Open Sans"/>
                <a:cs typeface="Open Sans"/>
                <a:sym typeface="Open Sans"/>
              </a:rPr>
              <a:t>Improved Client Engagement - Push notes and email capture </a:t>
            </a:r>
          </a:p>
          <a:p>
            <a:pPr marL="914400" lvl="0" indent="-228600" rtl="0">
              <a:spcBef>
                <a:spcPts val="0"/>
              </a:spcBef>
              <a:buClr>
                <a:srgbClr val="666666"/>
              </a:buClr>
              <a:buFont typeface="Open Sans"/>
              <a:buChar char="❖"/>
            </a:pPr>
            <a:r>
              <a:rPr lang="en" sz="1600" dirty="0">
                <a:solidFill>
                  <a:srgbClr val="666666"/>
                </a:solidFill>
                <a:latin typeface="Open Sans"/>
                <a:ea typeface="Open Sans"/>
                <a:cs typeface="Open Sans"/>
                <a:sym typeface="Open Sans"/>
              </a:rPr>
              <a:t>24 X 7 Support &amp;  Access to CMS </a:t>
            </a:r>
          </a:p>
          <a:p>
            <a:pPr lvl="0" rtl="0">
              <a:spcBef>
                <a:spcPts val="0"/>
              </a:spcBef>
              <a:buNone/>
            </a:pPr>
            <a:endParaRPr sz="1600" dirty="0">
              <a:solidFill>
                <a:srgbClr val="666666"/>
              </a:solidFill>
              <a:latin typeface="Open Sans"/>
              <a:ea typeface="Open Sans"/>
              <a:cs typeface="Open Sans"/>
              <a:sym typeface="Open Sans"/>
            </a:endParaRPr>
          </a:p>
          <a:p>
            <a:pPr lvl="0" rtl="0">
              <a:spcBef>
                <a:spcPts val="0"/>
              </a:spcBef>
              <a:buNone/>
            </a:pPr>
            <a:r>
              <a:rPr lang="en" sz="1600" dirty="0">
                <a:solidFill>
                  <a:srgbClr val="666666"/>
                </a:solidFill>
                <a:latin typeface="Open Sans"/>
                <a:ea typeface="Open Sans"/>
                <a:cs typeface="Open Sans"/>
                <a:sym typeface="Open Sans"/>
              </a:rPr>
              <a:t>Additional Services:</a:t>
            </a:r>
            <a:endParaRPr sz="1600" b="1" dirty="0">
              <a:solidFill>
                <a:srgbClr val="666666"/>
              </a:solidFill>
              <a:latin typeface="Open Sans"/>
              <a:ea typeface="Open Sans"/>
              <a:cs typeface="Open Sans"/>
              <a:sym typeface="Open Sans"/>
            </a:endParaRPr>
          </a:p>
          <a:p>
            <a:pPr marL="914400" lvl="0" indent="-228600" rtl="0">
              <a:spcBef>
                <a:spcPts val="0"/>
              </a:spcBef>
              <a:buClr>
                <a:schemeClr val="dk2"/>
              </a:buClr>
              <a:buFont typeface="Open Sans"/>
              <a:buChar char="❖"/>
            </a:pPr>
            <a:r>
              <a:rPr lang="en" sz="1600" dirty="0">
                <a:solidFill>
                  <a:srgbClr val="666666"/>
                </a:solidFill>
                <a:latin typeface="Open Sans"/>
                <a:ea typeface="Open Sans"/>
                <a:cs typeface="Open Sans"/>
                <a:sym typeface="Open Sans"/>
              </a:rPr>
              <a:t>Staff Training Poster + </a:t>
            </a:r>
            <a:r>
              <a:rPr lang="en-US" sz="1600" dirty="0">
                <a:solidFill>
                  <a:srgbClr val="666666"/>
                </a:solidFill>
                <a:latin typeface="Open Sans"/>
                <a:ea typeface="Open Sans"/>
                <a:cs typeface="Open Sans"/>
                <a:sym typeface="Open Sans"/>
              </a:rPr>
              <a:t>Promotional Materials</a:t>
            </a:r>
            <a:endParaRPr lang="en" sz="1600" dirty="0">
              <a:solidFill>
                <a:srgbClr val="666666"/>
              </a:solidFill>
              <a:latin typeface="Open Sans"/>
              <a:ea typeface="Open Sans"/>
              <a:cs typeface="Open Sans"/>
              <a:sym typeface="Open Sans"/>
            </a:endParaRPr>
          </a:p>
          <a:p>
            <a:pPr marL="914400" lvl="0" indent="-228600" rtl="0">
              <a:spcBef>
                <a:spcPts val="0"/>
              </a:spcBef>
              <a:buClr>
                <a:schemeClr val="dk2"/>
              </a:buClr>
              <a:buFont typeface="Open Sans"/>
              <a:buChar char="❖"/>
            </a:pPr>
            <a:r>
              <a:rPr lang="en" sz="1600" dirty="0">
                <a:solidFill>
                  <a:srgbClr val="666666"/>
                </a:solidFill>
                <a:latin typeface="Open Sans"/>
                <a:ea typeface="Open Sans"/>
                <a:cs typeface="Open Sans"/>
                <a:sym typeface="Open Sans"/>
              </a:rPr>
              <a:t>Dedicated Partner Advisor to guide your Mobile success </a:t>
            </a:r>
          </a:p>
          <a:p>
            <a:pPr marL="914400" lvl="0" indent="-228600" rtl="0">
              <a:spcBef>
                <a:spcPts val="0"/>
              </a:spcBef>
              <a:buClr>
                <a:schemeClr val="dk2"/>
              </a:buClr>
              <a:buFont typeface="Open Sans"/>
              <a:buChar char="❖"/>
            </a:pPr>
            <a:r>
              <a:rPr lang="en" sz="1600" dirty="0">
                <a:solidFill>
                  <a:schemeClr val="accent5"/>
                </a:solidFill>
                <a:latin typeface="Open Sans"/>
                <a:ea typeface="Open Sans"/>
                <a:cs typeface="Open Sans"/>
                <a:sym typeface="Open Sans"/>
              </a:rPr>
              <a:t>INSERT CLIENT NAME</a:t>
            </a:r>
            <a:r>
              <a:rPr lang="en" sz="1600" dirty="0">
                <a:solidFill>
                  <a:srgbClr val="666666"/>
                </a:solidFill>
                <a:latin typeface="Open Sans"/>
                <a:ea typeface="Open Sans"/>
                <a:cs typeface="Open Sans"/>
                <a:sym typeface="Open Sans"/>
              </a:rPr>
              <a:t> Mobile APP Marketing Strategy </a:t>
            </a:r>
          </a:p>
          <a:p>
            <a:pPr lvl="0" rtl="0">
              <a:spcBef>
                <a:spcPts val="0"/>
              </a:spcBef>
              <a:buNone/>
            </a:pPr>
            <a:endParaRPr sz="1600" b="1" dirty="0">
              <a:solidFill>
                <a:srgbClr val="666666"/>
              </a:solidFill>
              <a:latin typeface="Open Sans"/>
              <a:ea typeface="Open Sans"/>
              <a:cs typeface="Open Sans"/>
              <a:sym typeface="Open Sans"/>
            </a:endParaRPr>
          </a:p>
          <a:p>
            <a:pPr lvl="0">
              <a:spcBef>
                <a:spcPts val="0"/>
              </a:spcBef>
              <a:buNone/>
            </a:pPr>
            <a:r>
              <a:rPr lang="en" sz="1600" dirty="0">
                <a:solidFill>
                  <a:srgbClr val="666666"/>
                </a:solidFill>
                <a:latin typeface="Open Sans"/>
                <a:ea typeface="Open Sans"/>
                <a:cs typeface="Open Sans"/>
                <a:sym typeface="Open Sans"/>
              </a:rPr>
              <a:t>Investment:</a:t>
            </a:r>
            <a:endParaRPr sz="1600" dirty="0">
              <a:solidFill>
                <a:srgbClr val="666666"/>
              </a:solidFill>
              <a:latin typeface="Open Sans"/>
              <a:ea typeface="Open Sans"/>
              <a:cs typeface="Open Sans"/>
              <a:sym typeface="Open Sans"/>
            </a:endParaRPr>
          </a:p>
          <a:p>
            <a:pPr marL="914400" lvl="0" indent="-228600" rtl="0">
              <a:spcBef>
                <a:spcPts val="0"/>
              </a:spcBef>
              <a:buClr>
                <a:schemeClr val="dk2"/>
              </a:buClr>
              <a:buChar char="❖"/>
            </a:pPr>
            <a:r>
              <a:rPr lang="en" sz="1600" dirty="0">
                <a:solidFill>
                  <a:srgbClr val="666666"/>
                </a:solidFill>
                <a:latin typeface="Open Sans"/>
                <a:ea typeface="Open Sans"/>
                <a:cs typeface="Open Sans"/>
                <a:sym typeface="Open Sans"/>
              </a:rPr>
              <a:t>Design and Set-up Fee: $1997.00 (50% set up 50% at launch) </a:t>
            </a:r>
          </a:p>
          <a:p>
            <a:pPr marL="914400" lvl="0" indent="-228600" rtl="0">
              <a:spcBef>
                <a:spcPts val="0"/>
              </a:spcBef>
              <a:buClr>
                <a:schemeClr val="dk2"/>
              </a:buClr>
              <a:buChar char="❖"/>
            </a:pPr>
            <a:r>
              <a:rPr lang="en" sz="1600" dirty="0">
                <a:solidFill>
                  <a:srgbClr val="666666"/>
                </a:solidFill>
                <a:latin typeface="Open Sans"/>
                <a:ea typeface="Open Sans"/>
                <a:cs typeface="Open Sans"/>
                <a:sym typeface="Open Sans"/>
              </a:rPr>
              <a:t>Monthly Maintenance: $100.00/monthly</a:t>
            </a:r>
          </a:p>
          <a:p>
            <a:pPr lvl="0" rtl="0">
              <a:spcBef>
                <a:spcPts val="0"/>
              </a:spcBef>
              <a:buClr>
                <a:srgbClr val="000000"/>
              </a:buClr>
              <a:buFont typeface="Arial"/>
              <a:buNone/>
            </a:pPr>
            <a:endParaRPr sz="1200" dirty="0">
              <a:solidFill>
                <a:srgbClr val="666666"/>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Shape 126"/>
        <p:cNvGrpSpPr/>
        <p:nvPr/>
      </p:nvGrpSpPr>
      <p:grpSpPr>
        <a:xfrm>
          <a:off x="0" y="0"/>
          <a:ext cx="0" cy="0"/>
          <a:chOff x="0" y="0"/>
          <a:chExt cx="0" cy="0"/>
        </a:xfrm>
      </p:grpSpPr>
      <p:sp>
        <p:nvSpPr>
          <p:cNvPr id="11" name="Rectangle 10">
            <a:extLst>
              <a:ext uri="{FF2B5EF4-FFF2-40B4-BE49-F238E27FC236}">
                <a16:creationId xmlns:a16="http://schemas.microsoft.com/office/drawing/2014/main" id="{EBE99C0C-AAB5-4B65-8DB9-E2C8EF4943D9}"/>
              </a:ext>
            </a:extLst>
          </p:cNvPr>
          <p:cNvSpPr/>
          <p:nvPr/>
        </p:nvSpPr>
        <p:spPr>
          <a:xfrm>
            <a:off x="7250" y="7251"/>
            <a:ext cx="9129500" cy="5129000"/>
          </a:xfrm>
          <a:prstGeom prst="rect">
            <a:avLst/>
          </a:prstGeom>
          <a:solidFill>
            <a:schemeClr val="accent5">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tx2">
                  <a:lumMod val="50000"/>
                </a:schemeClr>
              </a:solidFill>
            </a:endParaRPr>
          </a:p>
        </p:txBody>
      </p:sp>
      <p:sp>
        <p:nvSpPr>
          <p:cNvPr id="128" name="Shape 128"/>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a:spcBef>
                <a:spcPts val="0"/>
              </a:spcBef>
              <a:buNone/>
            </a:pPr>
            <a:r>
              <a:rPr lang="en" sz="4800" dirty="0">
                <a:solidFill>
                  <a:schemeClr val="bg1"/>
                </a:solidFill>
                <a:latin typeface="Open Sans"/>
                <a:ea typeface="Open Sans"/>
                <a:cs typeface="Open Sans"/>
                <a:sym typeface="Open Sans"/>
              </a:rPr>
              <a:t>Insert Client Logo Here</a:t>
            </a:r>
          </a:p>
        </p:txBody>
      </p:sp>
      <p:sp>
        <p:nvSpPr>
          <p:cNvPr id="129" name="Shape 129"/>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a:spcBef>
                <a:spcPts val="0"/>
              </a:spcBef>
              <a:buClr>
                <a:schemeClr val="dk1"/>
              </a:buClr>
              <a:buSzPct val="55000"/>
              <a:buFont typeface="Arial"/>
              <a:buNone/>
            </a:pPr>
            <a:r>
              <a:rPr lang="en" sz="2000">
                <a:solidFill>
                  <a:srgbClr val="FFFFFF"/>
                </a:solidFill>
                <a:latin typeface="Open Sans"/>
                <a:ea typeface="Open Sans"/>
                <a:cs typeface="Open Sans"/>
                <a:sym typeface="Open Sans"/>
              </a:rPr>
              <a:t>Leveraging Mobile Solutions to grow your Business</a:t>
            </a:r>
          </a:p>
        </p:txBody>
      </p:sp>
      <p:sp>
        <p:nvSpPr>
          <p:cNvPr id="130" name="Shape 130"/>
          <p:cNvSpPr txBox="1"/>
          <p:nvPr/>
        </p:nvSpPr>
        <p:spPr>
          <a:xfrm>
            <a:off x="3155750" y="631150"/>
            <a:ext cx="4471500" cy="493200"/>
          </a:xfrm>
          <a:prstGeom prst="rect">
            <a:avLst/>
          </a:prstGeom>
          <a:noFill/>
          <a:ln>
            <a:noFill/>
          </a:ln>
        </p:spPr>
        <p:txBody>
          <a:bodyPr lIns="91425" tIns="91425" rIns="91425" bIns="91425" anchor="t" anchorCtr="0">
            <a:noAutofit/>
          </a:bodyPr>
          <a:lstStyle/>
          <a:p>
            <a:pPr lvl="0">
              <a:spcBef>
                <a:spcPts val="0"/>
              </a:spcBef>
              <a:buNone/>
            </a:pPr>
            <a:r>
              <a:rPr lang="en" i="1" dirty="0">
                <a:solidFill>
                  <a:schemeClr val="accent1"/>
                </a:solidFill>
              </a:rPr>
              <a:t>I</a:t>
            </a:r>
            <a:r>
              <a:rPr lang="en" sz="1000" i="1" dirty="0">
                <a:solidFill>
                  <a:schemeClr val="accent1"/>
                </a:solidFill>
                <a:latin typeface="Open Sans"/>
                <a:ea typeface="Open Sans"/>
                <a:cs typeface="Open Sans"/>
                <a:sym typeface="Open Sans"/>
              </a:rPr>
              <a:t>nsert Background Image, if desired, or put on a background color (see previous slide for how to)</a:t>
            </a:r>
          </a:p>
        </p:txBody>
      </p:sp>
      <p:pic>
        <p:nvPicPr>
          <p:cNvPr id="12" name="Picture 11">
            <a:extLst>
              <a:ext uri="{FF2B5EF4-FFF2-40B4-BE49-F238E27FC236}">
                <a16:creationId xmlns:a16="http://schemas.microsoft.com/office/drawing/2014/main" id="{102953B7-EA7B-4710-89B1-134060AB062B}"/>
              </a:ext>
            </a:extLst>
          </p:cNvPr>
          <p:cNvPicPr>
            <a:picLocks noChangeAspect="1"/>
          </p:cNvPicPr>
          <p:nvPr/>
        </p:nvPicPr>
        <p:blipFill>
          <a:blip r:embed="rId3"/>
          <a:stretch>
            <a:fillRect/>
          </a:stretch>
        </p:blipFill>
        <p:spPr>
          <a:xfrm>
            <a:off x="8088031" y="4757084"/>
            <a:ext cx="1008527" cy="33617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8331A39-8AD5-470C-B1C5-E10BFD7FCDF7}"/>
              </a:ext>
            </a:extLst>
          </p:cNvPr>
          <p:cNvSpPr>
            <a:spLocks noGrp="1"/>
          </p:cNvSpPr>
          <p:nvPr>
            <p:ph type="body" idx="2"/>
          </p:nvPr>
        </p:nvSpPr>
        <p:spPr>
          <a:xfrm>
            <a:off x="2152739" y="1599353"/>
            <a:ext cx="5054885" cy="3416400"/>
          </a:xfrm>
        </p:spPr>
        <p:txBody>
          <a:bodyPr/>
          <a:lstStyle/>
          <a:p>
            <a:pPr algn="ctr"/>
            <a:r>
              <a:rPr lang="en-US" dirty="0">
                <a:solidFill>
                  <a:schemeClr val="accent1"/>
                </a:solidFill>
              </a:rPr>
              <a:t>If they have a problem with the price then ask which price. The monthly maintenance fee or the design fee?</a:t>
            </a:r>
          </a:p>
          <a:p>
            <a:pPr algn="ctr"/>
            <a:r>
              <a:rPr lang="en-US" dirty="0">
                <a:solidFill>
                  <a:schemeClr val="accent1"/>
                </a:solidFill>
              </a:rPr>
              <a:t>Now you know which payment needs to be negotiated with our Limited Promotion or our payment plan.</a:t>
            </a:r>
          </a:p>
          <a:p>
            <a:pPr algn="ctr"/>
            <a:r>
              <a:rPr lang="en-US" dirty="0">
                <a:solidFill>
                  <a:schemeClr val="accent1"/>
                </a:solidFill>
              </a:rPr>
              <a:t>Always negotiate for half upfront and half later. Only use payment plans when necessary.</a:t>
            </a:r>
          </a:p>
        </p:txBody>
      </p:sp>
    </p:spTree>
    <p:extLst>
      <p:ext uri="{BB962C8B-B14F-4D97-AF65-F5344CB8AC3E}">
        <p14:creationId xmlns:p14="http://schemas.microsoft.com/office/powerpoint/2010/main" val="27655072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Shape 236"/>
          <p:cNvSpPr txBox="1"/>
          <p:nvPr/>
        </p:nvSpPr>
        <p:spPr>
          <a:xfrm>
            <a:off x="145425" y="201175"/>
            <a:ext cx="7862100" cy="499200"/>
          </a:xfrm>
          <a:prstGeom prst="rect">
            <a:avLst/>
          </a:prstGeom>
          <a:noFill/>
          <a:ln>
            <a:noFill/>
          </a:ln>
        </p:spPr>
        <p:txBody>
          <a:bodyPr lIns="91425" tIns="91425" rIns="91425" bIns="91425" anchor="b" anchorCtr="0">
            <a:noAutofit/>
          </a:bodyPr>
          <a:lstStyle/>
          <a:p>
            <a:pPr lvl="0" rtl="0">
              <a:spcBef>
                <a:spcPts val="0"/>
              </a:spcBef>
              <a:buNone/>
            </a:pPr>
            <a:r>
              <a:rPr lang="en-US" sz="2400" dirty="0">
                <a:solidFill>
                  <a:schemeClr val="accent5"/>
                </a:solidFill>
                <a:latin typeface="Open Sans"/>
                <a:ea typeface="Open Sans"/>
                <a:cs typeface="Open Sans"/>
                <a:sym typeface="Open Sans"/>
              </a:rPr>
              <a:t>How To Get Started</a:t>
            </a:r>
            <a:endParaRPr lang="en" sz="2400" dirty="0">
              <a:solidFill>
                <a:schemeClr val="accent5"/>
              </a:solidFill>
              <a:latin typeface="Open Sans"/>
              <a:ea typeface="Open Sans"/>
              <a:cs typeface="Open Sans"/>
              <a:sym typeface="Open Sans"/>
            </a:endParaRPr>
          </a:p>
        </p:txBody>
      </p:sp>
      <p:sp>
        <p:nvSpPr>
          <p:cNvPr id="237" name="Shape 237"/>
          <p:cNvSpPr txBox="1"/>
          <p:nvPr/>
        </p:nvSpPr>
        <p:spPr>
          <a:xfrm>
            <a:off x="145425" y="815100"/>
            <a:ext cx="8598600" cy="4328400"/>
          </a:xfrm>
          <a:prstGeom prst="rect">
            <a:avLst/>
          </a:prstGeom>
          <a:noFill/>
          <a:ln>
            <a:noFill/>
          </a:ln>
        </p:spPr>
        <p:txBody>
          <a:bodyPr lIns="91425" tIns="91425" rIns="91425" bIns="91425" anchor="t" anchorCtr="0">
            <a:noAutofit/>
          </a:bodyPr>
          <a:lstStyle/>
          <a:p>
            <a:pPr marL="342900" indent="-342900">
              <a:buFont typeface="Wingdings" panose="05000000000000000000" pitchFamily="2" charset="2"/>
              <a:buChar char="v"/>
            </a:pPr>
            <a:r>
              <a:rPr lang="en-US" sz="1600"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50% deposit on the design and set-up fee establishes project start date and the remaining 50% is due upon completion.</a:t>
            </a:r>
          </a:p>
          <a:p>
            <a:pPr marL="285750" indent="-285750">
              <a:buFont typeface="Wingdings" panose="05000000000000000000" pitchFamily="2" charset="2"/>
              <a:buChar char="v"/>
            </a:pPr>
            <a:r>
              <a:rPr lang="en-US" sz="1600"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 </a:t>
            </a:r>
          </a:p>
          <a:p>
            <a:pPr marL="342900" indent="-342900">
              <a:buFont typeface="Wingdings" panose="05000000000000000000" pitchFamily="2" charset="2"/>
              <a:buChar char="v"/>
            </a:pPr>
            <a:r>
              <a:rPr lang="en-US" sz="1600"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The app build process takes 5-15 days.</a:t>
            </a:r>
          </a:p>
          <a:p>
            <a:pPr marL="171450" indent="-171450">
              <a:buFont typeface="Wingdings" panose="05000000000000000000" pitchFamily="2" charset="2"/>
              <a:buChar char="v"/>
            </a:pPr>
            <a:endParaRPr lang="en-US" sz="1600"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Wingdings" panose="05000000000000000000" pitchFamily="2" charset="2"/>
              <a:buChar char="v"/>
            </a:pPr>
            <a:r>
              <a:rPr lang="en-US" sz="1600"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Determine coupon offers to be included inside of the app’s loyalty program.</a:t>
            </a:r>
          </a:p>
          <a:p>
            <a:pPr marL="171450" indent="-171450">
              <a:buFont typeface="Wingdings" panose="05000000000000000000" pitchFamily="2" charset="2"/>
              <a:buChar char="v"/>
            </a:pPr>
            <a:endParaRPr lang="en-US" sz="1600"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Wingdings" panose="05000000000000000000" pitchFamily="2" charset="2"/>
              <a:buChar char="v"/>
            </a:pPr>
            <a:r>
              <a:rPr lang="en-US" sz="1600"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Customer will be provided with QR Code/Flyer for easy App Download along with marketing materials in the back office.</a:t>
            </a:r>
          </a:p>
          <a:p>
            <a:pPr marL="171450" indent="-171450">
              <a:buFont typeface="Wingdings" panose="05000000000000000000" pitchFamily="2" charset="2"/>
              <a:buChar char="v"/>
            </a:pPr>
            <a:endParaRPr lang="en-US" sz="1600"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Wingdings" panose="05000000000000000000" pitchFamily="2" charset="2"/>
              <a:buChar char="v"/>
            </a:pPr>
            <a:r>
              <a:rPr lang="en-US" sz="1600"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Monthly fee is processed via VISA, M/C, AMEX or DISCOVER every month and won’t begin until 1 month after your app is live in the cloud.</a:t>
            </a:r>
          </a:p>
          <a:p>
            <a:pPr marL="342900" indent="-342900">
              <a:buFont typeface="Wingdings" panose="05000000000000000000" pitchFamily="2" charset="2"/>
              <a:buChar char="v"/>
            </a:pPr>
            <a:endParaRPr lang="en-US" sz="1600"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Wingdings" panose="05000000000000000000" pitchFamily="2" charset="2"/>
              <a:buChar char="v"/>
            </a:pPr>
            <a:r>
              <a:rPr lang="en-US" sz="1600"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Upon completion client gets back office access to make updates</a:t>
            </a:r>
          </a:p>
          <a:p>
            <a:pPr marL="285750" indent="-285750">
              <a:buFont typeface="Wingdings" panose="05000000000000000000" pitchFamily="2" charset="2"/>
              <a:buChar char="v"/>
            </a:pPr>
            <a:endParaRPr lang="en-US" sz="1600"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Wingdings" panose="05000000000000000000" pitchFamily="2" charset="2"/>
              <a:buChar char="v"/>
            </a:pPr>
            <a:r>
              <a:rPr lang="en-CA" sz="1600"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The client will be provided 1 hour of Live training, and recorded tutorials</a:t>
            </a:r>
          </a:p>
          <a:p>
            <a:pPr lvl="0" rtl="0">
              <a:spcBef>
                <a:spcPts val="0"/>
              </a:spcBef>
              <a:buClr>
                <a:srgbClr val="000000"/>
              </a:buClr>
              <a:buFont typeface="Arial"/>
              <a:buNone/>
            </a:pPr>
            <a:endParaRPr sz="1200" dirty="0">
              <a:solidFill>
                <a:srgbClr val="666666"/>
              </a:solidFill>
            </a:endParaRPr>
          </a:p>
        </p:txBody>
      </p:sp>
    </p:spTree>
    <p:extLst>
      <p:ext uri="{BB962C8B-B14F-4D97-AF65-F5344CB8AC3E}">
        <p14:creationId xmlns:p14="http://schemas.microsoft.com/office/powerpoint/2010/main" val="1647724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Shape 236"/>
          <p:cNvSpPr txBox="1"/>
          <p:nvPr/>
        </p:nvSpPr>
        <p:spPr>
          <a:xfrm>
            <a:off x="145425" y="201175"/>
            <a:ext cx="7862100" cy="499200"/>
          </a:xfrm>
          <a:prstGeom prst="rect">
            <a:avLst/>
          </a:prstGeom>
          <a:noFill/>
          <a:ln>
            <a:noFill/>
          </a:ln>
        </p:spPr>
        <p:txBody>
          <a:bodyPr lIns="91425" tIns="91425" rIns="91425" bIns="91425" anchor="b" anchorCtr="0">
            <a:noAutofit/>
          </a:bodyPr>
          <a:lstStyle/>
          <a:p>
            <a:pPr lvl="0" rtl="0">
              <a:spcBef>
                <a:spcPts val="0"/>
              </a:spcBef>
              <a:buNone/>
            </a:pPr>
            <a:r>
              <a:rPr lang="en-US" sz="2800" dirty="0">
                <a:solidFill>
                  <a:schemeClr val="accent5"/>
                </a:solidFill>
                <a:latin typeface="Open Sans"/>
                <a:ea typeface="Open Sans"/>
                <a:cs typeface="Open Sans"/>
                <a:sym typeface="Open Sans"/>
              </a:rPr>
              <a:t>Instant Savings</a:t>
            </a:r>
            <a:endParaRPr lang="en" sz="2800" dirty="0">
              <a:solidFill>
                <a:schemeClr val="accent5"/>
              </a:solidFill>
              <a:latin typeface="Open Sans"/>
              <a:ea typeface="Open Sans"/>
              <a:cs typeface="Open Sans"/>
              <a:sym typeface="Open Sans"/>
            </a:endParaRPr>
          </a:p>
        </p:txBody>
      </p:sp>
      <p:sp>
        <p:nvSpPr>
          <p:cNvPr id="237" name="Shape 237"/>
          <p:cNvSpPr txBox="1"/>
          <p:nvPr/>
        </p:nvSpPr>
        <p:spPr>
          <a:xfrm>
            <a:off x="398600" y="739975"/>
            <a:ext cx="8598600" cy="988341"/>
          </a:xfrm>
          <a:prstGeom prst="rect">
            <a:avLst/>
          </a:prstGeom>
          <a:noFill/>
          <a:ln>
            <a:noFill/>
          </a:ln>
        </p:spPr>
        <p:txBody>
          <a:bodyPr lIns="91425" tIns="91425" rIns="91425" bIns="91425" anchor="t" anchorCtr="0">
            <a:noAutofit/>
          </a:bodyPr>
          <a:lstStyle/>
          <a:p>
            <a:pPr lvl="0" rtl="0">
              <a:spcBef>
                <a:spcPts val="0"/>
              </a:spcBef>
              <a:buNone/>
            </a:pPr>
            <a:r>
              <a:rPr lang="en-US" sz="1800" dirty="0">
                <a:solidFill>
                  <a:schemeClr val="accent5"/>
                </a:solidFill>
                <a:latin typeface="Open Sans"/>
                <a:ea typeface="Open Sans"/>
                <a:cs typeface="Open Sans"/>
                <a:sym typeface="Open Sans"/>
              </a:rPr>
              <a:t>Today is your lucky day… </a:t>
            </a:r>
          </a:p>
          <a:p>
            <a:pPr lvl="0" rtl="0">
              <a:spcBef>
                <a:spcPts val="0"/>
              </a:spcBef>
              <a:buNone/>
            </a:pPr>
            <a:endParaRPr lang="en-US" sz="1800" dirty="0">
              <a:solidFill>
                <a:schemeClr val="accent5"/>
              </a:solidFill>
              <a:latin typeface="Open Sans"/>
              <a:ea typeface="Open Sans"/>
              <a:cs typeface="Open Sans"/>
              <a:sym typeface="Open Sans"/>
            </a:endParaRPr>
          </a:p>
          <a:p>
            <a:pPr lvl="0" rtl="0">
              <a:spcBef>
                <a:spcPts val="0"/>
              </a:spcBef>
              <a:buNone/>
            </a:pPr>
            <a:r>
              <a:rPr lang="en-US" sz="1800" dirty="0">
                <a:solidFill>
                  <a:schemeClr val="tx2">
                    <a:lumMod val="50000"/>
                  </a:schemeClr>
                </a:solidFill>
                <a:latin typeface="Open Sans"/>
                <a:ea typeface="Open Sans"/>
                <a:cs typeface="Open Sans"/>
                <a:sym typeface="Open Sans"/>
              </a:rPr>
              <a:t>Take advantage of this special offer in 4 steps:</a:t>
            </a:r>
            <a:endParaRPr lang="en-US" sz="1800" dirty="0">
              <a:solidFill>
                <a:schemeClr val="tx2">
                  <a:lumMod val="50000"/>
                </a:schemeClr>
              </a:solidFill>
            </a:endParaRPr>
          </a:p>
          <a:p>
            <a:pPr lvl="0" rtl="0">
              <a:spcBef>
                <a:spcPts val="0"/>
              </a:spcBef>
              <a:buClr>
                <a:srgbClr val="000000"/>
              </a:buClr>
              <a:buFont typeface="Arial"/>
              <a:buNone/>
            </a:pPr>
            <a:endParaRPr sz="1200" dirty="0">
              <a:solidFill>
                <a:srgbClr val="666666"/>
              </a:solidFill>
            </a:endParaRPr>
          </a:p>
        </p:txBody>
      </p:sp>
      <p:sp>
        <p:nvSpPr>
          <p:cNvPr id="4" name="Shape 236">
            <a:extLst>
              <a:ext uri="{FF2B5EF4-FFF2-40B4-BE49-F238E27FC236}">
                <a16:creationId xmlns:a16="http://schemas.microsoft.com/office/drawing/2014/main" id="{2F1B9682-565D-4F34-BC98-788862B1819C}"/>
              </a:ext>
            </a:extLst>
          </p:cNvPr>
          <p:cNvSpPr txBox="1"/>
          <p:nvPr/>
        </p:nvSpPr>
        <p:spPr>
          <a:xfrm>
            <a:off x="162188" y="2179262"/>
            <a:ext cx="7862100" cy="499200"/>
          </a:xfrm>
          <a:prstGeom prst="rect">
            <a:avLst/>
          </a:prstGeom>
          <a:noFill/>
          <a:ln>
            <a:noFill/>
          </a:ln>
        </p:spPr>
        <p:txBody>
          <a:bodyPr lIns="91425" tIns="91425" rIns="91425" bIns="91425" anchor="b" anchorCtr="0">
            <a:noAutofit/>
          </a:bodyPr>
          <a:lstStyle/>
          <a:p>
            <a:pPr lvl="0" rtl="0">
              <a:spcBef>
                <a:spcPts val="0"/>
              </a:spcBef>
              <a:buNone/>
            </a:pPr>
            <a:r>
              <a:rPr lang="en-US" sz="2800" dirty="0">
                <a:solidFill>
                  <a:srgbClr val="FFC000"/>
                </a:solidFill>
                <a:latin typeface="Open Sans"/>
                <a:ea typeface="Open Sans"/>
                <a:cs typeface="Open Sans"/>
                <a:sym typeface="Open Sans"/>
              </a:rPr>
              <a:t>Golden Ticket: $500.00 OFF</a:t>
            </a:r>
            <a:endParaRPr lang="en" sz="2800" dirty="0">
              <a:solidFill>
                <a:srgbClr val="FFC000"/>
              </a:solidFill>
              <a:latin typeface="Open Sans"/>
              <a:ea typeface="Open Sans"/>
              <a:cs typeface="Open Sans"/>
              <a:sym typeface="Open Sans"/>
            </a:endParaRPr>
          </a:p>
        </p:txBody>
      </p:sp>
      <p:sp>
        <p:nvSpPr>
          <p:cNvPr id="5" name="Shape 237">
            <a:extLst>
              <a:ext uri="{FF2B5EF4-FFF2-40B4-BE49-F238E27FC236}">
                <a16:creationId xmlns:a16="http://schemas.microsoft.com/office/drawing/2014/main" id="{261AC9C1-A705-46C3-AE5C-D5602721E8BC}"/>
              </a:ext>
            </a:extLst>
          </p:cNvPr>
          <p:cNvSpPr txBox="1"/>
          <p:nvPr/>
        </p:nvSpPr>
        <p:spPr>
          <a:xfrm>
            <a:off x="398600" y="2735120"/>
            <a:ext cx="8598600" cy="1360130"/>
          </a:xfrm>
          <a:prstGeom prst="rect">
            <a:avLst/>
          </a:prstGeom>
          <a:noFill/>
          <a:ln>
            <a:noFill/>
          </a:ln>
        </p:spPr>
        <p:txBody>
          <a:bodyPr lIns="91425" tIns="91425" rIns="91425" bIns="91425" anchor="t" anchorCtr="0">
            <a:noAutofit/>
          </a:bodyPr>
          <a:lstStyle/>
          <a:p>
            <a:pPr marL="228600" lvl="0" indent="-228600">
              <a:buFont typeface="+mj-lt"/>
              <a:buAutoNum type="arabicPeriod"/>
            </a:pPr>
            <a:r>
              <a:rPr lang="en-US" sz="1800" dirty="0">
                <a:solidFill>
                  <a:schemeClr val="tx2">
                    <a:lumMod val="50000"/>
                  </a:schemeClr>
                </a:solidFill>
                <a:latin typeface="Open Sans"/>
                <a:ea typeface="Open Sans"/>
                <a:cs typeface="Open Sans"/>
                <a:sym typeface="Open Sans"/>
              </a:rPr>
              <a:t>Be an “early adopter” – one of the first </a:t>
            </a:r>
            <a:r>
              <a:rPr lang="en-US" sz="1800" dirty="0">
                <a:solidFill>
                  <a:schemeClr val="tx2">
                    <a:lumMod val="50000"/>
                  </a:schemeClr>
                </a:solidFill>
              </a:rPr>
              <a:t>5 businesses in your area &amp; Industry to get a Mobile App</a:t>
            </a:r>
          </a:p>
          <a:p>
            <a:pPr marL="228600" lvl="0" indent="-228600">
              <a:buFont typeface="+mj-lt"/>
              <a:buAutoNum type="arabicPeriod"/>
            </a:pPr>
            <a:r>
              <a:rPr lang="en-US" sz="1800" dirty="0">
                <a:solidFill>
                  <a:schemeClr val="tx2">
                    <a:lumMod val="50000"/>
                  </a:schemeClr>
                </a:solidFill>
              </a:rPr>
              <a:t>Give 3 app referrals</a:t>
            </a:r>
          </a:p>
          <a:p>
            <a:pPr marL="228600" lvl="0" indent="-228600">
              <a:buFont typeface="+mj-lt"/>
              <a:buAutoNum type="arabicPeriod"/>
            </a:pPr>
            <a:r>
              <a:rPr lang="en-US" sz="1800" dirty="0">
                <a:solidFill>
                  <a:schemeClr val="tx2">
                    <a:lumMod val="50000"/>
                  </a:schemeClr>
                </a:solidFill>
              </a:rPr>
              <a:t>Give us a video and/or written testimonial.</a:t>
            </a:r>
          </a:p>
          <a:p>
            <a:pPr marL="228600" lvl="0" indent="-228600">
              <a:buFont typeface="+mj-lt"/>
              <a:buAutoNum type="arabicPeriod"/>
            </a:pPr>
            <a:r>
              <a:rPr lang="en-US" sz="1800" dirty="0">
                <a:solidFill>
                  <a:schemeClr val="tx2">
                    <a:lumMod val="50000"/>
                  </a:schemeClr>
                </a:solidFill>
              </a:rPr>
              <a:t>Sign Up Today</a:t>
            </a:r>
          </a:p>
          <a:p>
            <a:pPr lvl="0" rtl="0">
              <a:spcBef>
                <a:spcPts val="0"/>
              </a:spcBef>
              <a:buClr>
                <a:srgbClr val="000000"/>
              </a:buClr>
              <a:buFont typeface="Arial"/>
              <a:buNone/>
            </a:pPr>
            <a:endParaRPr sz="1200" dirty="0">
              <a:solidFill>
                <a:srgbClr val="666666"/>
              </a:solidFill>
            </a:endParaRPr>
          </a:p>
        </p:txBody>
      </p:sp>
      <p:sp>
        <p:nvSpPr>
          <p:cNvPr id="6" name="Shape 236">
            <a:extLst>
              <a:ext uri="{FF2B5EF4-FFF2-40B4-BE49-F238E27FC236}">
                <a16:creationId xmlns:a16="http://schemas.microsoft.com/office/drawing/2014/main" id="{6FB856EA-71B0-46D4-BF23-028E4EC3AB1C}"/>
              </a:ext>
            </a:extLst>
          </p:cNvPr>
          <p:cNvSpPr txBox="1"/>
          <p:nvPr/>
        </p:nvSpPr>
        <p:spPr>
          <a:xfrm>
            <a:off x="162188" y="4443125"/>
            <a:ext cx="7862100" cy="499200"/>
          </a:xfrm>
          <a:prstGeom prst="rect">
            <a:avLst/>
          </a:prstGeom>
          <a:noFill/>
          <a:ln>
            <a:noFill/>
          </a:ln>
        </p:spPr>
        <p:txBody>
          <a:bodyPr lIns="91425" tIns="91425" rIns="91425" bIns="91425" anchor="b" anchorCtr="0">
            <a:noAutofit/>
          </a:bodyPr>
          <a:lstStyle/>
          <a:p>
            <a:pPr lvl="0" rtl="0">
              <a:spcBef>
                <a:spcPts val="0"/>
              </a:spcBef>
              <a:buNone/>
            </a:pPr>
            <a:r>
              <a:rPr lang="en-US" sz="2800" dirty="0">
                <a:solidFill>
                  <a:srgbClr val="FFC000"/>
                </a:solidFill>
                <a:latin typeface="Open Sans"/>
                <a:ea typeface="Open Sans"/>
                <a:cs typeface="Open Sans"/>
                <a:sym typeface="Open Sans"/>
              </a:rPr>
              <a:t>Limited Promotion</a:t>
            </a:r>
            <a:endParaRPr lang="en" sz="2800" dirty="0">
              <a:solidFill>
                <a:srgbClr val="FFC000"/>
              </a:solidFill>
              <a:latin typeface="Open Sans"/>
              <a:ea typeface="Open Sans"/>
              <a:cs typeface="Open Sans"/>
              <a:sym typeface="Open Sans"/>
            </a:endParaRPr>
          </a:p>
        </p:txBody>
      </p:sp>
    </p:spTree>
    <p:extLst>
      <p:ext uri="{BB962C8B-B14F-4D97-AF65-F5344CB8AC3E}">
        <p14:creationId xmlns:p14="http://schemas.microsoft.com/office/powerpoint/2010/main" val="3900664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7B7B7"/>
        </a:solidFill>
        <a:effectLst/>
      </p:bgPr>
    </p:bg>
    <p:spTree>
      <p:nvGrpSpPr>
        <p:cNvPr id="1" name="Shape 241"/>
        <p:cNvGrpSpPr/>
        <p:nvPr/>
      </p:nvGrpSpPr>
      <p:grpSpPr>
        <a:xfrm>
          <a:off x="0" y="0"/>
          <a:ext cx="0" cy="0"/>
          <a:chOff x="0" y="0"/>
          <a:chExt cx="0" cy="0"/>
        </a:xfrm>
      </p:grpSpPr>
      <p:sp>
        <p:nvSpPr>
          <p:cNvPr id="5" name="Rectangle 4">
            <a:extLst>
              <a:ext uri="{FF2B5EF4-FFF2-40B4-BE49-F238E27FC236}">
                <a16:creationId xmlns:a16="http://schemas.microsoft.com/office/drawing/2014/main" id="{C59B22B3-B54C-4BE9-92C0-505A15525867}"/>
              </a:ext>
            </a:extLst>
          </p:cNvPr>
          <p:cNvSpPr/>
          <p:nvPr/>
        </p:nvSpPr>
        <p:spPr>
          <a:xfrm>
            <a:off x="7250" y="7251"/>
            <a:ext cx="9129500" cy="5129000"/>
          </a:xfrm>
          <a:prstGeom prst="rect">
            <a:avLst/>
          </a:prstGeom>
          <a:solidFill>
            <a:schemeClr val="accent5">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tx2">
                  <a:lumMod val="50000"/>
                </a:schemeClr>
              </a:solidFill>
            </a:endParaRPr>
          </a:p>
        </p:txBody>
      </p:sp>
      <p:sp>
        <p:nvSpPr>
          <p:cNvPr id="242" name="Shape 242"/>
          <p:cNvSpPr txBox="1">
            <a:spLocks noGrp="1"/>
          </p:cNvSpPr>
          <p:nvPr>
            <p:ph type="ctrTitle"/>
          </p:nvPr>
        </p:nvSpPr>
        <p:spPr>
          <a:xfrm>
            <a:off x="311700" y="1545450"/>
            <a:ext cx="8520600" cy="2052600"/>
          </a:xfrm>
          <a:prstGeom prst="rect">
            <a:avLst/>
          </a:prstGeom>
        </p:spPr>
        <p:txBody>
          <a:bodyPr lIns="91425" tIns="91425" rIns="91425" bIns="91425" anchor="ctr" anchorCtr="0">
            <a:noAutofit/>
          </a:bodyPr>
          <a:lstStyle/>
          <a:p>
            <a:pPr lvl="0">
              <a:spcBef>
                <a:spcPts val="0"/>
              </a:spcBef>
              <a:buNone/>
            </a:pPr>
            <a:r>
              <a:rPr lang="en-US" sz="3000" dirty="0">
                <a:solidFill>
                  <a:srgbClr val="FFFFFF"/>
                </a:solidFill>
                <a:latin typeface="Open Sans"/>
                <a:ea typeface="Open Sans"/>
                <a:cs typeface="Open Sans"/>
                <a:sym typeface="Open Sans"/>
              </a:rPr>
              <a:t>Finance Plan Available</a:t>
            </a:r>
            <a:endParaRPr lang="en" sz="1800" dirty="0">
              <a:solidFill>
                <a:srgbClr val="FFFFFF"/>
              </a:solidFill>
              <a:latin typeface="Open Sans"/>
              <a:ea typeface="Open Sans"/>
              <a:cs typeface="Open Sans"/>
              <a:sym typeface="Open Sans"/>
            </a:endParaRPr>
          </a:p>
        </p:txBody>
      </p:sp>
      <p:pic>
        <p:nvPicPr>
          <p:cNvPr id="4" name="Picture 3">
            <a:extLst>
              <a:ext uri="{FF2B5EF4-FFF2-40B4-BE49-F238E27FC236}">
                <a16:creationId xmlns:a16="http://schemas.microsoft.com/office/drawing/2014/main" id="{5DF8E274-FF71-4AD7-8592-5EE9694D2E54}"/>
              </a:ext>
            </a:extLst>
          </p:cNvPr>
          <p:cNvPicPr>
            <a:picLocks noChangeAspect="1"/>
          </p:cNvPicPr>
          <p:nvPr/>
        </p:nvPicPr>
        <p:blipFill>
          <a:blip r:embed="rId3"/>
          <a:stretch>
            <a:fillRect/>
          </a:stretch>
        </p:blipFill>
        <p:spPr>
          <a:xfrm>
            <a:off x="8088031" y="4757084"/>
            <a:ext cx="1008527" cy="336176"/>
          </a:xfrm>
          <a:prstGeom prst="rect">
            <a:avLst/>
          </a:prstGeom>
        </p:spPr>
      </p:pic>
      <p:sp>
        <p:nvSpPr>
          <p:cNvPr id="6" name="Shape 237">
            <a:extLst>
              <a:ext uri="{FF2B5EF4-FFF2-40B4-BE49-F238E27FC236}">
                <a16:creationId xmlns:a16="http://schemas.microsoft.com/office/drawing/2014/main" id="{BC8E94D6-D5EF-4746-84F6-A63C1FDCC593}"/>
              </a:ext>
            </a:extLst>
          </p:cNvPr>
          <p:cNvSpPr txBox="1"/>
          <p:nvPr/>
        </p:nvSpPr>
        <p:spPr>
          <a:xfrm>
            <a:off x="2643303" y="2920204"/>
            <a:ext cx="3857394" cy="1567939"/>
          </a:xfrm>
          <a:prstGeom prst="rect">
            <a:avLst/>
          </a:prstGeom>
          <a:noFill/>
          <a:ln>
            <a:noFill/>
          </a:ln>
        </p:spPr>
        <p:txBody>
          <a:bodyPr lIns="91425" tIns="91425" rIns="91425" bIns="91425" anchor="t" anchorCtr="0">
            <a:noAutofit/>
          </a:bodyPr>
          <a:lstStyle/>
          <a:p>
            <a:pPr lvl="0" algn="ctr"/>
            <a:r>
              <a:rPr lang="en-US" dirty="0">
                <a:solidFill>
                  <a:schemeClr val="accent1"/>
                </a:solidFill>
                <a:latin typeface="Open Sans"/>
                <a:ea typeface="Open Sans"/>
                <a:cs typeface="Open Sans"/>
                <a:sym typeface="Open Sans"/>
              </a:rPr>
              <a:t>$App Amount divided by 3-6-9-12 months + Monthly </a:t>
            </a:r>
            <a:r>
              <a:rPr lang="en-US" dirty="0" err="1">
                <a:solidFill>
                  <a:schemeClr val="accent1"/>
                </a:solidFill>
                <a:latin typeface="Open Sans"/>
                <a:ea typeface="Open Sans"/>
                <a:cs typeface="Open Sans"/>
                <a:sym typeface="Open Sans"/>
              </a:rPr>
              <a:t>Maintanence</a:t>
            </a:r>
            <a:r>
              <a:rPr lang="en-US" dirty="0">
                <a:solidFill>
                  <a:schemeClr val="accent1"/>
                </a:solidFill>
                <a:latin typeface="Open Sans"/>
                <a:ea typeface="Open Sans"/>
                <a:cs typeface="Open Sans"/>
                <a:sym typeface="Open Sans"/>
              </a:rPr>
              <a:t> Fee ($75-100) = Total Monthly Payment.</a:t>
            </a:r>
          </a:p>
          <a:p>
            <a:pPr lvl="0" algn="ctr"/>
            <a:r>
              <a:rPr lang="en-US" dirty="0">
                <a:solidFill>
                  <a:schemeClr val="accent1"/>
                </a:solidFill>
                <a:latin typeface="Open Sans"/>
                <a:ea typeface="Open Sans"/>
                <a:cs typeface="Open Sans"/>
                <a:sym typeface="Open Sans"/>
              </a:rPr>
              <a:t>An app with payment plan is better than no app (This is a last resort and will cause your commissions to be paid out monthly).</a:t>
            </a:r>
          </a:p>
          <a:p>
            <a:pPr lvl="0" algn="ctr"/>
            <a:r>
              <a:rPr lang="en-US" dirty="0">
                <a:solidFill>
                  <a:schemeClr val="accent1"/>
                </a:solidFill>
                <a:latin typeface="Open Sans"/>
                <a:ea typeface="Open Sans"/>
                <a:cs typeface="Open Sans"/>
                <a:sym typeface="Open Sans"/>
              </a:rPr>
              <a:t>(This is for your own knowledge when negotiating a payment plan) </a:t>
            </a:r>
            <a:endParaRPr lang="en-US" dirty="0">
              <a:solidFill>
                <a:schemeClr val="accent1"/>
              </a:solidFill>
            </a:endParaRPr>
          </a:p>
          <a:p>
            <a:pPr lvl="0" rtl="0">
              <a:spcBef>
                <a:spcPts val="0"/>
              </a:spcBef>
              <a:buClr>
                <a:srgbClr val="000000"/>
              </a:buClr>
              <a:buFont typeface="Arial"/>
              <a:buNone/>
            </a:pPr>
            <a:endParaRPr sz="1200" dirty="0">
              <a:solidFill>
                <a:srgbClr val="666666"/>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Shape 137"/>
          <p:cNvSpPr txBox="1"/>
          <p:nvPr/>
        </p:nvSpPr>
        <p:spPr>
          <a:xfrm>
            <a:off x="62925" y="98525"/>
            <a:ext cx="5199300" cy="615300"/>
          </a:xfrm>
          <a:prstGeom prst="rect">
            <a:avLst/>
          </a:prstGeom>
          <a:noFill/>
          <a:ln>
            <a:noFill/>
          </a:ln>
        </p:spPr>
        <p:txBody>
          <a:bodyPr lIns="91425" tIns="91425" rIns="91425" bIns="91425" anchor="b" anchorCtr="0">
            <a:noAutofit/>
          </a:bodyPr>
          <a:lstStyle/>
          <a:p>
            <a:pPr lvl="0" rtl="0">
              <a:spcBef>
                <a:spcPts val="0"/>
              </a:spcBef>
              <a:buNone/>
            </a:pPr>
            <a:r>
              <a:rPr lang="en" sz="2400" dirty="0">
                <a:solidFill>
                  <a:srgbClr val="666666"/>
                </a:solidFill>
                <a:latin typeface="Open Sans"/>
                <a:ea typeface="Open Sans"/>
                <a:cs typeface="Open Sans"/>
                <a:sym typeface="Open Sans"/>
              </a:rPr>
              <a:t> Where is</a:t>
            </a:r>
            <a:r>
              <a:rPr lang="en" sz="2400" dirty="0">
                <a:latin typeface="Open Sans"/>
                <a:ea typeface="Open Sans"/>
                <a:cs typeface="Open Sans"/>
                <a:sym typeface="Open Sans"/>
              </a:rPr>
              <a:t> </a:t>
            </a:r>
            <a:r>
              <a:rPr lang="en" sz="2400" dirty="0">
                <a:solidFill>
                  <a:schemeClr val="accent5"/>
                </a:solidFill>
                <a:latin typeface="Open Sans"/>
                <a:ea typeface="Open Sans"/>
                <a:cs typeface="Open Sans"/>
                <a:sym typeface="Open Sans"/>
              </a:rPr>
              <a:t>Superfood Coffee Co?</a:t>
            </a:r>
          </a:p>
        </p:txBody>
      </p:sp>
      <p:pic>
        <p:nvPicPr>
          <p:cNvPr id="138" name="Shape 138" descr="Screen Shot 2017-03-22 at 12.58.48 PM.png"/>
          <p:cNvPicPr preferRelativeResize="0"/>
          <p:nvPr/>
        </p:nvPicPr>
        <p:blipFill>
          <a:blip r:embed="rId3">
            <a:alphaModFix/>
          </a:blip>
          <a:stretch>
            <a:fillRect/>
          </a:stretch>
        </p:blipFill>
        <p:spPr>
          <a:xfrm>
            <a:off x="146324" y="1071999"/>
            <a:ext cx="2680374" cy="2761400"/>
          </a:xfrm>
          <a:prstGeom prst="rect">
            <a:avLst/>
          </a:prstGeom>
          <a:noFill/>
          <a:ln>
            <a:noFill/>
          </a:ln>
        </p:spPr>
      </p:pic>
      <p:pic>
        <p:nvPicPr>
          <p:cNvPr id="139" name="Shape 139" descr="Screen Shot 2017-03-22 at 1.56.28 PM.png"/>
          <p:cNvPicPr preferRelativeResize="0"/>
          <p:nvPr/>
        </p:nvPicPr>
        <p:blipFill>
          <a:blip r:embed="rId4">
            <a:alphaModFix/>
          </a:blip>
          <a:stretch>
            <a:fillRect/>
          </a:stretch>
        </p:blipFill>
        <p:spPr>
          <a:xfrm>
            <a:off x="2912825" y="1140799"/>
            <a:ext cx="2491487" cy="2510583"/>
          </a:xfrm>
          <a:prstGeom prst="rect">
            <a:avLst/>
          </a:prstGeom>
          <a:noFill/>
          <a:ln>
            <a:noFill/>
          </a:ln>
        </p:spPr>
      </p:pic>
      <p:pic>
        <p:nvPicPr>
          <p:cNvPr id="140" name="Shape 140" descr="Screen Shot 2017-03-22 at 1.56.11 PM.png"/>
          <p:cNvPicPr preferRelativeResize="0"/>
          <p:nvPr/>
        </p:nvPicPr>
        <p:blipFill>
          <a:blip r:embed="rId5">
            <a:alphaModFix/>
          </a:blip>
          <a:stretch>
            <a:fillRect/>
          </a:stretch>
        </p:blipFill>
        <p:spPr>
          <a:xfrm>
            <a:off x="5718875" y="1140799"/>
            <a:ext cx="2598881" cy="2498676"/>
          </a:xfrm>
          <a:prstGeom prst="rect">
            <a:avLst/>
          </a:prstGeom>
          <a:noFill/>
          <a:ln>
            <a:noFill/>
          </a:ln>
        </p:spPr>
      </p:pic>
      <p:sp>
        <p:nvSpPr>
          <p:cNvPr id="141" name="Shape 141"/>
          <p:cNvSpPr txBox="1"/>
          <p:nvPr/>
        </p:nvSpPr>
        <p:spPr>
          <a:xfrm>
            <a:off x="397602" y="3953288"/>
            <a:ext cx="3372600" cy="841500"/>
          </a:xfrm>
          <a:prstGeom prst="rect">
            <a:avLst/>
          </a:prstGeom>
          <a:noFill/>
          <a:ln>
            <a:noFill/>
          </a:ln>
        </p:spPr>
        <p:txBody>
          <a:bodyPr lIns="91425" tIns="91425" rIns="91425" bIns="91425" anchor="t" anchorCtr="0">
            <a:noAutofit/>
          </a:bodyPr>
          <a:lstStyle/>
          <a:p>
            <a:pPr lvl="0">
              <a:spcBef>
                <a:spcPts val="0"/>
              </a:spcBef>
              <a:buNone/>
            </a:pPr>
            <a:r>
              <a:rPr lang="en" dirty="0">
                <a:solidFill>
                  <a:schemeClr val="accent5"/>
                </a:solidFill>
                <a:latin typeface="Open Sans" panose="020B0606030504020204" pitchFamily="34" charset="0"/>
                <a:ea typeface="Open Sans" panose="020B0606030504020204" pitchFamily="34" charset="0"/>
                <a:cs typeface="Open Sans" panose="020B0606030504020204" pitchFamily="34" charset="0"/>
              </a:rPr>
              <a:t>Are you found over your competitors? </a:t>
            </a:r>
          </a:p>
          <a:p>
            <a:pPr marL="457200" lvl="0" indent="-292100" rtl="0">
              <a:spcBef>
                <a:spcPts val="0"/>
              </a:spcBef>
              <a:buClr>
                <a:schemeClr val="accent5"/>
              </a:buClr>
              <a:buSzPct val="100000"/>
              <a:buAutoNum type="arabicParenR"/>
            </a:pPr>
            <a:r>
              <a:rPr lang="en" dirty="0">
                <a:solidFill>
                  <a:schemeClr val="accent5"/>
                </a:solidFill>
                <a:latin typeface="Open Sans" panose="020B0606030504020204" pitchFamily="34" charset="0"/>
                <a:ea typeface="Open Sans" panose="020B0606030504020204" pitchFamily="34" charset="0"/>
                <a:cs typeface="Open Sans" panose="020B0606030504020204" pitchFamily="34" charset="0"/>
              </a:rPr>
              <a:t>Nitro Coffee in San Diego </a:t>
            </a:r>
          </a:p>
          <a:p>
            <a:pPr marL="457200" lvl="0" indent="-292100" rtl="0">
              <a:spcBef>
                <a:spcPts val="0"/>
              </a:spcBef>
              <a:buClr>
                <a:schemeClr val="accent5"/>
              </a:buClr>
              <a:buSzPct val="100000"/>
              <a:buAutoNum type="arabicParenR"/>
            </a:pPr>
            <a:r>
              <a:rPr lang="en" dirty="0">
                <a:solidFill>
                  <a:schemeClr val="accent5"/>
                </a:solidFill>
                <a:latin typeface="Open Sans" panose="020B0606030504020204" pitchFamily="34" charset="0"/>
                <a:ea typeface="Open Sans" panose="020B0606030504020204" pitchFamily="34" charset="0"/>
                <a:cs typeface="Open Sans" panose="020B0606030504020204" pitchFamily="34" charset="0"/>
              </a:rPr>
              <a:t>Tea in San Diego</a:t>
            </a:r>
          </a:p>
          <a:p>
            <a:pPr marL="457200" lvl="0" indent="-292100" rtl="0">
              <a:spcBef>
                <a:spcPts val="0"/>
              </a:spcBef>
              <a:buClr>
                <a:schemeClr val="accent5"/>
              </a:buClr>
              <a:buSzPct val="100000"/>
              <a:buAutoNum type="arabicParenR"/>
            </a:pPr>
            <a:r>
              <a:rPr lang="en" dirty="0">
                <a:solidFill>
                  <a:schemeClr val="accent5"/>
                </a:solidFill>
                <a:latin typeface="Open Sans" panose="020B0606030504020204" pitchFamily="34" charset="0"/>
                <a:ea typeface="Open Sans" panose="020B0606030504020204" pitchFamily="34" charset="0"/>
                <a:cs typeface="Open Sans" panose="020B0606030504020204" pitchFamily="34" charset="0"/>
              </a:rPr>
              <a:t>Local Coffee San Diego</a:t>
            </a:r>
          </a:p>
        </p:txBody>
      </p:sp>
      <p:sp>
        <p:nvSpPr>
          <p:cNvPr id="2" name="TextBox 1">
            <a:extLst>
              <a:ext uri="{FF2B5EF4-FFF2-40B4-BE49-F238E27FC236}">
                <a16:creationId xmlns:a16="http://schemas.microsoft.com/office/drawing/2014/main" id="{2D216BCD-BC87-43B0-99BC-7D503B7CCD22}"/>
              </a:ext>
            </a:extLst>
          </p:cNvPr>
          <p:cNvSpPr txBox="1"/>
          <p:nvPr/>
        </p:nvSpPr>
        <p:spPr>
          <a:xfrm>
            <a:off x="4619064" y="4356847"/>
            <a:ext cx="3274359" cy="307777"/>
          </a:xfrm>
          <a:prstGeom prst="rect">
            <a:avLst/>
          </a:prstGeom>
          <a:noFill/>
        </p:spPr>
        <p:txBody>
          <a:bodyPr wrap="square" rtlCol="0">
            <a:spAutoFit/>
          </a:bodyPr>
          <a:lstStyle/>
          <a:p>
            <a:r>
              <a:rPr lang="en-US" dirty="0">
                <a:solidFill>
                  <a:schemeClr val="accent1"/>
                </a:solidFill>
                <a:latin typeface="Open Sans" panose="020B0606030504020204" pitchFamily="34" charset="0"/>
                <a:ea typeface="Open Sans" panose="020B0606030504020204" pitchFamily="34" charset="0"/>
                <a:cs typeface="Open Sans" panose="020B0606030504020204" pitchFamily="34" charset="0"/>
              </a:rPr>
              <a:t>(Insert Screenshots of competition)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Shape 146"/>
          <p:cNvSpPr txBox="1"/>
          <p:nvPr/>
        </p:nvSpPr>
        <p:spPr>
          <a:xfrm>
            <a:off x="124300" y="179125"/>
            <a:ext cx="8565600" cy="495900"/>
          </a:xfrm>
          <a:prstGeom prst="rect">
            <a:avLst/>
          </a:prstGeom>
          <a:noFill/>
          <a:ln>
            <a:noFill/>
          </a:ln>
        </p:spPr>
        <p:txBody>
          <a:bodyPr lIns="91425" tIns="91425" rIns="91425" bIns="91425" anchor="b" anchorCtr="0">
            <a:noAutofit/>
          </a:bodyPr>
          <a:lstStyle/>
          <a:p>
            <a:pPr lvl="0" rtl="0">
              <a:spcBef>
                <a:spcPts val="0"/>
              </a:spcBef>
              <a:buNone/>
            </a:pPr>
            <a:r>
              <a:rPr lang="en" sz="2400" dirty="0">
                <a:solidFill>
                  <a:srgbClr val="666666"/>
                </a:solidFill>
                <a:latin typeface="Open Sans"/>
                <a:ea typeface="Open Sans"/>
                <a:cs typeface="Open Sans"/>
                <a:sym typeface="Open Sans"/>
              </a:rPr>
              <a:t>What People say about </a:t>
            </a:r>
            <a:r>
              <a:rPr lang="en" sz="2400" dirty="0">
                <a:solidFill>
                  <a:schemeClr val="accent5"/>
                </a:solidFill>
                <a:latin typeface="Open Sans"/>
                <a:ea typeface="Open Sans"/>
                <a:cs typeface="Open Sans"/>
                <a:sym typeface="Open Sans"/>
              </a:rPr>
              <a:t>INSERT CLIENT NAME.</a:t>
            </a:r>
          </a:p>
        </p:txBody>
      </p:sp>
      <p:pic>
        <p:nvPicPr>
          <p:cNvPr id="147" name="Shape 147" descr="Screen Shot 2017-03-27 at 11.58.26 AM.png"/>
          <p:cNvPicPr preferRelativeResize="0"/>
          <p:nvPr/>
        </p:nvPicPr>
        <p:blipFill>
          <a:blip r:embed="rId3">
            <a:alphaModFix/>
          </a:blip>
          <a:stretch>
            <a:fillRect/>
          </a:stretch>
        </p:blipFill>
        <p:spPr>
          <a:xfrm>
            <a:off x="6167526" y="1079599"/>
            <a:ext cx="2337739" cy="2026672"/>
          </a:xfrm>
          <a:prstGeom prst="rect">
            <a:avLst/>
          </a:prstGeom>
          <a:noFill/>
          <a:ln>
            <a:noFill/>
          </a:ln>
        </p:spPr>
      </p:pic>
      <p:pic>
        <p:nvPicPr>
          <p:cNvPr id="148" name="Shape 148" descr="Screen Shot 2017-03-27 at 12.00.39 PM.png"/>
          <p:cNvPicPr preferRelativeResize="0"/>
          <p:nvPr/>
        </p:nvPicPr>
        <p:blipFill>
          <a:blip r:embed="rId4">
            <a:alphaModFix/>
          </a:blip>
          <a:stretch>
            <a:fillRect/>
          </a:stretch>
        </p:blipFill>
        <p:spPr>
          <a:xfrm>
            <a:off x="3262187" y="3077881"/>
            <a:ext cx="2619625" cy="1011350"/>
          </a:xfrm>
          <a:prstGeom prst="rect">
            <a:avLst/>
          </a:prstGeom>
          <a:noFill/>
          <a:ln>
            <a:noFill/>
          </a:ln>
        </p:spPr>
      </p:pic>
      <p:pic>
        <p:nvPicPr>
          <p:cNvPr id="150" name="Shape 150" descr="Screen Shot 2017-03-27 at 12.00.20 PM.png"/>
          <p:cNvPicPr preferRelativeResize="0"/>
          <p:nvPr/>
        </p:nvPicPr>
        <p:blipFill>
          <a:blip r:embed="rId5">
            <a:alphaModFix/>
          </a:blip>
          <a:stretch>
            <a:fillRect/>
          </a:stretch>
        </p:blipFill>
        <p:spPr>
          <a:xfrm>
            <a:off x="6167526" y="3814093"/>
            <a:ext cx="2398250" cy="1101966"/>
          </a:xfrm>
          <a:prstGeom prst="rect">
            <a:avLst/>
          </a:prstGeom>
          <a:noFill/>
          <a:ln>
            <a:noFill/>
          </a:ln>
        </p:spPr>
      </p:pic>
      <p:pic>
        <p:nvPicPr>
          <p:cNvPr id="151" name="Shape 151" descr="Screen Shot 2017-03-27 at 11.57.04 AM.png"/>
          <p:cNvPicPr preferRelativeResize="0"/>
          <p:nvPr/>
        </p:nvPicPr>
        <p:blipFill rotWithShape="1">
          <a:blip r:embed="rId6">
            <a:alphaModFix/>
          </a:blip>
          <a:srcRect l="-25193" t="-1883" r="-26482" b="-5770"/>
          <a:stretch/>
        </p:blipFill>
        <p:spPr>
          <a:xfrm>
            <a:off x="2976475" y="743158"/>
            <a:ext cx="3170190" cy="2026672"/>
          </a:xfrm>
          <a:prstGeom prst="rect">
            <a:avLst/>
          </a:prstGeom>
          <a:noFill/>
          <a:ln>
            <a:noFill/>
          </a:ln>
        </p:spPr>
      </p:pic>
      <p:pic>
        <p:nvPicPr>
          <p:cNvPr id="3" name="Picture 2">
            <a:extLst>
              <a:ext uri="{FF2B5EF4-FFF2-40B4-BE49-F238E27FC236}">
                <a16:creationId xmlns:a16="http://schemas.microsoft.com/office/drawing/2014/main" id="{F2C90651-5948-4D63-A4E8-71445EF73585}"/>
              </a:ext>
            </a:extLst>
          </p:cNvPr>
          <p:cNvPicPr>
            <a:picLocks noChangeAspect="1"/>
          </p:cNvPicPr>
          <p:nvPr/>
        </p:nvPicPr>
        <p:blipFill>
          <a:blip r:embed="rId7"/>
          <a:stretch>
            <a:fillRect/>
          </a:stretch>
        </p:blipFill>
        <p:spPr>
          <a:xfrm>
            <a:off x="491010" y="743158"/>
            <a:ext cx="2086451" cy="4172901"/>
          </a:xfrm>
          <a:prstGeom prst="rect">
            <a:avLst/>
          </a:prstGeom>
        </p:spPr>
      </p:pic>
      <p:sp>
        <p:nvSpPr>
          <p:cNvPr id="10" name="TextBox 9">
            <a:extLst>
              <a:ext uri="{FF2B5EF4-FFF2-40B4-BE49-F238E27FC236}">
                <a16:creationId xmlns:a16="http://schemas.microsoft.com/office/drawing/2014/main" id="{9DED050B-EF22-49DB-8286-16B4FCCCEB17}"/>
              </a:ext>
            </a:extLst>
          </p:cNvPr>
          <p:cNvSpPr txBox="1"/>
          <p:nvPr/>
        </p:nvSpPr>
        <p:spPr>
          <a:xfrm>
            <a:off x="2769920" y="4534822"/>
            <a:ext cx="3274359" cy="523220"/>
          </a:xfrm>
          <a:prstGeom prst="rect">
            <a:avLst/>
          </a:prstGeom>
          <a:noFill/>
        </p:spPr>
        <p:txBody>
          <a:bodyPr wrap="square" rtlCol="0">
            <a:spAutoFit/>
          </a:bodyPr>
          <a:lstStyle/>
          <a:p>
            <a:r>
              <a:rPr lang="en-US" dirty="0">
                <a:solidFill>
                  <a:schemeClr val="accent1"/>
                </a:solidFill>
                <a:latin typeface="Open Sans" panose="020B0606030504020204" pitchFamily="34" charset="0"/>
                <a:ea typeface="Open Sans" panose="020B0606030504020204" pitchFamily="34" charset="0"/>
                <a:cs typeface="Open Sans" panose="020B0606030504020204" pitchFamily="34" charset="0"/>
              </a:rPr>
              <a:t>(Insert Screenshots of Google &amp; Yelp listing/reviews)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Shape 156"/>
          <p:cNvSpPr txBox="1"/>
          <p:nvPr/>
        </p:nvSpPr>
        <p:spPr>
          <a:xfrm>
            <a:off x="124300" y="179125"/>
            <a:ext cx="6912600" cy="495900"/>
          </a:xfrm>
          <a:prstGeom prst="rect">
            <a:avLst/>
          </a:prstGeom>
          <a:noFill/>
          <a:ln>
            <a:noFill/>
          </a:ln>
        </p:spPr>
        <p:txBody>
          <a:bodyPr lIns="91425" tIns="91425" rIns="91425" bIns="91425" anchor="b" anchorCtr="0">
            <a:noAutofit/>
          </a:bodyPr>
          <a:lstStyle/>
          <a:p>
            <a:pPr lvl="0" rtl="0">
              <a:spcBef>
                <a:spcPts val="0"/>
              </a:spcBef>
              <a:buNone/>
            </a:pPr>
            <a:r>
              <a:rPr lang="en" sz="2400">
                <a:solidFill>
                  <a:srgbClr val="666666"/>
                </a:solidFill>
                <a:latin typeface="Open Sans"/>
                <a:ea typeface="Open Sans"/>
                <a:cs typeface="Open Sans"/>
                <a:sym typeface="Open Sans"/>
              </a:rPr>
              <a:t>Who is</a:t>
            </a:r>
            <a:r>
              <a:rPr lang="en" sz="2400">
                <a:latin typeface="Open Sans"/>
                <a:ea typeface="Open Sans"/>
                <a:cs typeface="Open Sans"/>
                <a:sym typeface="Open Sans"/>
              </a:rPr>
              <a:t> </a:t>
            </a:r>
            <a:r>
              <a:rPr lang="en" sz="2400">
                <a:solidFill>
                  <a:schemeClr val="accent5"/>
                </a:solidFill>
                <a:latin typeface="Calibri"/>
                <a:ea typeface="Calibri"/>
                <a:cs typeface="Calibri"/>
                <a:sym typeface="Calibri"/>
              </a:rPr>
              <a:t>INSERT CLIENT NAME?</a:t>
            </a:r>
          </a:p>
        </p:txBody>
      </p:sp>
      <p:sp>
        <p:nvSpPr>
          <p:cNvPr id="157" name="Shape 157"/>
          <p:cNvSpPr/>
          <p:nvPr/>
        </p:nvSpPr>
        <p:spPr>
          <a:xfrm>
            <a:off x="6726570" y="888975"/>
            <a:ext cx="155700" cy="495900"/>
          </a:xfrm>
          <a:prstGeom prst="down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158" name="Shape 158" descr="Screen Shot 2017-05-17 at 8.44.23 PM.png"/>
          <p:cNvPicPr preferRelativeResize="0"/>
          <p:nvPr/>
        </p:nvPicPr>
        <p:blipFill>
          <a:blip r:embed="rId3">
            <a:alphaModFix/>
          </a:blip>
          <a:stretch>
            <a:fillRect/>
          </a:stretch>
        </p:blipFill>
        <p:spPr>
          <a:xfrm>
            <a:off x="411875" y="1449750"/>
            <a:ext cx="3851300" cy="2198898"/>
          </a:xfrm>
          <a:prstGeom prst="rect">
            <a:avLst/>
          </a:prstGeom>
          <a:noFill/>
          <a:ln w="9525" cap="flat" cmpd="sng">
            <a:solidFill>
              <a:srgbClr val="CCCCCC"/>
            </a:solidFill>
            <a:prstDash val="solid"/>
            <a:round/>
            <a:headEnd type="none" w="med" len="med"/>
            <a:tailEnd type="none" w="med" len="med"/>
          </a:ln>
        </p:spPr>
      </p:pic>
      <p:sp>
        <p:nvSpPr>
          <p:cNvPr id="159" name="Shape 159"/>
          <p:cNvSpPr/>
          <p:nvPr/>
        </p:nvSpPr>
        <p:spPr>
          <a:xfrm>
            <a:off x="0" y="3377425"/>
            <a:ext cx="374400" cy="92700"/>
          </a:xfrm>
          <a:prstGeom prst="righ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160" name="Shape 160" descr="Screen Shot 2017-05-17 at 10.31.40 PM.png"/>
          <p:cNvPicPr preferRelativeResize="0"/>
          <p:nvPr/>
        </p:nvPicPr>
        <p:blipFill>
          <a:blip r:embed="rId4">
            <a:alphaModFix/>
          </a:blip>
          <a:stretch>
            <a:fillRect/>
          </a:stretch>
        </p:blipFill>
        <p:spPr>
          <a:xfrm>
            <a:off x="4696725" y="1449750"/>
            <a:ext cx="4012123" cy="2198899"/>
          </a:xfrm>
          <a:prstGeom prst="rect">
            <a:avLst/>
          </a:prstGeom>
          <a:noFill/>
          <a:ln w="9525" cap="flat" cmpd="sng">
            <a:solidFill>
              <a:srgbClr val="CCCCCC"/>
            </a:solidFill>
            <a:prstDash val="solid"/>
            <a:round/>
            <a:headEnd type="none" w="med" len="med"/>
            <a:tailEnd type="none" w="med" len="med"/>
          </a:ln>
        </p:spPr>
      </p:pic>
      <p:sp>
        <p:nvSpPr>
          <p:cNvPr id="7" name="TextBox 6">
            <a:extLst>
              <a:ext uri="{FF2B5EF4-FFF2-40B4-BE49-F238E27FC236}">
                <a16:creationId xmlns:a16="http://schemas.microsoft.com/office/drawing/2014/main" id="{A33566AF-F40B-452F-8C3F-70EEB1F4F9F4}"/>
              </a:ext>
            </a:extLst>
          </p:cNvPr>
          <p:cNvSpPr txBox="1"/>
          <p:nvPr/>
        </p:nvSpPr>
        <p:spPr>
          <a:xfrm>
            <a:off x="2534770" y="4423373"/>
            <a:ext cx="3899647" cy="307777"/>
          </a:xfrm>
          <a:prstGeom prst="rect">
            <a:avLst/>
          </a:prstGeom>
          <a:noFill/>
        </p:spPr>
        <p:txBody>
          <a:bodyPr wrap="square" rtlCol="0">
            <a:spAutoFit/>
          </a:bodyPr>
          <a:lstStyle/>
          <a:p>
            <a:r>
              <a:rPr lang="en-US" dirty="0">
                <a:solidFill>
                  <a:schemeClr val="accent1"/>
                </a:solidFill>
                <a:latin typeface="Open Sans" panose="020B0606030504020204" pitchFamily="34" charset="0"/>
                <a:ea typeface="Open Sans" panose="020B0606030504020204" pitchFamily="34" charset="0"/>
                <a:cs typeface="Open Sans" panose="020B0606030504020204" pitchFamily="34" charset="0"/>
              </a:rPr>
              <a:t>(Insert Screenshots of social media pages)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graphicFrame>
        <p:nvGraphicFramePr>
          <p:cNvPr id="4" name="Shape 226">
            <a:extLst>
              <a:ext uri="{FF2B5EF4-FFF2-40B4-BE49-F238E27FC236}">
                <a16:creationId xmlns:a16="http://schemas.microsoft.com/office/drawing/2014/main" id="{241A258B-5C56-4CE2-B155-24392C0BD885}"/>
              </a:ext>
            </a:extLst>
          </p:cNvPr>
          <p:cNvGraphicFramePr/>
          <p:nvPr>
            <p:extLst>
              <p:ext uri="{D42A27DB-BD31-4B8C-83A1-F6EECF244321}">
                <p14:modId xmlns:p14="http://schemas.microsoft.com/office/powerpoint/2010/main" val="3693896085"/>
              </p:ext>
            </p:extLst>
          </p:nvPr>
        </p:nvGraphicFramePr>
        <p:xfrm>
          <a:off x="237825" y="148954"/>
          <a:ext cx="8668350" cy="4496640"/>
        </p:xfrm>
        <a:graphic>
          <a:graphicData uri="http://schemas.openxmlformats.org/drawingml/2006/table">
            <a:tbl>
              <a:tblPr>
                <a:noFill/>
                <a:tableStyleId>{4D624E88-E574-4DAF-BE08-31C7EDBD0296}</a:tableStyleId>
              </a:tblPr>
              <a:tblGrid>
                <a:gridCol w="2321225">
                  <a:extLst>
                    <a:ext uri="{9D8B030D-6E8A-4147-A177-3AD203B41FA5}">
                      <a16:colId xmlns:a16="http://schemas.microsoft.com/office/drawing/2014/main" val="20000"/>
                    </a:ext>
                  </a:extLst>
                </a:gridCol>
                <a:gridCol w="830550">
                  <a:extLst>
                    <a:ext uri="{9D8B030D-6E8A-4147-A177-3AD203B41FA5}">
                      <a16:colId xmlns:a16="http://schemas.microsoft.com/office/drawing/2014/main" val="20001"/>
                    </a:ext>
                  </a:extLst>
                </a:gridCol>
                <a:gridCol w="932650">
                  <a:extLst>
                    <a:ext uri="{9D8B030D-6E8A-4147-A177-3AD203B41FA5}">
                      <a16:colId xmlns:a16="http://schemas.microsoft.com/office/drawing/2014/main" val="20002"/>
                    </a:ext>
                  </a:extLst>
                </a:gridCol>
                <a:gridCol w="4583925">
                  <a:extLst>
                    <a:ext uri="{9D8B030D-6E8A-4147-A177-3AD203B41FA5}">
                      <a16:colId xmlns:a16="http://schemas.microsoft.com/office/drawing/2014/main" val="20003"/>
                    </a:ext>
                  </a:extLst>
                </a:gridCol>
              </a:tblGrid>
              <a:tr h="519250">
                <a:tc>
                  <a:txBody>
                    <a:bodyPr/>
                    <a:lstStyle/>
                    <a:p>
                      <a:pPr lvl="0" rtl="0">
                        <a:spcBef>
                          <a:spcPts val="0"/>
                        </a:spcBef>
                        <a:buNone/>
                      </a:pPr>
                      <a:r>
                        <a:rPr lang="en" sz="1800" b="1" i="1" dirty="0">
                          <a:solidFill>
                            <a:schemeClr val="dk1"/>
                          </a:solidFill>
                        </a:rPr>
                        <a:t>Firing on all cylinders?</a:t>
                      </a:r>
                      <a:r>
                        <a:rPr lang="en" sz="800" b="1" i="1" dirty="0">
                          <a:solidFill>
                            <a:srgbClr val="F8991D"/>
                          </a:solidFill>
                        </a:rPr>
                        <a:t>  </a:t>
                      </a:r>
                    </a:p>
                  </a:txBody>
                  <a:tcPr marL="91425" marR="91425" marT="91425" marB="91425"/>
                </a:tc>
                <a:tc>
                  <a:txBody>
                    <a:bodyPr/>
                    <a:lstStyle/>
                    <a:p>
                      <a:pPr lvl="0" algn="ctr" rtl="0">
                        <a:spcBef>
                          <a:spcPts val="0"/>
                        </a:spcBef>
                        <a:buNone/>
                      </a:pPr>
                      <a:r>
                        <a:rPr lang="en">
                          <a:solidFill>
                            <a:srgbClr val="F9FCFF"/>
                          </a:solidFill>
                        </a:rPr>
                        <a:t>Today’s score</a:t>
                      </a:r>
                    </a:p>
                  </a:txBody>
                  <a:tcPr marL="91425" marR="91425" marT="91425" marB="91425" anchor="ctr">
                    <a:solidFill>
                      <a:srgbClr val="3A525F"/>
                    </a:solidFill>
                  </a:tcPr>
                </a:tc>
                <a:tc>
                  <a:txBody>
                    <a:bodyPr/>
                    <a:lstStyle/>
                    <a:p>
                      <a:pPr lvl="0" algn="ctr" rtl="0">
                        <a:spcBef>
                          <a:spcPts val="0"/>
                        </a:spcBef>
                        <a:buNone/>
                      </a:pPr>
                      <a:r>
                        <a:rPr lang="en">
                          <a:solidFill>
                            <a:srgbClr val="F9FCFF"/>
                          </a:solidFill>
                        </a:rPr>
                        <a:t>Score you want</a:t>
                      </a:r>
                    </a:p>
                  </a:txBody>
                  <a:tcPr marL="91425" marR="91425" marT="91425" marB="91425" anchor="ctr">
                    <a:solidFill>
                      <a:srgbClr val="3A525F"/>
                    </a:solidFill>
                  </a:tcPr>
                </a:tc>
                <a:tc>
                  <a:txBody>
                    <a:bodyPr/>
                    <a:lstStyle/>
                    <a:p>
                      <a:pPr lvl="0" algn="ctr" rtl="0">
                        <a:spcBef>
                          <a:spcPts val="0"/>
                        </a:spcBef>
                        <a:buNone/>
                      </a:pPr>
                      <a:r>
                        <a:rPr lang="en">
                          <a:solidFill>
                            <a:schemeClr val="lt1"/>
                          </a:solidFill>
                        </a:rPr>
                        <a:t>Observations/Quick wins!</a:t>
                      </a:r>
                    </a:p>
                  </a:txBody>
                  <a:tcPr marL="91425" marR="91425" marT="91425" marB="91425" anchor="ctr">
                    <a:solidFill>
                      <a:srgbClr val="3A525F"/>
                    </a:solidFill>
                  </a:tcPr>
                </a:tc>
                <a:extLst>
                  <a:ext uri="{0D108BD9-81ED-4DB2-BD59-A6C34878D82A}">
                    <a16:rowId xmlns:a16="http://schemas.microsoft.com/office/drawing/2014/main" val="10000"/>
                  </a:ext>
                </a:extLst>
              </a:tr>
              <a:tr h="404100">
                <a:tc>
                  <a:txBody>
                    <a:bodyPr/>
                    <a:lstStyle/>
                    <a:p>
                      <a:pPr lvl="0" rtl="0">
                        <a:spcBef>
                          <a:spcPts val="0"/>
                        </a:spcBef>
                        <a:buClr>
                          <a:schemeClr val="dk1"/>
                        </a:buClr>
                        <a:buSzPct val="91666"/>
                        <a:buFont typeface="Arial"/>
                        <a:buNone/>
                      </a:pPr>
                      <a:r>
                        <a:rPr lang="en" sz="1200" dirty="0">
                          <a:solidFill>
                            <a:schemeClr val="dk2"/>
                          </a:solidFill>
                        </a:rPr>
                        <a:t>Local Search - Are you found? </a:t>
                      </a:r>
                    </a:p>
                  </a:txBody>
                  <a:tcPr marL="91425" marR="91425" marT="91425" marB="91425"/>
                </a:tc>
                <a:tc>
                  <a:txBody>
                    <a:bodyPr/>
                    <a:lstStyle/>
                    <a:p>
                      <a:pPr lvl="0" algn="ctr" rtl="0">
                        <a:spcBef>
                          <a:spcPts val="0"/>
                        </a:spcBef>
                        <a:buNone/>
                      </a:pPr>
                      <a:endParaRPr>
                        <a:solidFill>
                          <a:schemeClr val="dk2"/>
                        </a:solidFill>
                      </a:endParaRPr>
                    </a:p>
                  </a:txBody>
                  <a:tcPr marL="91425" marR="91425" marT="91425" marB="91425"/>
                </a:tc>
                <a:tc>
                  <a:txBody>
                    <a:bodyPr/>
                    <a:lstStyle/>
                    <a:p>
                      <a:pPr lvl="0" algn="ctr" rtl="0">
                        <a:spcBef>
                          <a:spcPts val="0"/>
                        </a:spcBef>
                        <a:buNone/>
                      </a:pPr>
                      <a:r>
                        <a:rPr lang="en" dirty="0">
                          <a:solidFill>
                            <a:schemeClr val="dk2"/>
                          </a:solidFill>
                        </a:rPr>
                        <a:t>10</a:t>
                      </a:r>
                    </a:p>
                  </a:txBody>
                  <a:tcPr marL="91425" marR="91425" marT="91425" marB="91425"/>
                </a:tc>
                <a:tc>
                  <a:txBody>
                    <a:bodyPr/>
                    <a:lstStyle/>
                    <a:p>
                      <a:pPr lvl="0" rtl="0">
                        <a:spcBef>
                          <a:spcPts val="0"/>
                        </a:spcBef>
                        <a:buClr>
                          <a:schemeClr val="dk1"/>
                        </a:buClr>
                        <a:buSzPct val="157142"/>
                        <a:buFont typeface="Arial"/>
                        <a:buNone/>
                      </a:pPr>
                      <a:r>
                        <a:rPr lang="en" sz="700" dirty="0">
                          <a:solidFill>
                            <a:schemeClr val="accent5"/>
                          </a:solidFill>
                          <a:latin typeface="Open Sans"/>
                          <a:ea typeface="Open Sans"/>
                          <a:cs typeface="Open Sans"/>
                          <a:sym typeface="Open Sans"/>
                        </a:rPr>
                        <a:t>Are the found on Google?  If so, how easily?  Do they have a Google My Business Page?  </a:t>
                      </a:r>
                    </a:p>
                    <a:p>
                      <a:pPr lvl="0" rtl="0">
                        <a:spcBef>
                          <a:spcPts val="0"/>
                        </a:spcBef>
                        <a:buNone/>
                      </a:pPr>
                      <a:r>
                        <a:rPr lang="en" sz="700" dirty="0">
                          <a:solidFill>
                            <a:schemeClr val="accent5"/>
                          </a:solidFill>
                          <a:latin typeface="Open Sans"/>
                          <a:ea typeface="Open Sans"/>
                          <a:cs typeface="Open Sans"/>
                          <a:sym typeface="Open Sans"/>
                        </a:rPr>
                        <a:t>Is it fully optimized?  Are they getting reviews on Google? Are there more than 5 and stars are on? </a:t>
                      </a:r>
                    </a:p>
                  </a:txBody>
                  <a:tcPr marL="91425" marR="91425" marT="91425" marB="91425"/>
                </a:tc>
                <a:extLst>
                  <a:ext uri="{0D108BD9-81ED-4DB2-BD59-A6C34878D82A}">
                    <a16:rowId xmlns:a16="http://schemas.microsoft.com/office/drawing/2014/main" val="10001"/>
                  </a:ext>
                </a:extLst>
              </a:tr>
              <a:tr h="404100">
                <a:tc>
                  <a:txBody>
                    <a:bodyPr/>
                    <a:lstStyle/>
                    <a:p>
                      <a:pPr lvl="0" rtl="0">
                        <a:spcBef>
                          <a:spcPts val="0"/>
                        </a:spcBef>
                        <a:buClr>
                          <a:schemeClr val="dk1"/>
                        </a:buClr>
                        <a:buSzPct val="91666"/>
                        <a:buFont typeface="Arial"/>
                        <a:buNone/>
                      </a:pPr>
                      <a:r>
                        <a:rPr lang="en" sz="1200" dirty="0">
                          <a:solidFill>
                            <a:schemeClr val="dk2"/>
                          </a:solidFill>
                        </a:rPr>
                        <a:t>Social media</a:t>
                      </a:r>
                    </a:p>
                  </a:txBody>
                  <a:tcPr marL="91425" marR="91425" marT="91425" marB="91425"/>
                </a:tc>
                <a:tc>
                  <a:txBody>
                    <a:bodyPr/>
                    <a:lstStyle/>
                    <a:p>
                      <a:pPr lvl="0" algn="ctr" rtl="0">
                        <a:spcBef>
                          <a:spcPts val="0"/>
                        </a:spcBef>
                        <a:buNone/>
                      </a:pPr>
                      <a:endParaRPr dirty="0">
                        <a:solidFill>
                          <a:schemeClr val="dk2"/>
                        </a:solidFill>
                      </a:endParaRPr>
                    </a:p>
                  </a:txBody>
                  <a:tcPr marL="91425" marR="91425" marT="91425" marB="91425"/>
                </a:tc>
                <a:tc>
                  <a:txBody>
                    <a:bodyPr/>
                    <a:lstStyle/>
                    <a:p>
                      <a:pPr lvl="0" algn="ctr" rtl="0">
                        <a:spcBef>
                          <a:spcPts val="0"/>
                        </a:spcBef>
                        <a:buNone/>
                      </a:pPr>
                      <a:r>
                        <a:rPr lang="en" dirty="0">
                          <a:solidFill>
                            <a:schemeClr val="dk2"/>
                          </a:solidFill>
                        </a:rPr>
                        <a:t>10</a:t>
                      </a:r>
                    </a:p>
                  </a:txBody>
                  <a:tcPr marL="91425" marR="91425" marT="91425" marB="91425"/>
                </a:tc>
                <a:tc>
                  <a:txBody>
                    <a:bodyPr/>
                    <a:lstStyle/>
                    <a:p>
                      <a:pPr lvl="0" rtl="0">
                        <a:spcBef>
                          <a:spcPts val="0"/>
                        </a:spcBef>
                        <a:buClr>
                          <a:schemeClr val="dk1"/>
                        </a:buClr>
                        <a:buSzPct val="157142"/>
                        <a:buFont typeface="Arial"/>
                        <a:buNone/>
                      </a:pPr>
                      <a:r>
                        <a:rPr lang="en" sz="700" dirty="0">
                          <a:solidFill>
                            <a:schemeClr val="accent5"/>
                          </a:solidFill>
                          <a:latin typeface="Open Sans"/>
                          <a:ea typeface="Open Sans"/>
                          <a:cs typeface="Open Sans"/>
                          <a:sym typeface="Open Sans"/>
                        </a:rPr>
                        <a:t>How Many Total Follows do they have (break it down) Instagram: ## Followers, Facebook: ## Followers, Twitter: ## Followers, etc. </a:t>
                      </a:r>
                    </a:p>
                    <a:p>
                      <a:pPr lvl="0" rtl="0">
                        <a:spcBef>
                          <a:spcPts val="0"/>
                        </a:spcBef>
                        <a:buNone/>
                      </a:pPr>
                      <a:r>
                        <a:rPr lang="en" sz="700" dirty="0">
                          <a:solidFill>
                            <a:schemeClr val="accent5"/>
                          </a:solidFill>
                          <a:latin typeface="Open Sans"/>
                          <a:ea typeface="Open Sans"/>
                          <a:cs typeface="Open Sans"/>
                          <a:sym typeface="Open Sans"/>
                        </a:rPr>
                        <a:t>Is there a large following for any of the above? Do they have active engagement?  What is their engagement percentage? Do they have better engagement / more followers than their competition? Fully explore this area and IDENTIFY areas of improvement, if any. </a:t>
                      </a:r>
                    </a:p>
                  </a:txBody>
                  <a:tcPr marL="91425" marR="91425" marT="91425" marB="91425"/>
                </a:tc>
                <a:extLst>
                  <a:ext uri="{0D108BD9-81ED-4DB2-BD59-A6C34878D82A}">
                    <a16:rowId xmlns:a16="http://schemas.microsoft.com/office/drawing/2014/main" val="10002"/>
                  </a:ext>
                </a:extLst>
              </a:tr>
              <a:tr h="404100">
                <a:tc>
                  <a:txBody>
                    <a:bodyPr/>
                    <a:lstStyle/>
                    <a:p>
                      <a:pPr lvl="0" rtl="0">
                        <a:spcBef>
                          <a:spcPts val="0"/>
                        </a:spcBef>
                        <a:buNone/>
                      </a:pPr>
                      <a:r>
                        <a:rPr lang="en" sz="1200">
                          <a:solidFill>
                            <a:schemeClr val="dk2"/>
                          </a:solidFill>
                        </a:rPr>
                        <a:t>Reviews</a:t>
                      </a:r>
                    </a:p>
                  </a:txBody>
                  <a:tcPr marL="91425" marR="91425" marT="91425" marB="91425"/>
                </a:tc>
                <a:tc>
                  <a:txBody>
                    <a:bodyPr/>
                    <a:lstStyle/>
                    <a:p>
                      <a:pPr lvl="0" algn="ctr" rtl="0">
                        <a:spcBef>
                          <a:spcPts val="0"/>
                        </a:spcBef>
                        <a:buNone/>
                      </a:pPr>
                      <a:endParaRPr>
                        <a:solidFill>
                          <a:schemeClr val="dk2"/>
                        </a:solidFill>
                      </a:endParaRPr>
                    </a:p>
                  </a:txBody>
                  <a:tcPr marL="91425" marR="91425" marT="91425" marB="91425"/>
                </a:tc>
                <a:tc>
                  <a:txBody>
                    <a:bodyPr/>
                    <a:lstStyle/>
                    <a:p>
                      <a:pPr lvl="0" algn="ctr" rtl="0">
                        <a:spcBef>
                          <a:spcPts val="0"/>
                        </a:spcBef>
                        <a:buClr>
                          <a:schemeClr val="dk1"/>
                        </a:buClr>
                        <a:buSzPct val="78571"/>
                        <a:buFont typeface="Arial"/>
                        <a:buNone/>
                      </a:pPr>
                      <a:r>
                        <a:rPr lang="en">
                          <a:solidFill>
                            <a:schemeClr val="dk2"/>
                          </a:solidFill>
                        </a:rPr>
                        <a:t>10</a:t>
                      </a:r>
                    </a:p>
                  </a:txBody>
                  <a:tcPr marL="91425" marR="91425" marT="91425" marB="91425"/>
                </a:tc>
                <a:tc>
                  <a:txBody>
                    <a:bodyPr/>
                    <a:lstStyle/>
                    <a:p>
                      <a:pPr lvl="0" rtl="0">
                        <a:spcBef>
                          <a:spcPts val="0"/>
                        </a:spcBef>
                        <a:buClr>
                          <a:schemeClr val="dk1"/>
                        </a:buClr>
                        <a:buSzPct val="157142"/>
                        <a:buFont typeface="Arial"/>
                        <a:buNone/>
                      </a:pPr>
                      <a:r>
                        <a:rPr lang="en" sz="700" b="1" dirty="0">
                          <a:solidFill>
                            <a:schemeClr val="accent5"/>
                          </a:solidFill>
                          <a:latin typeface="Open Sans"/>
                          <a:ea typeface="Open Sans"/>
                          <a:cs typeface="Open Sans"/>
                          <a:sym typeface="Open Sans"/>
                        </a:rPr>
                        <a:t>Kudos on the 10 Positive Yelp Reviews </a:t>
                      </a:r>
                    </a:p>
                    <a:p>
                      <a:pPr lvl="0" rtl="0">
                        <a:spcBef>
                          <a:spcPts val="0"/>
                        </a:spcBef>
                        <a:buClr>
                          <a:schemeClr val="dk1"/>
                        </a:buClr>
                        <a:buSzPct val="157142"/>
                        <a:buFont typeface="Arial"/>
                        <a:buNone/>
                      </a:pPr>
                      <a:r>
                        <a:rPr lang="en" sz="700" b="1" dirty="0">
                          <a:solidFill>
                            <a:schemeClr val="accent5"/>
                          </a:solidFill>
                          <a:latin typeface="Open Sans"/>
                          <a:ea typeface="Open Sans"/>
                          <a:cs typeface="Open Sans"/>
                          <a:sym typeface="Open Sans"/>
                        </a:rPr>
                        <a:t>Optimize your GMB page to leverage organic SEO rank benefits </a:t>
                      </a:r>
                    </a:p>
                    <a:p>
                      <a:pPr lvl="0" rtl="0">
                        <a:spcBef>
                          <a:spcPts val="0"/>
                        </a:spcBef>
                        <a:buClr>
                          <a:schemeClr val="dk1"/>
                        </a:buClr>
                        <a:buSzPct val="157142"/>
                        <a:buFont typeface="Arial"/>
                        <a:buNone/>
                      </a:pPr>
                      <a:r>
                        <a:rPr lang="en" sz="700" b="1" dirty="0">
                          <a:solidFill>
                            <a:schemeClr val="accent5"/>
                          </a:solidFill>
                          <a:latin typeface="Open Sans"/>
                          <a:ea typeface="Open Sans"/>
                          <a:cs typeface="Open Sans"/>
                          <a:sym typeface="Open Sans"/>
                        </a:rPr>
                        <a:t>Add Facebook reviews to FB page - </a:t>
                      </a:r>
                      <a:r>
                        <a:rPr lang="en" sz="700" b="1" u="sng" dirty="0">
                          <a:solidFill>
                            <a:schemeClr val="accent5"/>
                          </a:solidFill>
                          <a:latin typeface="Open Sans"/>
                          <a:ea typeface="Open Sans"/>
                          <a:cs typeface="Open Sans"/>
                          <a:sym typeface="Open Sans"/>
                          <a:hlinkClick r:id="rId3"/>
                        </a:rPr>
                        <a:t>http://randomtrendz.com/how-to-enable-reviews-on-facebook-business-page/</a:t>
                      </a:r>
                    </a:p>
                    <a:p>
                      <a:pPr lvl="0" rtl="0">
                        <a:spcBef>
                          <a:spcPts val="0"/>
                        </a:spcBef>
                        <a:buClr>
                          <a:schemeClr val="dk1"/>
                        </a:buClr>
                        <a:buSzPct val="157142"/>
                        <a:buFont typeface="Arial"/>
                        <a:buNone/>
                      </a:pPr>
                      <a:r>
                        <a:rPr lang="en" sz="700" b="1" dirty="0">
                          <a:solidFill>
                            <a:schemeClr val="accent5"/>
                          </a:solidFill>
                          <a:latin typeface="Open Sans"/>
                          <a:ea typeface="Open Sans"/>
                          <a:cs typeface="Open Sans"/>
                          <a:sym typeface="Open Sans"/>
                        </a:rPr>
                        <a:t>Create a Review Campaign with your happy Clients </a:t>
                      </a:r>
                    </a:p>
                    <a:p>
                      <a:pPr lvl="0" rtl="0">
                        <a:spcBef>
                          <a:spcPts val="0"/>
                        </a:spcBef>
                        <a:buNone/>
                      </a:pPr>
                      <a:r>
                        <a:rPr lang="en" sz="700" b="1" dirty="0">
                          <a:solidFill>
                            <a:schemeClr val="accent5"/>
                          </a:solidFill>
                          <a:latin typeface="Open Sans"/>
                          <a:ea typeface="Open Sans"/>
                          <a:cs typeface="Open Sans"/>
                          <a:sym typeface="Open Sans"/>
                        </a:rPr>
                        <a:t>Claim and manage your Yelp pages- 3 pages live w/less that 10 reviews combined - NEED MORE REVIEWS! Coach your staff to ask Happy People only and leverage the APP to ask in the future! </a:t>
                      </a:r>
                    </a:p>
                  </a:txBody>
                  <a:tcPr marL="91425" marR="91425" marT="91425" marB="91425"/>
                </a:tc>
                <a:extLst>
                  <a:ext uri="{0D108BD9-81ED-4DB2-BD59-A6C34878D82A}">
                    <a16:rowId xmlns:a16="http://schemas.microsoft.com/office/drawing/2014/main" val="10003"/>
                  </a:ext>
                </a:extLst>
              </a:tr>
              <a:tr h="404100">
                <a:tc>
                  <a:txBody>
                    <a:bodyPr/>
                    <a:lstStyle/>
                    <a:p>
                      <a:pPr lvl="0" rtl="0">
                        <a:spcBef>
                          <a:spcPts val="0"/>
                        </a:spcBef>
                        <a:buClr>
                          <a:schemeClr val="dk1"/>
                        </a:buClr>
                        <a:buSzPct val="91666"/>
                        <a:buFont typeface="Arial"/>
                        <a:buNone/>
                      </a:pPr>
                      <a:r>
                        <a:rPr lang="en" sz="1200">
                          <a:solidFill>
                            <a:schemeClr val="dk2"/>
                          </a:solidFill>
                        </a:rPr>
                        <a:t>Loyal customers</a:t>
                      </a:r>
                    </a:p>
                  </a:txBody>
                  <a:tcPr marL="91425" marR="91425" marT="91425" marB="91425"/>
                </a:tc>
                <a:tc>
                  <a:txBody>
                    <a:bodyPr/>
                    <a:lstStyle/>
                    <a:p>
                      <a:pPr lvl="0" algn="ctr" rtl="0">
                        <a:spcBef>
                          <a:spcPts val="0"/>
                        </a:spcBef>
                        <a:buNone/>
                      </a:pPr>
                      <a:endParaRPr>
                        <a:solidFill>
                          <a:schemeClr val="dk2"/>
                        </a:solidFill>
                      </a:endParaRPr>
                    </a:p>
                  </a:txBody>
                  <a:tcPr marL="91425" marR="91425" marT="91425" marB="91425"/>
                </a:tc>
                <a:tc>
                  <a:txBody>
                    <a:bodyPr/>
                    <a:lstStyle/>
                    <a:p>
                      <a:pPr lvl="0" algn="ctr" rtl="0">
                        <a:spcBef>
                          <a:spcPts val="0"/>
                        </a:spcBef>
                        <a:buClr>
                          <a:schemeClr val="dk1"/>
                        </a:buClr>
                        <a:buSzPct val="78571"/>
                        <a:buFont typeface="Arial"/>
                        <a:buNone/>
                      </a:pPr>
                      <a:r>
                        <a:rPr lang="en">
                          <a:solidFill>
                            <a:schemeClr val="dk2"/>
                          </a:solidFill>
                        </a:rPr>
                        <a:t>10</a:t>
                      </a:r>
                    </a:p>
                  </a:txBody>
                  <a:tcPr marL="91425" marR="91425" marT="91425" marB="91425"/>
                </a:tc>
                <a:tc>
                  <a:txBody>
                    <a:bodyPr/>
                    <a:lstStyle/>
                    <a:p>
                      <a:pPr lvl="0" rtl="0">
                        <a:spcBef>
                          <a:spcPts val="0"/>
                        </a:spcBef>
                        <a:buNone/>
                      </a:pPr>
                      <a:r>
                        <a:rPr lang="en" sz="700" dirty="0">
                          <a:solidFill>
                            <a:schemeClr val="accent5"/>
                          </a:solidFill>
                          <a:latin typeface="Open Sans"/>
                          <a:ea typeface="Open Sans"/>
                          <a:cs typeface="Open Sans"/>
                          <a:sym typeface="Open Sans"/>
                        </a:rPr>
                        <a:t>Do they have any Active Loyalty Programs?  If so, does it look effective?  Is it costing them a lot of money?  Can you improve it / work with it? </a:t>
                      </a:r>
                    </a:p>
                  </a:txBody>
                  <a:tcPr marL="91425" marR="91425" marT="91425" marB="91425"/>
                </a:tc>
                <a:extLst>
                  <a:ext uri="{0D108BD9-81ED-4DB2-BD59-A6C34878D82A}">
                    <a16:rowId xmlns:a16="http://schemas.microsoft.com/office/drawing/2014/main" val="10004"/>
                  </a:ext>
                </a:extLst>
              </a:tr>
              <a:tr h="404100">
                <a:tc>
                  <a:txBody>
                    <a:bodyPr/>
                    <a:lstStyle/>
                    <a:p>
                      <a:pPr lvl="0" rtl="0">
                        <a:spcBef>
                          <a:spcPts val="0"/>
                        </a:spcBef>
                        <a:buClr>
                          <a:schemeClr val="dk1"/>
                        </a:buClr>
                        <a:buSzPct val="91666"/>
                        <a:buFont typeface="Arial"/>
                        <a:buNone/>
                      </a:pPr>
                      <a:r>
                        <a:rPr lang="en" sz="1200">
                          <a:solidFill>
                            <a:schemeClr val="dk2"/>
                          </a:solidFill>
                        </a:rPr>
                        <a:t>Engagement/Communication</a:t>
                      </a:r>
                    </a:p>
                  </a:txBody>
                  <a:tcPr marL="91425" marR="91425" marT="91425" marB="91425"/>
                </a:tc>
                <a:tc>
                  <a:txBody>
                    <a:bodyPr/>
                    <a:lstStyle/>
                    <a:p>
                      <a:pPr lvl="0" algn="ctr" rtl="0">
                        <a:spcBef>
                          <a:spcPts val="0"/>
                        </a:spcBef>
                        <a:buNone/>
                      </a:pPr>
                      <a:endParaRPr>
                        <a:solidFill>
                          <a:schemeClr val="dk2"/>
                        </a:solidFill>
                      </a:endParaRPr>
                    </a:p>
                  </a:txBody>
                  <a:tcPr marL="91425" marR="91425" marT="91425" marB="91425"/>
                </a:tc>
                <a:tc>
                  <a:txBody>
                    <a:bodyPr/>
                    <a:lstStyle/>
                    <a:p>
                      <a:pPr lvl="0" algn="ctr" rtl="0">
                        <a:spcBef>
                          <a:spcPts val="0"/>
                        </a:spcBef>
                        <a:buClr>
                          <a:schemeClr val="dk1"/>
                        </a:buClr>
                        <a:buSzPct val="78571"/>
                        <a:buFont typeface="Arial"/>
                        <a:buNone/>
                      </a:pPr>
                      <a:r>
                        <a:rPr lang="en">
                          <a:solidFill>
                            <a:schemeClr val="dk2"/>
                          </a:solidFill>
                        </a:rPr>
                        <a:t>10</a:t>
                      </a:r>
                    </a:p>
                  </a:txBody>
                  <a:tcPr marL="91425" marR="91425" marT="91425" marB="91425"/>
                </a:tc>
                <a:tc>
                  <a:txBody>
                    <a:bodyPr/>
                    <a:lstStyle/>
                    <a:p>
                      <a:pPr lvl="0" rtl="0">
                        <a:spcBef>
                          <a:spcPts val="0"/>
                        </a:spcBef>
                        <a:buClr>
                          <a:schemeClr val="dk1"/>
                        </a:buClr>
                        <a:buSzPct val="157142"/>
                        <a:buFont typeface="Arial"/>
                        <a:buNone/>
                      </a:pPr>
                      <a:r>
                        <a:rPr lang="en" sz="700" dirty="0">
                          <a:solidFill>
                            <a:schemeClr val="accent5"/>
                          </a:solidFill>
                          <a:latin typeface="Open Sans"/>
                          <a:ea typeface="Open Sans"/>
                          <a:cs typeface="Open Sans"/>
                          <a:sym typeface="Open Sans"/>
                        </a:rPr>
                        <a:t>Do they have good rapport with their client overall?  Do they have email marketing?  Do they have good engagement when they reach out to their clients? </a:t>
                      </a:r>
                    </a:p>
                  </a:txBody>
                  <a:tcPr marL="91425" marR="91425" marT="91425" marB="91425"/>
                </a:tc>
                <a:extLst>
                  <a:ext uri="{0D108BD9-81ED-4DB2-BD59-A6C34878D82A}">
                    <a16:rowId xmlns:a16="http://schemas.microsoft.com/office/drawing/2014/main" val="10005"/>
                  </a:ext>
                </a:extLst>
              </a:tr>
              <a:tr h="404100">
                <a:tc>
                  <a:txBody>
                    <a:bodyPr/>
                    <a:lstStyle/>
                    <a:p>
                      <a:pPr lvl="0" rtl="0">
                        <a:spcBef>
                          <a:spcPts val="0"/>
                        </a:spcBef>
                        <a:buClr>
                          <a:schemeClr val="dk1"/>
                        </a:buClr>
                        <a:buSzPct val="91666"/>
                        <a:buFont typeface="Arial"/>
                        <a:buNone/>
                      </a:pPr>
                      <a:r>
                        <a:rPr lang="en" sz="1200">
                          <a:solidFill>
                            <a:schemeClr val="dk2"/>
                          </a:solidFill>
                        </a:rPr>
                        <a:t>Mobile strategy</a:t>
                      </a:r>
                    </a:p>
                  </a:txBody>
                  <a:tcPr marL="91425" marR="91425" marT="91425" marB="91425"/>
                </a:tc>
                <a:tc>
                  <a:txBody>
                    <a:bodyPr/>
                    <a:lstStyle/>
                    <a:p>
                      <a:pPr lvl="0" algn="ctr" rtl="0">
                        <a:spcBef>
                          <a:spcPts val="0"/>
                        </a:spcBef>
                        <a:buNone/>
                      </a:pPr>
                      <a:endParaRPr>
                        <a:solidFill>
                          <a:schemeClr val="dk2"/>
                        </a:solidFill>
                      </a:endParaRPr>
                    </a:p>
                  </a:txBody>
                  <a:tcPr marL="91425" marR="91425" marT="91425" marB="91425"/>
                </a:tc>
                <a:tc>
                  <a:txBody>
                    <a:bodyPr/>
                    <a:lstStyle/>
                    <a:p>
                      <a:pPr lvl="0" algn="ctr" rtl="0">
                        <a:spcBef>
                          <a:spcPts val="0"/>
                        </a:spcBef>
                        <a:buClr>
                          <a:schemeClr val="dk1"/>
                        </a:buClr>
                        <a:buSzPct val="78571"/>
                        <a:buFont typeface="Arial"/>
                        <a:buNone/>
                      </a:pPr>
                      <a:r>
                        <a:rPr lang="en">
                          <a:solidFill>
                            <a:schemeClr val="dk2"/>
                          </a:solidFill>
                        </a:rPr>
                        <a:t>10</a:t>
                      </a:r>
                    </a:p>
                  </a:txBody>
                  <a:tcPr marL="91425" marR="91425" marT="91425" marB="91425"/>
                </a:tc>
                <a:tc>
                  <a:txBody>
                    <a:bodyPr/>
                    <a:lstStyle/>
                    <a:p>
                      <a:pPr lvl="0" rtl="0">
                        <a:spcBef>
                          <a:spcPts val="0"/>
                        </a:spcBef>
                        <a:buNone/>
                      </a:pPr>
                      <a:r>
                        <a:rPr lang="en" sz="700" dirty="0">
                          <a:solidFill>
                            <a:schemeClr val="accent5"/>
                          </a:solidFill>
                          <a:latin typeface="Open Sans"/>
                          <a:ea typeface="Open Sans"/>
                          <a:cs typeface="Open Sans"/>
                          <a:sym typeface="Open Sans"/>
                        </a:rPr>
                        <a:t>Do they have a mobile solution already? How is a mobile strategy going to go over with their customers?  Is is a good move forward?  Do they already have mobile facing strategies (social media marketing, etc.) that will be enhanced by this?</a:t>
                      </a:r>
                    </a:p>
                  </a:txBody>
                  <a:tcPr marL="91425" marR="91425" marT="91425" marB="91425"/>
                </a:tc>
                <a:extLst>
                  <a:ext uri="{0D108BD9-81ED-4DB2-BD59-A6C34878D82A}">
                    <a16:rowId xmlns:a16="http://schemas.microsoft.com/office/drawing/2014/main" val="10006"/>
                  </a:ext>
                </a:extLst>
              </a:tr>
              <a:tr h="404100">
                <a:tc>
                  <a:txBody>
                    <a:bodyPr/>
                    <a:lstStyle/>
                    <a:p>
                      <a:pPr lvl="0" rtl="0">
                        <a:spcBef>
                          <a:spcPts val="0"/>
                        </a:spcBef>
                        <a:buNone/>
                      </a:pPr>
                      <a:r>
                        <a:rPr lang="en" sz="1200" b="1" dirty="0">
                          <a:solidFill>
                            <a:schemeClr val="dk2"/>
                          </a:solidFill>
                        </a:rPr>
                        <a:t>Overall Customer Experience</a:t>
                      </a:r>
                    </a:p>
                  </a:txBody>
                  <a:tcPr marL="91425" marR="91425" marT="91425" marB="91425"/>
                </a:tc>
                <a:tc>
                  <a:txBody>
                    <a:bodyPr/>
                    <a:lstStyle/>
                    <a:p>
                      <a:pPr lvl="0" algn="ctr" rtl="0">
                        <a:spcBef>
                          <a:spcPts val="0"/>
                        </a:spcBef>
                        <a:buNone/>
                      </a:pPr>
                      <a:endParaRPr b="1">
                        <a:solidFill>
                          <a:schemeClr val="dk2"/>
                        </a:solidFill>
                      </a:endParaRPr>
                    </a:p>
                  </a:txBody>
                  <a:tcPr marL="91425" marR="91425" marT="91425" marB="91425"/>
                </a:tc>
                <a:tc>
                  <a:txBody>
                    <a:bodyPr/>
                    <a:lstStyle/>
                    <a:p>
                      <a:pPr lvl="0" algn="ctr" rtl="0">
                        <a:spcBef>
                          <a:spcPts val="0"/>
                        </a:spcBef>
                        <a:buClr>
                          <a:schemeClr val="dk1"/>
                        </a:buClr>
                        <a:buSzPct val="78571"/>
                        <a:buFont typeface="Arial"/>
                        <a:buNone/>
                      </a:pPr>
                      <a:r>
                        <a:rPr lang="en" b="1">
                          <a:solidFill>
                            <a:schemeClr val="dk2"/>
                          </a:solidFill>
                        </a:rPr>
                        <a:t>10</a:t>
                      </a:r>
                    </a:p>
                  </a:txBody>
                  <a:tcPr marL="91425" marR="91425" marT="91425" marB="91425"/>
                </a:tc>
                <a:tc>
                  <a:txBody>
                    <a:bodyPr/>
                    <a:lstStyle/>
                    <a:p>
                      <a:pPr lvl="0" rtl="0">
                        <a:spcBef>
                          <a:spcPts val="0"/>
                        </a:spcBef>
                        <a:buNone/>
                      </a:pPr>
                      <a:r>
                        <a:rPr lang="en" sz="700" dirty="0">
                          <a:solidFill>
                            <a:schemeClr val="accent5"/>
                          </a:solidFill>
                          <a:latin typeface="Open Sans"/>
                          <a:ea typeface="Open Sans"/>
                          <a:cs typeface="Open Sans"/>
                          <a:sym typeface="Open Sans"/>
                        </a:rPr>
                        <a:t>Give them an idea of how the general experience is right now with their existing systems.  Be honest but drive them towards how much better it can be once they factor in a FULL mobile strategy.</a:t>
                      </a:r>
                    </a:p>
                  </a:txBody>
                  <a:tcPr marL="91425" marR="91425" marT="91425" marB="91425"/>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995346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7B7B7"/>
        </a:solidFill>
        <a:effectLst/>
      </p:bgPr>
    </p:bg>
    <p:spTree>
      <p:nvGrpSpPr>
        <p:cNvPr id="1" name="Shape 164"/>
        <p:cNvGrpSpPr/>
        <p:nvPr/>
      </p:nvGrpSpPr>
      <p:grpSpPr>
        <a:xfrm>
          <a:off x="0" y="0"/>
          <a:ext cx="0" cy="0"/>
          <a:chOff x="0" y="0"/>
          <a:chExt cx="0" cy="0"/>
        </a:xfrm>
      </p:grpSpPr>
      <p:sp>
        <p:nvSpPr>
          <p:cNvPr id="7" name="Rectangle 6">
            <a:extLst>
              <a:ext uri="{FF2B5EF4-FFF2-40B4-BE49-F238E27FC236}">
                <a16:creationId xmlns:a16="http://schemas.microsoft.com/office/drawing/2014/main" id="{749CF2F5-2633-4981-912C-08FC5C44DE07}"/>
              </a:ext>
            </a:extLst>
          </p:cNvPr>
          <p:cNvSpPr/>
          <p:nvPr/>
        </p:nvSpPr>
        <p:spPr>
          <a:xfrm>
            <a:off x="7250" y="7251"/>
            <a:ext cx="9129500" cy="5129000"/>
          </a:xfrm>
          <a:prstGeom prst="rect">
            <a:avLst/>
          </a:prstGeom>
          <a:solidFill>
            <a:schemeClr val="accent5">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tx2">
                  <a:lumMod val="50000"/>
                </a:schemeClr>
              </a:solidFill>
            </a:endParaRPr>
          </a:p>
        </p:txBody>
      </p:sp>
      <p:sp>
        <p:nvSpPr>
          <p:cNvPr id="165" name="Shape 165"/>
          <p:cNvSpPr txBox="1"/>
          <p:nvPr/>
        </p:nvSpPr>
        <p:spPr>
          <a:xfrm>
            <a:off x="308700" y="973119"/>
            <a:ext cx="8526600" cy="994500"/>
          </a:xfrm>
          <a:prstGeom prst="rect">
            <a:avLst/>
          </a:prstGeom>
          <a:noFill/>
          <a:ln>
            <a:noFill/>
          </a:ln>
        </p:spPr>
        <p:txBody>
          <a:bodyPr lIns="91425" tIns="91425" rIns="91425" bIns="91425" anchor="ctr" anchorCtr="0">
            <a:noAutofit/>
          </a:bodyPr>
          <a:lstStyle/>
          <a:p>
            <a:pPr lvl="0" algn="ctr" rtl="0">
              <a:spcBef>
                <a:spcPts val="0"/>
              </a:spcBef>
              <a:buNone/>
            </a:pPr>
            <a:r>
              <a:rPr lang="en" sz="3600" dirty="0">
                <a:solidFill>
                  <a:srgbClr val="FFFFFF"/>
                </a:solidFill>
                <a:latin typeface="Open Sans"/>
                <a:ea typeface="Open Sans"/>
                <a:cs typeface="Open Sans"/>
                <a:sym typeface="Open Sans"/>
              </a:rPr>
              <a:t>Beat your competition! Leverage your new mobile solutions</a:t>
            </a:r>
            <a:r>
              <a:rPr lang="en" sz="3600" dirty="0">
                <a:latin typeface="Open Sans"/>
                <a:ea typeface="Open Sans"/>
                <a:cs typeface="Open Sans"/>
                <a:sym typeface="Open Sans"/>
              </a:rPr>
              <a:t> </a:t>
            </a:r>
          </a:p>
        </p:txBody>
      </p:sp>
      <p:sp>
        <p:nvSpPr>
          <p:cNvPr id="6" name="Shape 165">
            <a:extLst>
              <a:ext uri="{FF2B5EF4-FFF2-40B4-BE49-F238E27FC236}">
                <a16:creationId xmlns:a16="http://schemas.microsoft.com/office/drawing/2014/main" id="{B776EB0F-998E-4762-BE07-6CB231186417}"/>
              </a:ext>
            </a:extLst>
          </p:cNvPr>
          <p:cNvSpPr txBox="1"/>
          <p:nvPr/>
        </p:nvSpPr>
        <p:spPr>
          <a:xfrm>
            <a:off x="308700" y="3050422"/>
            <a:ext cx="8526600" cy="994500"/>
          </a:xfrm>
          <a:prstGeom prst="rect">
            <a:avLst/>
          </a:prstGeom>
          <a:noFill/>
          <a:ln>
            <a:noFill/>
          </a:ln>
        </p:spPr>
        <p:txBody>
          <a:bodyPr lIns="91425" tIns="91425" rIns="91425" bIns="91425" anchor="ctr" anchorCtr="0">
            <a:noAutofit/>
          </a:bodyPr>
          <a:lstStyle/>
          <a:p>
            <a:pPr lvl="0" algn="ctr" rtl="0">
              <a:spcBef>
                <a:spcPts val="0"/>
              </a:spcBef>
              <a:buNone/>
            </a:pPr>
            <a:r>
              <a:rPr lang="en-US" sz="3600" dirty="0">
                <a:solidFill>
                  <a:srgbClr val="FFFFFF"/>
                </a:solidFill>
                <a:latin typeface="Open Sans"/>
                <a:ea typeface="Open Sans"/>
                <a:cs typeface="Open Sans"/>
                <a:sym typeface="Open Sans"/>
              </a:rPr>
              <a:t>Lets Take A Look At Your Demo!</a:t>
            </a:r>
            <a:endParaRPr lang="en" sz="3600" dirty="0">
              <a:latin typeface="Open Sans"/>
              <a:ea typeface="Open Sans"/>
              <a:cs typeface="Open Sans"/>
              <a:sym typeface="Open Sans"/>
            </a:endParaRPr>
          </a:p>
        </p:txBody>
      </p:sp>
      <p:pic>
        <p:nvPicPr>
          <p:cNvPr id="8" name="Picture 7">
            <a:extLst>
              <a:ext uri="{FF2B5EF4-FFF2-40B4-BE49-F238E27FC236}">
                <a16:creationId xmlns:a16="http://schemas.microsoft.com/office/drawing/2014/main" id="{4CEDC230-91BA-40B6-AC9B-A0F6D4A53817}"/>
              </a:ext>
            </a:extLst>
          </p:cNvPr>
          <p:cNvPicPr>
            <a:picLocks noChangeAspect="1"/>
          </p:cNvPicPr>
          <p:nvPr/>
        </p:nvPicPr>
        <p:blipFill>
          <a:blip r:embed="rId3"/>
          <a:stretch>
            <a:fillRect/>
          </a:stretch>
        </p:blipFill>
        <p:spPr>
          <a:xfrm>
            <a:off x="8088031" y="4757084"/>
            <a:ext cx="1008527" cy="33617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Shape 170"/>
          <p:cNvSpPr txBox="1"/>
          <p:nvPr/>
        </p:nvSpPr>
        <p:spPr>
          <a:xfrm>
            <a:off x="258224" y="436557"/>
            <a:ext cx="8219100" cy="250500"/>
          </a:xfrm>
          <a:prstGeom prst="rect">
            <a:avLst/>
          </a:prstGeom>
          <a:noFill/>
          <a:ln>
            <a:noFill/>
          </a:ln>
        </p:spPr>
        <p:txBody>
          <a:bodyPr lIns="91425" tIns="91425" rIns="91425" bIns="91425" anchor="b" anchorCtr="0">
            <a:noAutofit/>
          </a:bodyPr>
          <a:lstStyle/>
          <a:p>
            <a:pPr lvl="0" rtl="0">
              <a:spcBef>
                <a:spcPts val="0"/>
              </a:spcBef>
              <a:buNone/>
            </a:pPr>
            <a:endParaRPr sz="2400" dirty="0">
              <a:latin typeface="Open Sans"/>
              <a:ea typeface="Open Sans"/>
              <a:cs typeface="Open Sans"/>
              <a:sym typeface="Open Sans"/>
            </a:endParaRPr>
          </a:p>
          <a:p>
            <a:pPr lvl="0" rtl="0">
              <a:spcBef>
                <a:spcPts val="0"/>
              </a:spcBef>
              <a:buNone/>
            </a:pPr>
            <a:r>
              <a:rPr lang="en-US" sz="2400" dirty="0">
                <a:solidFill>
                  <a:schemeClr val="accent5"/>
                </a:solidFill>
                <a:latin typeface="Open Sans"/>
                <a:ea typeface="Open Sans"/>
                <a:cs typeface="Open Sans"/>
                <a:sym typeface="Open Sans"/>
              </a:rPr>
              <a:t>Our URL Technology </a:t>
            </a:r>
            <a:r>
              <a:rPr lang="en-US" sz="2400" dirty="0">
                <a:solidFill>
                  <a:schemeClr val="tx2">
                    <a:lumMod val="50000"/>
                  </a:schemeClr>
                </a:solidFill>
                <a:latin typeface="Open Sans"/>
                <a:ea typeface="Open Sans"/>
                <a:cs typeface="Open Sans"/>
                <a:sym typeface="Open Sans"/>
              </a:rPr>
              <a:t>–</a:t>
            </a:r>
            <a:r>
              <a:rPr lang="en-US" sz="2400" dirty="0">
                <a:solidFill>
                  <a:schemeClr val="accent5"/>
                </a:solidFill>
                <a:latin typeface="Open Sans"/>
                <a:ea typeface="Open Sans"/>
                <a:cs typeface="Open Sans"/>
                <a:sym typeface="Open Sans"/>
              </a:rPr>
              <a:t> </a:t>
            </a:r>
            <a:r>
              <a:rPr lang="en-US" sz="2400" dirty="0">
                <a:solidFill>
                  <a:schemeClr val="tx2">
                    <a:lumMod val="50000"/>
                  </a:schemeClr>
                </a:solidFill>
                <a:latin typeface="Open Sans"/>
                <a:ea typeface="Open Sans"/>
                <a:cs typeface="Open Sans"/>
                <a:sym typeface="Open Sans"/>
              </a:rPr>
              <a:t>No More App Stores </a:t>
            </a:r>
            <a:endParaRPr lang="en" sz="2400" dirty="0">
              <a:solidFill>
                <a:schemeClr val="tx2">
                  <a:lumMod val="50000"/>
                </a:schemeClr>
              </a:solidFill>
              <a:latin typeface="Open Sans"/>
              <a:ea typeface="Open Sans"/>
              <a:cs typeface="Open Sans"/>
              <a:sym typeface="Open Sans"/>
            </a:endParaRPr>
          </a:p>
        </p:txBody>
      </p:sp>
      <p:pic>
        <p:nvPicPr>
          <p:cNvPr id="4" name="Picture 3">
            <a:extLst>
              <a:ext uri="{FF2B5EF4-FFF2-40B4-BE49-F238E27FC236}">
                <a16:creationId xmlns:a16="http://schemas.microsoft.com/office/drawing/2014/main" id="{B866E8B9-FADE-4153-B8BD-00AFD891C07D}"/>
              </a:ext>
            </a:extLst>
          </p:cNvPr>
          <p:cNvPicPr>
            <a:picLocks noChangeAspect="1"/>
          </p:cNvPicPr>
          <p:nvPr/>
        </p:nvPicPr>
        <p:blipFill>
          <a:blip r:embed="rId3"/>
          <a:stretch>
            <a:fillRect/>
          </a:stretch>
        </p:blipFill>
        <p:spPr>
          <a:xfrm>
            <a:off x="675084" y="1470715"/>
            <a:ext cx="3796064" cy="2847048"/>
          </a:xfrm>
          <a:prstGeom prst="rect">
            <a:avLst/>
          </a:prstGeom>
        </p:spPr>
      </p:pic>
      <p:sp>
        <p:nvSpPr>
          <p:cNvPr id="11" name="Rectangle 10">
            <a:extLst>
              <a:ext uri="{FF2B5EF4-FFF2-40B4-BE49-F238E27FC236}">
                <a16:creationId xmlns:a16="http://schemas.microsoft.com/office/drawing/2014/main" id="{AE54E32E-E6CF-4A03-9180-F96A65F2BB5A}"/>
              </a:ext>
            </a:extLst>
          </p:cNvPr>
          <p:cNvSpPr/>
          <p:nvPr/>
        </p:nvSpPr>
        <p:spPr>
          <a:xfrm>
            <a:off x="4572000" y="1558121"/>
            <a:ext cx="3469433" cy="3093154"/>
          </a:xfrm>
          <a:prstGeom prst="rect">
            <a:avLst/>
          </a:prstGeom>
        </p:spPr>
        <p:txBody>
          <a:bodyPr wrap="square">
            <a:spAutoFit/>
          </a:bodyPr>
          <a:lstStyle/>
          <a:p>
            <a:r>
              <a:rPr lang="en-US"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Mobile Apps Delivered Through the Browser</a:t>
            </a:r>
          </a:p>
          <a:p>
            <a:endParaRPr lang="en-US" sz="1600"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1100" b="1"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Easy to Find - </a:t>
            </a:r>
            <a:r>
              <a:rPr lang="en-US" sz="1100"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Easily identified by search engines, allowing the app to come up in the search results</a:t>
            </a:r>
          </a:p>
          <a:p>
            <a:endParaRPr lang="en-US" sz="1100" b="1" dirty="0">
              <a:solidFill>
                <a:schemeClr val="tx2">
                  <a:lumMod val="50000"/>
                </a:schemeClr>
              </a:solidFill>
            </a:endParaRPr>
          </a:p>
          <a:p>
            <a:r>
              <a:rPr lang="en-US" sz="1100" b="1"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No Downloads - </a:t>
            </a:r>
            <a:r>
              <a:rPr lang="en-US" sz="1100"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Launched straight from a URL without needing to download it from an app store.</a:t>
            </a:r>
          </a:p>
          <a:p>
            <a:r>
              <a:rPr lang="en-US" sz="1100"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Can also be added to device home screen like a native app.</a:t>
            </a:r>
          </a:p>
          <a:p>
            <a:endParaRPr lang="en-US" sz="1100"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1100" b="1"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Always Up-To-Date - </a:t>
            </a:r>
            <a:r>
              <a:rPr lang="en-US" sz="1100"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No manual updates needed, the app is always displayed in its most recent version. The app runs in the background 24/7.</a:t>
            </a:r>
            <a:endParaRPr lang="en-US" sz="1100" b="1"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endParaRPr>
          </a:p>
          <a:p>
            <a:endParaRPr lang="en-US" dirty="0">
              <a:solidFill>
                <a:schemeClr val="tx2">
                  <a:lumMod val="50000"/>
                </a:schemeClr>
              </a:solidFill>
            </a:endParaRPr>
          </a:p>
          <a:p>
            <a:endParaRPr lang="en-US" sz="1600"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751931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Shape 170"/>
          <p:cNvSpPr txBox="1"/>
          <p:nvPr/>
        </p:nvSpPr>
        <p:spPr>
          <a:xfrm>
            <a:off x="251500" y="355875"/>
            <a:ext cx="8219100" cy="250500"/>
          </a:xfrm>
          <a:prstGeom prst="rect">
            <a:avLst/>
          </a:prstGeom>
          <a:noFill/>
          <a:ln>
            <a:noFill/>
          </a:ln>
        </p:spPr>
        <p:txBody>
          <a:bodyPr lIns="91425" tIns="91425" rIns="91425" bIns="91425" anchor="b" anchorCtr="0">
            <a:noAutofit/>
          </a:bodyPr>
          <a:lstStyle/>
          <a:p>
            <a:pPr lvl="0" rtl="0">
              <a:spcBef>
                <a:spcPts val="0"/>
              </a:spcBef>
              <a:buNone/>
            </a:pPr>
            <a:endParaRPr sz="2400" dirty="0">
              <a:latin typeface="Open Sans"/>
              <a:ea typeface="Open Sans"/>
              <a:cs typeface="Open Sans"/>
              <a:sym typeface="Open Sans"/>
            </a:endParaRPr>
          </a:p>
          <a:p>
            <a:pPr lvl="0" rtl="0">
              <a:spcBef>
                <a:spcPts val="0"/>
              </a:spcBef>
              <a:buNone/>
            </a:pPr>
            <a:r>
              <a:rPr lang="en" sz="2400" dirty="0">
                <a:solidFill>
                  <a:schemeClr val="accent5"/>
                </a:solidFill>
                <a:latin typeface="Open Sans"/>
                <a:ea typeface="Open Sans"/>
                <a:cs typeface="Open Sans"/>
                <a:sym typeface="Open Sans"/>
              </a:rPr>
              <a:t>Empty those Kegs</a:t>
            </a:r>
            <a:r>
              <a:rPr lang="en" sz="2400" dirty="0">
                <a:solidFill>
                  <a:schemeClr val="tx2">
                    <a:lumMod val="50000"/>
                  </a:schemeClr>
                </a:solidFill>
                <a:latin typeface="Open Sans"/>
                <a:ea typeface="Open Sans"/>
                <a:cs typeface="Open Sans"/>
                <a:sym typeface="Open Sans"/>
              </a:rPr>
              <a:t> - </a:t>
            </a:r>
            <a:r>
              <a:rPr lang="en" sz="2400" dirty="0">
                <a:solidFill>
                  <a:srgbClr val="666666"/>
                </a:solidFill>
                <a:latin typeface="Open Sans"/>
                <a:ea typeface="Open Sans"/>
                <a:cs typeface="Open Sans"/>
                <a:sym typeface="Open Sans"/>
              </a:rPr>
              <a:t>Real Time Control in your Pocket!</a:t>
            </a:r>
          </a:p>
        </p:txBody>
      </p:sp>
      <p:pic>
        <p:nvPicPr>
          <p:cNvPr id="171" name="Shape 171" descr="Screen Shot 2017-05-17 at 9.45.44 PM.png"/>
          <p:cNvPicPr preferRelativeResize="0"/>
          <p:nvPr/>
        </p:nvPicPr>
        <p:blipFill>
          <a:blip r:embed="rId3">
            <a:alphaModFix/>
          </a:blip>
          <a:stretch>
            <a:fillRect/>
          </a:stretch>
        </p:blipFill>
        <p:spPr>
          <a:xfrm>
            <a:off x="6017395" y="1003462"/>
            <a:ext cx="2202157" cy="1944228"/>
          </a:xfrm>
          <a:prstGeom prst="rect">
            <a:avLst/>
          </a:prstGeom>
          <a:noFill/>
          <a:ln>
            <a:noFill/>
          </a:ln>
        </p:spPr>
      </p:pic>
      <p:pic>
        <p:nvPicPr>
          <p:cNvPr id="172" name="Shape 172" descr="iphone.png"/>
          <p:cNvPicPr preferRelativeResize="0"/>
          <p:nvPr/>
        </p:nvPicPr>
        <p:blipFill rotWithShape="1">
          <a:blip r:embed="rId4">
            <a:alphaModFix/>
          </a:blip>
          <a:srcRect b="18180"/>
          <a:stretch/>
        </p:blipFill>
        <p:spPr>
          <a:xfrm>
            <a:off x="-141382" y="1207524"/>
            <a:ext cx="2730575" cy="3920800"/>
          </a:xfrm>
          <a:prstGeom prst="rect">
            <a:avLst/>
          </a:prstGeom>
          <a:noFill/>
          <a:ln>
            <a:noFill/>
          </a:ln>
        </p:spPr>
      </p:pic>
      <p:pic>
        <p:nvPicPr>
          <p:cNvPr id="173" name="Shape 173" descr="iphone.png"/>
          <p:cNvPicPr preferRelativeResize="0"/>
          <p:nvPr/>
        </p:nvPicPr>
        <p:blipFill rotWithShape="1">
          <a:blip r:embed="rId4">
            <a:alphaModFix/>
          </a:blip>
          <a:srcRect b="18180"/>
          <a:stretch/>
        </p:blipFill>
        <p:spPr>
          <a:xfrm>
            <a:off x="2494568" y="1207524"/>
            <a:ext cx="2730575" cy="3920800"/>
          </a:xfrm>
          <a:prstGeom prst="rect">
            <a:avLst/>
          </a:prstGeom>
          <a:noFill/>
          <a:ln>
            <a:noFill/>
          </a:ln>
        </p:spPr>
      </p:pic>
      <p:pic>
        <p:nvPicPr>
          <p:cNvPr id="174" name="Shape 174"/>
          <p:cNvPicPr preferRelativeResize="0"/>
          <p:nvPr/>
        </p:nvPicPr>
        <p:blipFill>
          <a:blip r:embed="rId5">
            <a:alphaModFix/>
          </a:blip>
          <a:stretch>
            <a:fillRect/>
          </a:stretch>
        </p:blipFill>
        <p:spPr>
          <a:xfrm>
            <a:off x="262055" y="1711149"/>
            <a:ext cx="1844846" cy="3281376"/>
          </a:xfrm>
          <a:prstGeom prst="rect">
            <a:avLst/>
          </a:prstGeom>
          <a:noFill/>
          <a:ln>
            <a:noFill/>
          </a:ln>
        </p:spPr>
      </p:pic>
      <p:pic>
        <p:nvPicPr>
          <p:cNvPr id="175" name="Shape 175"/>
          <p:cNvPicPr preferRelativeResize="0"/>
          <p:nvPr/>
        </p:nvPicPr>
        <p:blipFill>
          <a:blip r:embed="rId6">
            <a:alphaModFix/>
          </a:blip>
          <a:stretch>
            <a:fillRect/>
          </a:stretch>
        </p:blipFill>
        <p:spPr>
          <a:xfrm>
            <a:off x="2905883" y="1711149"/>
            <a:ext cx="1844846" cy="3281369"/>
          </a:xfrm>
          <a:prstGeom prst="rect">
            <a:avLst/>
          </a:prstGeom>
          <a:noFill/>
          <a:ln>
            <a:noFill/>
          </a:ln>
        </p:spPr>
      </p:pic>
      <p:sp>
        <p:nvSpPr>
          <p:cNvPr id="2" name="Rectangle 1">
            <a:extLst>
              <a:ext uri="{FF2B5EF4-FFF2-40B4-BE49-F238E27FC236}">
                <a16:creationId xmlns:a16="http://schemas.microsoft.com/office/drawing/2014/main" id="{B247A3E2-0B98-4CFD-9DDE-2479337C35F2}"/>
              </a:ext>
            </a:extLst>
          </p:cNvPr>
          <p:cNvSpPr/>
          <p:nvPr/>
        </p:nvSpPr>
        <p:spPr>
          <a:xfrm>
            <a:off x="5477042" y="3167924"/>
            <a:ext cx="3469433" cy="1569660"/>
          </a:xfrm>
          <a:prstGeom prst="rect">
            <a:avLst/>
          </a:prstGeom>
        </p:spPr>
        <p:txBody>
          <a:bodyPr wrap="square">
            <a:spAutoFit/>
          </a:bodyPr>
          <a:lstStyle/>
          <a:p>
            <a:r>
              <a:rPr lang="en-US" sz="1600"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The “Messages” feature serves as your users’ “library” for received push notifications. It allows users to refer back to previous push notifications, view plain text and linked content.</a:t>
            </a:r>
          </a:p>
        </p:txBody>
      </p:sp>
      <p:sp>
        <p:nvSpPr>
          <p:cNvPr id="9" name="TextBox 8">
            <a:extLst>
              <a:ext uri="{FF2B5EF4-FFF2-40B4-BE49-F238E27FC236}">
                <a16:creationId xmlns:a16="http://schemas.microsoft.com/office/drawing/2014/main" id="{82835156-5987-4019-A75B-45FB1E8555FE}"/>
              </a:ext>
            </a:extLst>
          </p:cNvPr>
          <p:cNvSpPr txBox="1"/>
          <p:nvPr/>
        </p:nvSpPr>
        <p:spPr>
          <a:xfrm>
            <a:off x="5060183" y="635742"/>
            <a:ext cx="3956070" cy="307777"/>
          </a:xfrm>
          <a:prstGeom prst="rect">
            <a:avLst/>
          </a:prstGeom>
          <a:noFill/>
        </p:spPr>
        <p:txBody>
          <a:bodyPr wrap="square" rtlCol="0">
            <a:spAutoFit/>
          </a:bodyPr>
          <a:lstStyle/>
          <a:p>
            <a:r>
              <a:rPr lang="en-US" dirty="0">
                <a:solidFill>
                  <a:schemeClr val="accent1"/>
                </a:solidFill>
                <a:latin typeface="Open Sans" panose="020B0606030504020204" pitchFamily="34" charset="0"/>
                <a:ea typeface="Open Sans" panose="020B0606030504020204" pitchFamily="34" charset="0"/>
                <a:cs typeface="Open Sans" panose="020B0606030504020204" pitchFamily="34" charset="0"/>
              </a:rPr>
              <a:t>(Insert Picture that matches client business)</a:t>
            </a:r>
          </a:p>
        </p:txBody>
      </p:sp>
    </p:spTree>
  </p:cSld>
  <p:clrMapOvr>
    <a:masterClrMapping/>
  </p:clrMapOvr>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808</TotalTime>
  <Words>2332</Words>
  <Application>Microsoft Office PowerPoint</Application>
  <PresentationFormat>On-screen Show (16:9)</PresentationFormat>
  <Paragraphs>200</Paragraphs>
  <Slides>23</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Roboto</vt:lpstr>
      <vt:lpstr>Wingdings</vt:lpstr>
      <vt:lpstr>Calibri</vt:lpstr>
      <vt:lpstr>Open Sans</vt:lpstr>
      <vt:lpstr>Arial</vt:lpstr>
      <vt:lpstr>simple-light-2</vt:lpstr>
      <vt:lpstr>PowerPoint Presentation</vt:lpstr>
      <vt:lpstr>Insert Client Logo Here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Finance Plan Available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dc:creator>
  <cp:lastModifiedBy>Owner</cp:lastModifiedBy>
  <cp:revision>21</cp:revision>
  <dcterms:modified xsi:type="dcterms:W3CDTF">2017-12-07T21:16:37Z</dcterms:modified>
</cp:coreProperties>
</file>