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322" r:id="rId3"/>
    <p:sldId id="341" r:id="rId4"/>
    <p:sldId id="342" r:id="rId5"/>
    <p:sldId id="343" r:id="rId6"/>
    <p:sldId id="344" r:id="rId7"/>
    <p:sldId id="306" r:id="rId8"/>
    <p:sldId id="323" r:id="rId9"/>
    <p:sldId id="269" r:id="rId10"/>
    <p:sldId id="324" r:id="rId11"/>
    <p:sldId id="308" r:id="rId12"/>
    <p:sldId id="325" r:id="rId13"/>
    <p:sldId id="326" r:id="rId14"/>
    <p:sldId id="310" r:id="rId15"/>
    <p:sldId id="346" r:id="rId16"/>
    <p:sldId id="264" r:id="rId17"/>
    <p:sldId id="327" r:id="rId18"/>
    <p:sldId id="328" r:id="rId19"/>
    <p:sldId id="287" r:id="rId20"/>
    <p:sldId id="329" r:id="rId21"/>
    <p:sldId id="275" r:id="rId22"/>
    <p:sldId id="347" r:id="rId23"/>
    <p:sldId id="277" r:id="rId24"/>
    <p:sldId id="331" r:id="rId25"/>
    <p:sldId id="332" r:id="rId26"/>
    <p:sldId id="333" r:id="rId27"/>
    <p:sldId id="334" r:id="rId28"/>
    <p:sldId id="335" r:id="rId29"/>
    <p:sldId id="336" r:id="rId30"/>
    <p:sldId id="337" r:id="rId31"/>
    <p:sldId id="284" r:id="rId32"/>
    <p:sldId id="348" r:id="rId33"/>
    <p:sldId id="349" r:id="rId34"/>
    <p:sldId id="350" r:id="rId35"/>
    <p:sldId id="274" r:id="rId36"/>
    <p:sldId id="345" r:id="rId37"/>
    <p:sldId id="280" r:id="rId38"/>
    <p:sldId id="351" r:id="rId39"/>
    <p:sldId id="297" r:id="rId40"/>
    <p:sldId id="338" r:id="rId41"/>
    <p:sldId id="339" r:id="rId42"/>
    <p:sldId id="291" r:id="rId43"/>
    <p:sldId id="340" r:id="rId44"/>
    <p:sldId id="352" r:id="rId45"/>
    <p:sldId id="353" r:id="rId46"/>
  </p:sldIdLst>
  <p:sldSz cx="13208000" cy="9906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5179" autoAdjust="0"/>
  </p:normalViewPr>
  <p:slideViewPr>
    <p:cSldViewPr snapToGrid="0">
      <p:cViewPr varScale="1">
        <p:scale>
          <a:sx n="80" d="100"/>
          <a:sy n="80" d="100"/>
        </p:scale>
        <p:origin x="1308" y="60"/>
      </p:cViewPr>
      <p:guideLst/>
    </p:cSldViewPr>
  </p:slideViewPr>
  <p:outlineViewPr>
    <p:cViewPr>
      <p:scale>
        <a:sx n="33" d="100"/>
        <a:sy n="33" d="100"/>
      </p:scale>
      <p:origin x="0" y="-25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621191"/>
            <a:ext cx="11226800" cy="3448756"/>
          </a:xfrm>
        </p:spPr>
        <p:txBody>
          <a:bodyPr anchor="b"/>
          <a:lstStyle>
            <a:lvl1pPr algn="ctr">
              <a:defRPr sz="8666"/>
            </a:lvl1pPr>
          </a:lstStyle>
          <a:p>
            <a:r>
              <a:rPr lang="en-US" smtClean="0"/>
              <a:t>Click to edit Master title style</a:t>
            </a:r>
            <a:endParaRPr lang="en-US" dirty="0"/>
          </a:p>
        </p:txBody>
      </p:sp>
      <p:sp>
        <p:nvSpPr>
          <p:cNvPr id="3" name="Subtitle 2"/>
          <p:cNvSpPr>
            <a:spLocks noGrp="1"/>
          </p:cNvSpPr>
          <p:nvPr>
            <p:ph type="subTitle" idx="1"/>
          </p:nvPr>
        </p:nvSpPr>
        <p:spPr>
          <a:xfrm>
            <a:off x="1651000" y="5202944"/>
            <a:ext cx="9906000" cy="2391656"/>
          </a:xfrm>
        </p:spPr>
        <p:txBody>
          <a:bodyPr/>
          <a:lstStyle>
            <a:lvl1pPr marL="0" indent="0" algn="ctr">
              <a:buNone/>
              <a:defRPr sz="3467"/>
            </a:lvl1pPr>
            <a:lvl2pPr marL="660380" indent="0" algn="ctr">
              <a:buNone/>
              <a:defRPr sz="2889"/>
            </a:lvl2pPr>
            <a:lvl3pPr marL="1320759" indent="0" algn="ctr">
              <a:buNone/>
              <a:defRPr sz="2600"/>
            </a:lvl3pPr>
            <a:lvl4pPr marL="1981139" indent="0" algn="ctr">
              <a:buNone/>
              <a:defRPr sz="2311"/>
            </a:lvl4pPr>
            <a:lvl5pPr marL="2641519" indent="0" algn="ctr">
              <a:buNone/>
              <a:defRPr sz="2311"/>
            </a:lvl5pPr>
            <a:lvl6pPr marL="3301898" indent="0" algn="ctr">
              <a:buNone/>
              <a:defRPr sz="2311"/>
            </a:lvl6pPr>
            <a:lvl7pPr marL="3962278" indent="0" algn="ctr">
              <a:buNone/>
              <a:defRPr sz="2311"/>
            </a:lvl7pPr>
            <a:lvl8pPr marL="4622658" indent="0" algn="ctr">
              <a:buNone/>
              <a:defRPr sz="2311"/>
            </a:lvl8pPr>
            <a:lvl9pPr marL="5283037" indent="0" algn="ctr">
              <a:buNone/>
              <a:defRPr sz="2311"/>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2BB7BA6-F1E2-4497-A76A-96CDB3E00CDF}" type="datetimeFigureOut">
              <a:rPr lang="en-GB" smtClean="0"/>
              <a:t>30/08/2018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4C0103-FE2D-4407-A12C-9553D907EC6F}" type="slidenum">
              <a:rPr lang="en-GB" smtClean="0"/>
              <a:t>‹#›</a:t>
            </a:fld>
            <a:endParaRPr lang="en-GB"/>
          </a:p>
        </p:txBody>
      </p:sp>
    </p:spTree>
    <p:extLst>
      <p:ext uri="{BB962C8B-B14F-4D97-AF65-F5344CB8AC3E}">
        <p14:creationId xmlns:p14="http://schemas.microsoft.com/office/powerpoint/2010/main" val="2000691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BB7BA6-F1E2-4497-A76A-96CDB3E00CDF}" type="datetimeFigureOut">
              <a:rPr lang="en-GB" smtClean="0"/>
              <a:t>30/08/2018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4C0103-FE2D-4407-A12C-9553D907EC6F}" type="slidenum">
              <a:rPr lang="en-GB" smtClean="0"/>
              <a:t>‹#›</a:t>
            </a:fld>
            <a:endParaRPr lang="en-GB"/>
          </a:p>
        </p:txBody>
      </p:sp>
    </p:spTree>
    <p:extLst>
      <p:ext uri="{BB962C8B-B14F-4D97-AF65-F5344CB8AC3E}">
        <p14:creationId xmlns:p14="http://schemas.microsoft.com/office/powerpoint/2010/main" val="4092178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51976" y="527403"/>
            <a:ext cx="2847975" cy="839487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08051" y="527403"/>
            <a:ext cx="8378825" cy="839487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BB7BA6-F1E2-4497-A76A-96CDB3E00CDF}" type="datetimeFigureOut">
              <a:rPr lang="en-GB" smtClean="0"/>
              <a:t>30/08/2018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4C0103-FE2D-4407-A12C-9553D907EC6F}" type="slidenum">
              <a:rPr lang="en-GB" smtClean="0"/>
              <a:t>‹#›</a:t>
            </a:fld>
            <a:endParaRPr lang="en-GB"/>
          </a:p>
        </p:txBody>
      </p:sp>
    </p:spTree>
    <p:extLst>
      <p:ext uri="{BB962C8B-B14F-4D97-AF65-F5344CB8AC3E}">
        <p14:creationId xmlns:p14="http://schemas.microsoft.com/office/powerpoint/2010/main" val="487778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BB7BA6-F1E2-4497-A76A-96CDB3E00CDF}" type="datetimeFigureOut">
              <a:rPr lang="en-GB" smtClean="0"/>
              <a:t>30/08/2018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4C0103-FE2D-4407-A12C-9553D907EC6F}" type="slidenum">
              <a:rPr lang="en-GB" smtClean="0"/>
              <a:t>‹#›</a:t>
            </a:fld>
            <a:endParaRPr lang="en-GB"/>
          </a:p>
        </p:txBody>
      </p:sp>
    </p:spTree>
    <p:extLst>
      <p:ext uri="{BB962C8B-B14F-4D97-AF65-F5344CB8AC3E}">
        <p14:creationId xmlns:p14="http://schemas.microsoft.com/office/powerpoint/2010/main" val="2657472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01172" y="2469624"/>
            <a:ext cx="11391900" cy="4120620"/>
          </a:xfrm>
        </p:spPr>
        <p:txBody>
          <a:bodyPr anchor="b"/>
          <a:lstStyle>
            <a:lvl1pPr>
              <a:defRPr sz="8666"/>
            </a:lvl1pPr>
          </a:lstStyle>
          <a:p>
            <a:r>
              <a:rPr lang="en-US" smtClean="0"/>
              <a:t>Click to edit Master title style</a:t>
            </a:r>
            <a:endParaRPr lang="en-US" dirty="0"/>
          </a:p>
        </p:txBody>
      </p:sp>
      <p:sp>
        <p:nvSpPr>
          <p:cNvPr id="3" name="Text Placeholder 2"/>
          <p:cNvSpPr>
            <a:spLocks noGrp="1"/>
          </p:cNvSpPr>
          <p:nvPr>
            <p:ph type="body" idx="1"/>
          </p:nvPr>
        </p:nvSpPr>
        <p:spPr>
          <a:xfrm>
            <a:off x="901172" y="6629226"/>
            <a:ext cx="11391900" cy="2166937"/>
          </a:xfrm>
        </p:spPr>
        <p:txBody>
          <a:bodyPr/>
          <a:lstStyle>
            <a:lvl1pPr marL="0" indent="0">
              <a:buNone/>
              <a:defRPr sz="3467">
                <a:solidFill>
                  <a:schemeClr val="tx1"/>
                </a:solidFill>
              </a:defRPr>
            </a:lvl1pPr>
            <a:lvl2pPr marL="660380" indent="0">
              <a:buNone/>
              <a:defRPr sz="2889">
                <a:solidFill>
                  <a:schemeClr val="tx1">
                    <a:tint val="75000"/>
                  </a:schemeClr>
                </a:solidFill>
              </a:defRPr>
            </a:lvl2pPr>
            <a:lvl3pPr marL="1320759" indent="0">
              <a:buNone/>
              <a:defRPr sz="2600">
                <a:solidFill>
                  <a:schemeClr val="tx1">
                    <a:tint val="75000"/>
                  </a:schemeClr>
                </a:solidFill>
              </a:defRPr>
            </a:lvl3pPr>
            <a:lvl4pPr marL="1981139" indent="0">
              <a:buNone/>
              <a:defRPr sz="2311">
                <a:solidFill>
                  <a:schemeClr val="tx1">
                    <a:tint val="75000"/>
                  </a:schemeClr>
                </a:solidFill>
              </a:defRPr>
            </a:lvl4pPr>
            <a:lvl5pPr marL="2641519" indent="0">
              <a:buNone/>
              <a:defRPr sz="2311">
                <a:solidFill>
                  <a:schemeClr val="tx1">
                    <a:tint val="75000"/>
                  </a:schemeClr>
                </a:solidFill>
              </a:defRPr>
            </a:lvl5pPr>
            <a:lvl6pPr marL="3301898" indent="0">
              <a:buNone/>
              <a:defRPr sz="2311">
                <a:solidFill>
                  <a:schemeClr val="tx1">
                    <a:tint val="75000"/>
                  </a:schemeClr>
                </a:solidFill>
              </a:defRPr>
            </a:lvl6pPr>
            <a:lvl7pPr marL="3962278" indent="0">
              <a:buNone/>
              <a:defRPr sz="2311">
                <a:solidFill>
                  <a:schemeClr val="tx1">
                    <a:tint val="75000"/>
                  </a:schemeClr>
                </a:solidFill>
              </a:defRPr>
            </a:lvl7pPr>
            <a:lvl8pPr marL="4622658" indent="0">
              <a:buNone/>
              <a:defRPr sz="2311">
                <a:solidFill>
                  <a:schemeClr val="tx1">
                    <a:tint val="75000"/>
                  </a:schemeClr>
                </a:solidFill>
              </a:defRPr>
            </a:lvl8pPr>
            <a:lvl9pPr marL="5283037" indent="0">
              <a:buNone/>
              <a:defRPr sz="2311">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BB7BA6-F1E2-4497-A76A-96CDB3E00CDF}" type="datetimeFigureOut">
              <a:rPr lang="en-GB" smtClean="0"/>
              <a:t>30/08/2018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4C0103-FE2D-4407-A12C-9553D907EC6F}" type="slidenum">
              <a:rPr lang="en-GB" smtClean="0"/>
              <a:t>‹#›</a:t>
            </a:fld>
            <a:endParaRPr lang="en-GB"/>
          </a:p>
        </p:txBody>
      </p:sp>
    </p:spTree>
    <p:extLst>
      <p:ext uri="{BB962C8B-B14F-4D97-AF65-F5344CB8AC3E}">
        <p14:creationId xmlns:p14="http://schemas.microsoft.com/office/powerpoint/2010/main" val="208289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08050" y="2637014"/>
            <a:ext cx="5613400" cy="62852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86550" y="2637014"/>
            <a:ext cx="5613400" cy="62852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2BB7BA6-F1E2-4497-A76A-96CDB3E00CDF}" type="datetimeFigureOut">
              <a:rPr lang="en-GB" smtClean="0"/>
              <a:t>30/08/2018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4C0103-FE2D-4407-A12C-9553D907EC6F}" type="slidenum">
              <a:rPr lang="en-GB" smtClean="0"/>
              <a:t>‹#›</a:t>
            </a:fld>
            <a:endParaRPr lang="en-GB"/>
          </a:p>
        </p:txBody>
      </p:sp>
    </p:spTree>
    <p:extLst>
      <p:ext uri="{BB962C8B-B14F-4D97-AF65-F5344CB8AC3E}">
        <p14:creationId xmlns:p14="http://schemas.microsoft.com/office/powerpoint/2010/main" val="672981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09770" y="527405"/>
            <a:ext cx="11391900" cy="1914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9772" y="2428347"/>
            <a:ext cx="5587602" cy="1190095"/>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lang="en-US" smtClean="0"/>
              <a:t>Click to edit Master text styles</a:t>
            </a:r>
          </a:p>
        </p:txBody>
      </p:sp>
      <p:sp>
        <p:nvSpPr>
          <p:cNvPr id="4" name="Content Placeholder 3"/>
          <p:cNvSpPr>
            <a:spLocks noGrp="1"/>
          </p:cNvSpPr>
          <p:nvPr>
            <p:ph sz="half" idx="2"/>
          </p:nvPr>
        </p:nvSpPr>
        <p:spPr>
          <a:xfrm>
            <a:off x="909772" y="3618442"/>
            <a:ext cx="5587602" cy="53221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86551" y="2428347"/>
            <a:ext cx="5615120" cy="1190095"/>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lang="en-US" smtClean="0"/>
              <a:t>Click to edit Master text styles</a:t>
            </a:r>
          </a:p>
        </p:txBody>
      </p:sp>
      <p:sp>
        <p:nvSpPr>
          <p:cNvPr id="6" name="Content Placeholder 5"/>
          <p:cNvSpPr>
            <a:spLocks noGrp="1"/>
          </p:cNvSpPr>
          <p:nvPr>
            <p:ph sz="quarter" idx="4"/>
          </p:nvPr>
        </p:nvSpPr>
        <p:spPr>
          <a:xfrm>
            <a:off x="6686551" y="3618442"/>
            <a:ext cx="5615120" cy="53221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2BB7BA6-F1E2-4497-A76A-96CDB3E00CDF}" type="datetimeFigureOut">
              <a:rPr lang="en-GB" smtClean="0"/>
              <a:t>30/08/2018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24C0103-FE2D-4407-A12C-9553D907EC6F}" type="slidenum">
              <a:rPr lang="en-GB" smtClean="0"/>
              <a:t>‹#›</a:t>
            </a:fld>
            <a:endParaRPr lang="en-GB"/>
          </a:p>
        </p:txBody>
      </p:sp>
    </p:spTree>
    <p:extLst>
      <p:ext uri="{BB962C8B-B14F-4D97-AF65-F5344CB8AC3E}">
        <p14:creationId xmlns:p14="http://schemas.microsoft.com/office/powerpoint/2010/main" val="2174786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2BB7BA6-F1E2-4497-A76A-96CDB3E00CDF}" type="datetimeFigureOut">
              <a:rPr lang="en-GB" smtClean="0"/>
              <a:t>30/08/2018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24C0103-FE2D-4407-A12C-9553D907EC6F}" type="slidenum">
              <a:rPr lang="en-GB" smtClean="0"/>
              <a:t>‹#›</a:t>
            </a:fld>
            <a:endParaRPr lang="en-GB"/>
          </a:p>
        </p:txBody>
      </p:sp>
    </p:spTree>
    <p:extLst>
      <p:ext uri="{BB962C8B-B14F-4D97-AF65-F5344CB8AC3E}">
        <p14:creationId xmlns:p14="http://schemas.microsoft.com/office/powerpoint/2010/main" val="243018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BB7BA6-F1E2-4497-A76A-96CDB3E00CDF}" type="datetimeFigureOut">
              <a:rPr lang="en-GB" smtClean="0"/>
              <a:t>30/08/2018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24C0103-FE2D-4407-A12C-9553D907EC6F}" type="slidenum">
              <a:rPr lang="en-GB" smtClean="0"/>
              <a:t>‹#›</a:t>
            </a:fld>
            <a:endParaRPr lang="en-GB"/>
          </a:p>
        </p:txBody>
      </p:sp>
    </p:spTree>
    <p:extLst>
      <p:ext uri="{BB962C8B-B14F-4D97-AF65-F5344CB8AC3E}">
        <p14:creationId xmlns:p14="http://schemas.microsoft.com/office/powerpoint/2010/main" val="816438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09770" y="660400"/>
            <a:ext cx="4259924" cy="2311400"/>
          </a:xfrm>
        </p:spPr>
        <p:txBody>
          <a:bodyPr anchor="b"/>
          <a:lstStyle>
            <a:lvl1pPr>
              <a:defRPr sz="4622"/>
            </a:lvl1pPr>
          </a:lstStyle>
          <a:p>
            <a:r>
              <a:rPr lang="en-US" smtClean="0"/>
              <a:t>Click to edit Master title style</a:t>
            </a:r>
            <a:endParaRPr lang="en-US" dirty="0"/>
          </a:p>
        </p:txBody>
      </p:sp>
      <p:sp>
        <p:nvSpPr>
          <p:cNvPr id="3" name="Content Placeholder 2"/>
          <p:cNvSpPr>
            <a:spLocks noGrp="1"/>
          </p:cNvSpPr>
          <p:nvPr>
            <p:ph idx="1"/>
          </p:nvPr>
        </p:nvSpPr>
        <p:spPr>
          <a:xfrm>
            <a:off x="5615120" y="1426283"/>
            <a:ext cx="6686550" cy="7039681"/>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09770" y="2971800"/>
            <a:ext cx="4259924" cy="5505627"/>
          </a:xfrm>
        </p:spPr>
        <p:txBody>
          <a:bodyPr/>
          <a:lstStyle>
            <a:lvl1pPr marL="0" indent="0">
              <a:buNone/>
              <a:defRPr sz="2311"/>
            </a:lvl1pPr>
            <a:lvl2pPr marL="660380" indent="0">
              <a:buNone/>
              <a:defRPr sz="2022"/>
            </a:lvl2pPr>
            <a:lvl3pPr marL="1320759" indent="0">
              <a:buNone/>
              <a:defRPr sz="1733"/>
            </a:lvl3pPr>
            <a:lvl4pPr marL="1981139" indent="0">
              <a:buNone/>
              <a:defRPr sz="1444"/>
            </a:lvl4pPr>
            <a:lvl5pPr marL="2641519" indent="0">
              <a:buNone/>
              <a:defRPr sz="1444"/>
            </a:lvl5pPr>
            <a:lvl6pPr marL="3301898" indent="0">
              <a:buNone/>
              <a:defRPr sz="1444"/>
            </a:lvl6pPr>
            <a:lvl7pPr marL="3962278" indent="0">
              <a:buNone/>
              <a:defRPr sz="1444"/>
            </a:lvl7pPr>
            <a:lvl8pPr marL="4622658" indent="0">
              <a:buNone/>
              <a:defRPr sz="1444"/>
            </a:lvl8pPr>
            <a:lvl9pPr marL="5283037" indent="0">
              <a:buNone/>
              <a:defRPr sz="1444"/>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BB7BA6-F1E2-4497-A76A-96CDB3E00CDF}" type="datetimeFigureOut">
              <a:rPr lang="en-GB" smtClean="0"/>
              <a:t>30/08/2018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4C0103-FE2D-4407-A12C-9553D907EC6F}" type="slidenum">
              <a:rPr lang="en-GB" smtClean="0"/>
              <a:t>‹#›</a:t>
            </a:fld>
            <a:endParaRPr lang="en-GB"/>
          </a:p>
        </p:txBody>
      </p:sp>
    </p:spTree>
    <p:extLst>
      <p:ext uri="{BB962C8B-B14F-4D97-AF65-F5344CB8AC3E}">
        <p14:creationId xmlns:p14="http://schemas.microsoft.com/office/powerpoint/2010/main" val="837485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09770" y="660400"/>
            <a:ext cx="4259924" cy="2311400"/>
          </a:xfrm>
        </p:spPr>
        <p:txBody>
          <a:bodyPr anchor="b"/>
          <a:lstStyle>
            <a:lvl1pPr>
              <a:defRPr sz="4622"/>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615120" y="1426283"/>
            <a:ext cx="6686550" cy="7039681"/>
          </a:xfrm>
        </p:spPr>
        <p:txBody>
          <a:bodyPr anchor="t"/>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r>
              <a:rPr lang="en-US" smtClean="0"/>
              <a:t>Click icon to add picture</a:t>
            </a:r>
            <a:endParaRPr lang="en-US" dirty="0"/>
          </a:p>
        </p:txBody>
      </p:sp>
      <p:sp>
        <p:nvSpPr>
          <p:cNvPr id="4" name="Text Placeholder 3"/>
          <p:cNvSpPr>
            <a:spLocks noGrp="1"/>
          </p:cNvSpPr>
          <p:nvPr>
            <p:ph type="body" sz="half" idx="2"/>
          </p:nvPr>
        </p:nvSpPr>
        <p:spPr>
          <a:xfrm>
            <a:off x="909770" y="2971800"/>
            <a:ext cx="4259924" cy="5505627"/>
          </a:xfrm>
        </p:spPr>
        <p:txBody>
          <a:bodyPr/>
          <a:lstStyle>
            <a:lvl1pPr marL="0" indent="0">
              <a:buNone/>
              <a:defRPr sz="2311"/>
            </a:lvl1pPr>
            <a:lvl2pPr marL="660380" indent="0">
              <a:buNone/>
              <a:defRPr sz="2022"/>
            </a:lvl2pPr>
            <a:lvl3pPr marL="1320759" indent="0">
              <a:buNone/>
              <a:defRPr sz="1733"/>
            </a:lvl3pPr>
            <a:lvl4pPr marL="1981139" indent="0">
              <a:buNone/>
              <a:defRPr sz="1444"/>
            </a:lvl4pPr>
            <a:lvl5pPr marL="2641519" indent="0">
              <a:buNone/>
              <a:defRPr sz="1444"/>
            </a:lvl5pPr>
            <a:lvl6pPr marL="3301898" indent="0">
              <a:buNone/>
              <a:defRPr sz="1444"/>
            </a:lvl6pPr>
            <a:lvl7pPr marL="3962278" indent="0">
              <a:buNone/>
              <a:defRPr sz="1444"/>
            </a:lvl7pPr>
            <a:lvl8pPr marL="4622658" indent="0">
              <a:buNone/>
              <a:defRPr sz="1444"/>
            </a:lvl8pPr>
            <a:lvl9pPr marL="5283037" indent="0">
              <a:buNone/>
              <a:defRPr sz="1444"/>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BB7BA6-F1E2-4497-A76A-96CDB3E00CDF}" type="datetimeFigureOut">
              <a:rPr lang="en-GB" smtClean="0"/>
              <a:t>30/08/2018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4C0103-FE2D-4407-A12C-9553D907EC6F}" type="slidenum">
              <a:rPr lang="en-GB" smtClean="0"/>
              <a:t>‹#›</a:t>
            </a:fld>
            <a:endParaRPr lang="en-GB"/>
          </a:p>
        </p:txBody>
      </p:sp>
    </p:spTree>
    <p:extLst>
      <p:ext uri="{BB962C8B-B14F-4D97-AF65-F5344CB8AC3E}">
        <p14:creationId xmlns:p14="http://schemas.microsoft.com/office/powerpoint/2010/main" val="510829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8050" y="527405"/>
            <a:ext cx="11391900" cy="1914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08050" y="2637014"/>
            <a:ext cx="11391900" cy="628526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08050" y="9181397"/>
            <a:ext cx="2971800" cy="527403"/>
          </a:xfrm>
          <a:prstGeom prst="rect">
            <a:avLst/>
          </a:prstGeom>
        </p:spPr>
        <p:txBody>
          <a:bodyPr vert="horz" lIns="91440" tIns="45720" rIns="91440" bIns="45720" rtlCol="0" anchor="ctr"/>
          <a:lstStyle>
            <a:lvl1pPr algn="l">
              <a:defRPr sz="1733">
                <a:solidFill>
                  <a:schemeClr val="tx1">
                    <a:tint val="75000"/>
                  </a:schemeClr>
                </a:solidFill>
              </a:defRPr>
            </a:lvl1pPr>
          </a:lstStyle>
          <a:p>
            <a:fld id="{F2BB7BA6-F1E2-4497-A76A-96CDB3E00CDF}" type="datetimeFigureOut">
              <a:rPr lang="en-GB" smtClean="0"/>
              <a:t>30/08/2018</a:t>
            </a:fld>
            <a:endParaRPr lang="en-GB"/>
          </a:p>
        </p:txBody>
      </p:sp>
      <p:sp>
        <p:nvSpPr>
          <p:cNvPr id="5" name="Footer Placeholder 4"/>
          <p:cNvSpPr>
            <a:spLocks noGrp="1"/>
          </p:cNvSpPr>
          <p:nvPr>
            <p:ph type="ftr" sz="quarter" idx="3"/>
          </p:nvPr>
        </p:nvSpPr>
        <p:spPr>
          <a:xfrm>
            <a:off x="4375150" y="9181397"/>
            <a:ext cx="4457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328150" y="9181397"/>
            <a:ext cx="2971800" cy="527403"/>
          </a:xfrm>
          <a:prstGeom prst="rect">
            <a:avLst/>
          </a:prstGeom>
        </p:spPr>
        <p:txBody>
          <a:bodyPr vert="horz" lIns="91440" tIns="45720" rIns="91440" bIns="45720" rtlCol="0" anchor="ctr"/>
          <a:lstStyle>
            <a:lvl1pPr algn="r">
              <a:defRPr sz="1733">
                <a:solidFill>
                  <a:schemeClr val="tx1">
                    <a:tint val="75000"/>
                  </a:schemeClr>
                </a:solidFill>
              </a:defRPr>
            </a:lvl1pPr>
          </a:lstStyle>
          <a:p>
            <a:fld id="{024C0103-FE2D-4407-A12C-9553D907EC6F}" type="slidenum">
              <a:rPr lang="en-GB" smtClean="0"/>
              <a:t>‹#›</a:t>
            </a:fld>
            <a:endParaRPr lang="en-GB"/>
          </a:p>
        </p:txBody>
      </p:sp>
    </p:spTree>
    <p:extLst>
      <p:ext uri="{BB962C8B-B14F-4D97-AF65-F5344CB8AC3E}">
        <p14:creationId xmlns:p14="http://schemas.microsoft.com/office/powerpoint/2010/main" val="404756406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320759" rtl="0" eaLnBrk="1" latinLnBrk="0" hangingPunct="1">
        <a:lnSpc>
          <a:spcPct val="90000"/>
        </a:lnSpc>
        <a:spcBef>
          <a:spcPct val="0"/>
        </a:spcBef>
        <a:buNone/>
        <a:defRPr sz="6355" kern="1200">
          <a:solidFill>
            <a:schemeClr val="tx1"/>
          </a:solidFill>
          <a:latin typeface="+mj-lt"/>
          <a:ea typeface="+mj-ea"/>
          <a:cs typeface="+mj-cs"/>
        </a:defRPr>
      </a:lvl1pPr>
    </p:titleStyle>
    <p:bodyStyle>
      <a:lvl1pPr marL="330190" indent="-330190" algn="l" defTabSz="1320759" rtl="0" eaLnBrk="1" latinLnBrk="0" hangingPunct="1">
        <a:lnSpc>
          <a:spcPct val="90000"/>
        </a:lnSpc>
        <a:spcBef>
          <a:spcPts val="1444"/>
        </a:spcBef>
        <a:buFont typeface="Arial" panose="020B0604020202020204" pitchFamily="34" charset="0"/>
        <a:buChar char="•"/>
        <a:defRPr sz="4044" kern="1200">
          <a:solidFill>
            <a:schemeClr val="tx1"/>
          </a:solidFill>
          <a:latin typeface="+mn-lt"/>
          <a:ea typeface="+mn-ea"/>
          <a:cs typeface="+mn-cs"/>
        </a:defRPr>
      </a:lvl1pPr>
      <a:lvl2pPr marL="990570" indent="-330190" algn="l" defTabSz="1320759" rtl="0" eaLnBrk="1" latinLnBrk="0" hangingPunct="1">
        <a:lnSpc>
          <a:spcPct val="90000"/>
        </a:lnSpc>
        <a:spcBef>
          <a:spcPts val="722"/>
        </a:spcBef>
        <a:buFont typeface="Arial" panose="020B0604020202020204" pitchFamily="34" charset="0"/>
        <a:buChar char="•"/>
        <a:defRPr sz="3467" kern="1200">
          <a:solidFill>
            <a:schemeClr val="tx1"/>
          </a:solidFill>
          <a:latin typeface="+mn-lt"/>
          <a:ea typeface="+mn-ea"/>
          <a:cs typeface="+mn-cs"/>
        </a:defRPr>
      </a:lvl2pPr>
      <a:lvl3pPr marL="1650949" indent="-330190" algn="l" defTabSz="1320759" rtl="0" eaLnBrk="1" latinLnBrk="0" hangingPunct="1">
        <a:lnSpc>
          <a:spcPct val="90000"/>
        </a:lnSpc>
        <a:spcBef>
          <a:spcPts val="722"/>
        </a:spcBef>
        <a:buFont typeface="Arial" panose="020B0604020202020204" pitchFamily="34" charset="0"/>
        <a:buChar char="•"/>
        <a:defRPr sz="2889" kern="1200">
          <a:solidFill>
            <a:schemeClr val="tx1"/>
          </a:solidFill>
          <a:latin typeface="+mn-lt"/>
          <a:ea typeface="+mn-ea"/>
          <a:cs typeface="+mn-cs"/>
        </a:defRPr>
      </a:lvl3pPr>
      <a:lvl4pPr marL="2311329"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4pPr>
      <a:lvl5pPr marL="2971709"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p:bodyStyle>
    <p:otherStyle>
      <a:defPPr>
        <a:defRPr lang="en-US"/>
      </a:defPPr>
      <a:lvl1pPr marL="0" algn="l" defTabSz="1320759" rtl="0" eaLnBrk="1" latinLnBrk="0" hangingPunct="1">
        <a:defRPr sz="2600" kern="1200">
          <a:solidFill>
            <a:schemeClr val="tx1"/>
          </a:solidFill>
          <a:latin typeface="+mn-lt"/>
          <a:ea typeface="+mn-ea"/>
          <a:cs typeface="+mn-cs"/>
        </a:defRPr>
      </a:lvl1pPr>
      <a:lvl2pPr marL="660380" algn="l" defTabSz="1320759" rtl="0" eaLnBrk="1" latinLnBrk="0" hangingPunct="1">
        <a:defRPr sz="2600" kern="1200">
          <a:solidFill>
            <a:schemeClr val="tx1"/>
          </a:solidFill>
          <a:latin typeface="+mn-lt"/>
          <a:ea typeface="+mn-ea"/>
          <a:cs typeface="+mn-cs"/>
        </a:defRPr>
      </a:lvl2pPr>
      <a:lvl3pPr marL="1320759" algn="l" defTabSz="1320759" rtl="0" eaLnBrk="1" latinLnBrk="0" hangingPunct="1">
        <a:defRPr sz="2600" kern="1200">
          <a:solidFill>
            <a:schemeClr val="tx1"/>
          </a:solidFill>
          <a:latin typeface="+mn-lt"/>
          <a:ea typeface="+mn-ea"/>
          <a:cs typeface="+mn-cs"/>
        </a:defRPr>
      </a:lvl3pPr>
      <a:lvl4pPr marL="1981139" algn="l" defTabSz="1320759" rtl="0" eaLnBrk="1" latinLnBrk="0" hangingPunct="1">
        <a:defRPr sz="2600" kern="1200">
          <a:solidFill>
            <a:schemeClr val="tx1"/>
          </a:solidFill>
          <a:latin typeface="+mn-lt"/>
          <a:ea typeface="+mn-ea"/>
          <a:cs typeface="+mn-cs"/>
        </a:defRPr>
      </a:lvl4pPr>
      <a:lvl5pPr marL="2641519" algn="l" defTabSz="1320759" rtl="0" eaLnBrk="1" latinLnBrk="0" hangingPunct="1">
        <a:defRPr sz="2600" kern="1200">
          <a:solidFill>
            <a:schemeClr val="tx1"/>
          </a:solidFill>
          <a:latin typeface="+mn-lt"/>
          <a:ea typeface="+mn-ea"/>
          <a:cs typeface="+mn-cs"/>
        </a:defRPr>
      </a:lvl5pPr>
      <a:lvl6pPr marL="3301898" algn="l" defTabSz="1320759" rtl="0" eaLnBrk="1" latinLnBrk="0" hangingPunct="1">
        <a:defRPr sz="2600" kern="1200">
          <a:solidFill>
            <a:schemeClr val="tx1"/>
          </a:solidFill>
          <a:latin typeface="+mn-lt"/>
          <a:ea typeface="+mn-ea"/>
          <a:cs typeface="+mn-cs"/>
        </a:defRPr>
      </a:lvl6pPr>
      <a:lvl7pPr marL="3962278" algn="l" defTabSz="1320759" rtl="0" eaLnBrk="1" latinLnBrk="0" hangingPunct="1">
        <a:defRPr sz="2600" kern="1200">
          <a:solidFill>
            <a:schemeClr val="tx1"/>
          </a:solidFill>
          <a:latin typeface="+mn-lt"/>
          <a:ea typeface="+mn-ea"/>
          <a:cs typeface="+mn-cs"/>
        </a:defRPr>
      </a:lvl7pPr>
      <a:lvl8pPr marL="4622658" algn="l" defTabSz="1320759" rtl="0" eaLnBrk="1" latinLnBrk="0" hangingPunct="1">
        <a:defRPr sz="2600" kern="1200">
          <a:solidFill>
            <a:schemeClr val="tx1"/>
          </a:solidFill>
          <a:latin typeface="+mn-lt"/>
          <a:ea typeface="+mn-ea"/>
          <a:cs typeface="+mn-cs"/>
        </a:defRPr>
      </a:lvl8pPr>
      <a:lvl9pPr marL="5283037" algn="l" defTabSz="1320759" rtl="0" eaLnBrk="1" latinLnBrk="0" hangingPunct="1">
        <a:defRPr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teach-ict.com/" TargetMode="External"/><Relationship Id="rId2" Type="http://schemas.openxmlformats.org/officeDocument/2006/relationships/hyperlink" Target="https://elevate.cambridge.org/elevate/Reader/" TargetMode="External"/><Relationship Id="rId1" Type="http://schemas.openxmlformats.org/officeDocument/2006/relationships/slideLayout" Target="../slideLayouts/slideLayout2.xml"/><Relationship Id="rId4" Type="http://schemas.openxmlformats.org/officeDocument/2006/relationships/hyperlink" Target="http://www.ocr.org.uk/qualifications/gcse/gcse-computer-science-j276-from-2016/"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visitbristol.co.uk/" TargetMode="External"/><Relationship Id="rId2" Type="http://schemas.openxmlformats.org/officeDocument/2006/relationships/hyperlink" Target="http://www.aqa.org.uk/subjects/geography/gcse" TargetMode="External"/><Relationship Id="rId1" Type="http://schemas.openxmlformats.org/officeDocument/2006/relationships/slideLayout" Target="../slideLayouts/slideLayout2.xml"/><Relationship Id="rId4" Type="http://schemas.openxmlformats.org/officeDocument/2006/relationships/hyperlink" Target="https://www.britannica.com/place/Rio-de-Janeiro-Brazil" TargetMode="Externa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www.freesciencelessons.com/"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4334528"/>
            <a:ext cx="13208000" cy="18473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48" b="1" dirty="0">
              <a:solidFill>
                <a:schemeClr val="tx1"/>
              </a:solidFill>
              <a:latin typeface="Arial" panose="020B0604020202020204" pitchFamily="34" charset="0"/>
              <a:cs typeface="Arial" panose="020B0604020202020204" pitchFamily="34" charset="0"/>
            </a:endParaRPr>
          </a:p>
          <a:p>
            <a:pPr algn="ctr"/>
            <a:endParaRPr lang="en-GB" sz="6000" b="1" dirty="0" smtClean="0">
              <a:solidFill>
                <a:srgbClr val="00B0F0"/>
              </a:solidFill>
              <a:latin typeface="Arial" panose="020B0604020202020204" pitchFamily="34" charset="0"/>
              <a:cs typeface="Arial" panose="020B0604020202020204" pitchFamily="34" charset="0"/>
            </a:endParaRPr>
          </a:p>
          <a:p>
            <a:pPr algn="ctr"/>
            <a:endParaRPr lang="en-GB" sz="6000" b="1" dirty="0">
              <a:solidFill>
                <a:srgbClr val="00B0F0"/>
              </a:solidFill>
              <a:latin typeface="Arial" panose="020B0604020202020204" pitchFamily="34" charset="0"/>
              <a:cs typeface="Arial" panose="020B0604020202020204" pitchFamily="34" charset="0"/>
            </a:endParaRPr>
          </a:p>
          <a:p>
            <a:pPr algn="ctr"/>
            <a:endParaRPr lang="en-GB" sz="6000" b="1" dirty="0" smtClean="0">
              <a:solidFill>
                <a:srgbClr val="00B0F0"/>
              </a:solidFill>
              <a:latin typeface="Arial" panose="020B0604020202020204" pitchFamily="34" charset="0"/>
              <a:cs typeface="Arial" panose="020B0604020202020204" pitchFamily="34" charset="0"/>
            </a:endParaRPr>
          </a:p>
          <a:p>
            <a:pPr algn="ctr"/>
            <a:r>
              <a:rPr lang="en-GB" sz="7200" b="1" dirty="0" smtClean="0">
                <a:solidFill>
                  <a:srgbClr val="00B0F0"/>
                </a:solidFill>
                <a:latin typeface="Arial" panose="020B0604020202020204" pitchFamily="34" charset="0"/>
                <a:cs typeface="Arial" panose="020B0604020202020204" pitchFamily="34" charset="0"/>
              </a:rPr>
              <a:t>A</a:t>
            </a:r>
            <a:r>
              <a:rPr lang="en-GB" sz="7200" b="1" dirty="0" smtClean="0">
                <a:solidFill>
                  <a:schemeClr val="tx1"/>
                </a:solidFill>
                <a:latin typeface="Arial" panose="020B0604020202020204" pitchFamily="34" charset="0"/>
                <a:cs typeface="Arial" panose="020B0604020202020204" pitchFamily="34" charset="0"/>
              </a:rPr>
              <a:t>ll </a:t>
            </a:r>
            <a:r>
              <a:rPr lang="en-GB" sz="7200" b="1" dirty="0">
                <a:solidFill>
                  <a:srgbClr val="00B0F0"/>
                </a:solidFill>
                <a:latin typeface="Arial" panose="020B0604020202020204" pitchFamily="34" charset="0"/>
                <a:cs typeface="Arial" panose="020B0604020202020204" pitchFamily="34" charset="0"/>
              </a:rPr>
              <a:t>S</a:t>
            </a:r>
            <a:r>
              <a:rPr lang="en-GB" sz="7200" b="1" dirty="0">
                <a:solidFill>
                  <a:schemeClr val="tx1"/>
                </a:solidFill>
                <a:latin typeface="Arial" panose="020B0604020202020204" pitchFamily="34" charset="0"/>
                <a:cs typeface="Arial" panose="020B0604020202020204" pitchFamily="34" charset="0"/>
              </a:rPr>
              <a:t>aints</a:t>
            </a:r>
          </a:p>
          <a:p>
            <a:pPr algn="ctr"/>
            <a:endParaRPr lang="en-GB" sz="6000" b="1" dirty="0">
              <a:solidFill>
                <a:schemeClr val="tx1"/>
              </a:solidFill>
              <a:latin typeface="Arial" panose="020B0604020202020204" pitchFamily="34" charset="0"/>
              <a:cs typeface="Arial" panose="020B0604020202020204" pitchFamily="34" charset="0"/>
            </a:endParaRPr>
          </a:p>
          <a:p>
            <a:pPr algn="ctr"/>
            <a:r>
              <a:rPr lang="en-GB" sz="6000" b="1" dirty="0">
                <a:solidFill>
                  <a:srgbClr val="00B0F0"/>
                </a:solidFill>
                <a:latin typeface="Arial" panose="020B0604020202020204" pitchFamily="34" charset="0"/>
                <a:cs typeface="Arial" panose="020B0604020202020204" pitchFamily="34" charset="0"/>
              </a:rPr>
              <a:t>C</a:t>
            </a:r>
            <a:r>
              <a:rPr lang="en-GB" sz="6000" b="1" dirty="0">
                <a:solidFill>
                  <a:schemeClr val="tx1"/>
                </a:solidFill>
                <a:latin typeface="Arial" panose="020B0604020202020204" pitchFamily="34" charset="0"/>
                <a:cs typeface="Arial" panose="020B0604020202020204" pitchFamily="34" charset="0"/>
              </a:rPr>
              <a:t>urriculum</a:t>
            </a:r>
          </a:p>
          <a:p>
            <a:pPr algn="ctr"/>
            <a:r>
              <a:rPr lang="en-GB" sz="6000" b="1" dirty="0">
                <a:solidFill>
                  <a:srgbClr val="00B0F0"/>
                </a:solidFill>
                <a:latin typeface="Arial" panose="020B0604020202020204" pitchFamily="34" charset="0"/>
                <a:cs typeface="Arial" panose="020B0604020202020204" pitchFamily="34" charset="0"/>
              </a:rPr>
              <a:t>Y</a:t>
            </a:r>
            <a:r>
              <a:rPr lang="en-GB" sz="6000" b="1" dirty="0">
                <a:solidFill>
                  <a:schemeClr val="tx1"/>
                </a:solidFill>
                <a:latin typeface="Arial" panose="020B0604020202020204" pitchFamily="34" charset="0"/>
                <a:cs typeface="Arial" panose="020B0604020202020204" pitchFamily="34" charset="0"/>
              </a:rPr>
              <a:t>ear </a:t>
            </a:r>
            <a:r>
              <a:rPr lang="en-GB" sz="6000" b="1" dirty="0" smtClean="0">
                <a:solidFill>
                  <a:schemeClr val="tx1"/>
                </a:solidFill>
                <a:latin typeface="Arial" panose="020B0604020202020204" pitchFamily="34" charset="0"/>
                <a:cs typeface="Arial" panose="020B0604020202020204" pitchFamily="34" charset="0"/>
              </a:rPr>
              <a:t>9</a:t>
            </a:r>
            <a:endParaRPr lang="en-GB" sz="6000" b="1" dirty="0">
              <a:solidFill>
                <a:schemeClr val="tx1"/>
              </a:solidFill>
              <a:latin typeface="Arial" panose="020B0604020202020204" pitchFamily="34" charset="0"/>
              <a:cs typeface="Arial" panose="020B0604020202020204" pitchFamily="34" charset="0"/>
            </a:endParaRPr>
          </a:p>
        </p:txBody>
      </p:sp>
      <p:pic>
        <p:nvPicPr>
          <p:cNvPr id="1028" name="Picture 4" descr="Image result for all saints dagenham badg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91354" y="849085"/>
            <a:ext cx="4007324" cy="46722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89433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00355630"/>
              </p:ext>
            </p:extLst>
          </p:nvPr>
        </p:nvGraphicFramePr>
        <p:xfrm>
          <a:off x="228600" y="209551"/>
          <a:ext cx="12535678" cy="8904930"/>
        </p:xfrm>
        <a:graphic>
          <a:graphicData uri="http://schemas.openxmlformats.org/drawingml/2006/table">
            <a:tbl>
              <a:tblPr firstRow="1" firstCol="1" bandRow="1">
                <a:tableStyleId>{5C22544A-7EE6-4342-B048-85BDC9FD1C3A}</a:tableStyleId>
              </a:tblPr>
              <a:tblGrid>
                <a:gridCol w="1046361"/>
                <a:gridCol w="1263720"/>
                <a:gridCol w="1791956"/>
                <a:gridCol w="1193793"/>
                <a:gridCol w="4056543"/>
                <a:gridCol w="1506355"/>
                <a:gridCol w="1676950"/>
              </a:tblGrid>
              <a:tr h="408276">
                <a:tc>
                  <a:txBody>
                    <a:bodyPr/>
                    <a:lstStyle/>
                    <a:p>
                      <a:pPr algn="ctr">
                        <a:spcAft>
                          <a:spcPts val="0"/>
                        </a:spcAft>
                      </a:pPr>
                      <a:r>
                        <a:rPr lang="en-GB" sz="1200" dirty="0">
                          <a:effectLst/>
                        </a:rPr>
                        <a:t>Term</a:t>
                      </a:r>
                      <a:endParaRPr lang="en-GB" sz="1200" dirty="0">
                        <a:effectLst/>
                        <a:latin typeface="Times New Roman" panose="02020603050405020304" pitchFamily="18" charset="0"/>
                        <a:ea typeface="Times New Roman" panose="02020603050405020304" pitchFamily="18" charset="0"/>
                      </a:endParaRPr>
                    </a:p>
                  </a:txBody>
                  <a:tcPr marL="45035" marR="45035" marT="0" marB="0"/>
                </a:tc>
                <a:tc>
                  <a:txBody>
                    <a:bodyPr/>
                    <a:lstStyle/>
                    <a:p>
                      <a:pPr algn="ctr">
                        <a:spcAft>
                          <a:spcPts val="0"/>
                        </a:spcAft>
                      </a:pPr>
                      <a:r>
                        <a:rPr lang="en-GB" sz="1200">
                          <a:effectLst/>
                        </a:rPr>
                        <a:t>Topics to be studies</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ctr">
                        <a:spcAft>
                          <a:spcPts val="0"/>
                        </a:spcAft>
                      </a:pPr>
                      <a:r>
                        <a:rPr lang="en-GB" sz="1200">
                          <a:effectLst/>
                        </a:rPr>
                        <a:t>Keywords / Terms</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ctr">
                        <a:spcAft>
                          <a:spcPts val="0"/>
                        </a:spcAft>
                      </a:pPr>
                      <a:r>
                        <a:rPr lang="en-GB" sz="1200">
                          <a:effectLst/>
                        </a:rPr>
                        <a:t>Places of Interest</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ctr">
                        <a:spcAft>
                          <a:spcPts val="0"/>
                        </a:spcAft>
                      </a:pPr>
                      <a:r>
                        <a:rPr lang="en-GB" sz="1200">
                          <a:effectLst/>
                        </a:rPr>
                        <a:t>Related reading</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ctr">
                        <a:spcAft>
                          <a:spcPts val="0"/>
                        </a:spcAft>
                      </a:pPr>
                      <a:r>
                        <a:rPr lang="en-GB" sz="1200">
                          <a:effectLst/>
                        </a:rPr>
                        <a:t>Assessment Information</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ctr">
                        <a:spcAft>
                          <a:spcPts val="0"/>
                        </a:spcAft>
                      </a:pPr>
                      <a:r>
                        <a:rPr lang="en-GB" sz="1200" dirty="0">
                          <a:effectLst/>
                        </a:rPr>
                        <a:t>Additional Information</a:t>
                      </a:r>
                      <a:endParaRPr lang="en-GB" sz="1200" dirty="0">
                        <a:effectLst/>
                        <a:latin typeface="Times New Roman" panose="02020603050405020304" pitchFamily="18" charset="0"/>
                        <a:ea typeface="Times New Roman" panose="02020603050405020304" pitchFamily="18" charset="0"/>
                      </a:endParaRPr>
                    </a:p>
                  </a:txBody>
                  <a:tcPr marL="45035" marR="45035" marT="0" marB="0"/>
                </a:tc>
              </a:tr>
              <a:tr h="2353681">
                <a:tc>
                  <a:txBody>
                    <a:bodyPr/>
                    <a:lstStyle/>
                    <a:p>
                      <a:pPr algn="ctr">
                        <a:spcAft>
                          <a:spcPts val="0"/>
                        </a:spcAft>
                      </a:pPr>
                      <a:r>
                        <a:rPr lang="en-GB" sz="1200">
                          <a:effectLst/>
                        </a:rPr>
                        <a:t>Autumn</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l">
                        <a:spcAft>
                          <a:spcPts val="0"/>
                        </a:spcAft>
                      </a:pPr>
                      <a:r>
                        <a:rPr lang="en-GB" sz="1200">
                          <a:effectLst/>
                        </a:rPr>
                        <a:t> </a:t>
                      </a:r>
                    </a:p>
                    <a:p>
                      <a:pPr algn="ctr">
                        <a:spcAft>
                          <a:spcPts val="0"/>
                        </a:spcAft>
                      </a:pPr>
                      <a:r>
                        <a:rPr lang="en-GB" sz="1200">
                          <a:effectLst/>
                        </a:rPr>
                        <a:t>Systems Hardware</a:t>
                      </a:r>
                    </a:p>
                    <a:p>
                      <a:pPr algn="ctr">
                        <a:spcAft>
                          <a:spcPts val="0"/>
                        </a:spcAft>
                      </a:pPr>
                      <a:r>
                        <a:rPr lang="en-GB" sz="1200">
                          <a:effectLst/>
                        </a:rPr>
                        <a:t> </a:t>
                      </a:r>
                    </a:p>
                    <a:p>
                      <a:pPr algn="ctr">
                        <a:spcAft>
                          <a:spcPts val="0"/>
                        </a:spcAft>
                      </a:pPr>
                      <a:r>
                        <a:rPr lang="en-GB" sz="1200">
                          <a:effectLst/>
                        </a:rPr>
                        <a:t>Python Programming </a:t>
                      </a:r>
                    </a:p>
                    <a:p>
                      <a:pPr algn="l">
                        <a:spcAft>
                          <a:spcPts val="0"/>
                        </a:spcAft>
                      </a:pPr>
                      <a:r>
                        <a:rPr lang="en-GB" sz="1200">
                          <a:effectLst/>
                        </a:rPr>
                        <a:t> </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marL="228600" algn="l">
                        <a:spcAft>
                          <a:spcPts val="0"/>
                        </a:spcAft>
                      </a:pPr>
                      <a:r>
                        <a:rPr lang="en-GB" sz="1200">
                          <a:effectLst/>
                        </a:rPr>
                        <a:t>Embedded systems</a:t>
                      </a:r>
                    </a:p>
                    <a:p>
                      <a:pPr marL="228600" algn="l">
                        <a:spcAft>
                          <a:spcPts val="0"/>
                        </a:spcAft>
                      </a:pPr>
                      <a:r>
                        <a:rPr lang="en-GB" sz="1200">
                          <a:effectLst/>
                        </a:rPr>
                        <a:t>CPU</a:t>
                      </a:r>
                    </a:p>
                    <a:p>
                      <a:pPr marL="228600" algn="l">
                        <a:spcAft>
                          <a:spcPts val="0"/>
                        </a:spcAft>
                      </a:pPr>
                      <a:r>
                        <a:rPr lang="en-GB" sz="1200">
                          <a:effectLst/>
                        </a:rPr>
                        <a:t>Memory</a:t>
                      </a:r>
                    </a:p>
                    <a:p>
                      <a:pPr marL="228600" algn="l">
                        <a:spcAft>
                          <a:spcPts val="0"/>
                        </a:spcAft>
                      </a:pPr>
                      <a:r>
                        <a:rPr lang="en-GB" sz="1200">
                          <a:effectLst/>
                        </a:rPr>
                        <a:t>RAM/ROM</a:t>
                      </a:r>
                    </a:p>
                    <a:p>
                      <a:pPr marL="228600" algn="l">
                        <a:spcAft>
                          <a:spcPts val="0"/>
                        </a:spcAft>
                      </a:pPr>
                      <a:r>
                        <a:rPr lang="en-GB" sz="1200">
                          <a:effectLst/>
                        </a:rPr>
                        <a:t>Registers</a:t>
                      </a:r>
                    </a:p>
                    <a:p>
                      <a:pPr marL="228600" algn="l">
                        <a:spcAft>
                          <a:spcPts val="0"/>
                        </a:spcAft>
                      </a:pPr>
                      <a:r>
                        <a:rPr lang="en-GB" sz="1200">
                          <a:effectLst/>
                        </a:rPr>
                        <a:t>Control Unit</a:t>
                      </a:r>
                    </a:p>
                    <a:p>
                      <a:pPr marL="228600" algn="l">
                        <a:spcAft>
                          <a:spcPts val="0"/>
                        </a:spcAft>
                      </a:pPr>
                      <a:r>
                        <a:rPr lang="en-GB" sz="1200">
                          <a:effectLst/>
                        </a:rPr>
                        <a:t>ALU</a:t>
                      </a:r>
                    </a:p>
                    <a:p>
                      <a:pPr marL="228600" algn="l">
                        <a:spcAft>
                          <a:spcPts val="0"/>
                        </a:spcAft>
                      </a:pPr>
                      <a:r>
                        <a:rPr lang="en-GB" sz="1200">
                          <a:effectLst/>
                        </a:rPr>
                        <a:t> </a:t>
                      </a:r>
                    </a:p>
                    <a:p>
                      <a:pPr marL="228600" algn="l">
                        <a:spcAft>
                          <a:spcPts val="0"/>
                        </a:spcAft>
                      </a:pPr>
                      <a:r>
                        <a:rPr lang="en-GB" sz="1200">
                          <a:effectLst/>
                        </a:rPr>
                        <a:t>Variables</a:t>
                      </a:r>
                    </a:p>
                    <a:p>
                      <a:pPr marL="228600" algn="l">
                        <a:spcAft>
                          <a:spcPts val="0"/>
                        </a:spcAft>
                      </a:pPr>
                      <a:r>
                        <a:rPr lang="en-GB" sz="1200">
                          <a:effectLst/>
                        </a:rPr>
                        <a:t>Constants</a:t>
                      </a:r>
                    </a:p>
                    <a:p>
                      <a:pPr marL="228600" algn="l">
                        <a:spcAft>
                          <a:spcPts val="0"/>
                        </a:spcAft>
                      </a:pPr>
                      <a:r>
                        <a:rPr lang="en-GB" sz="1200">
                          <a:effectLst/>
                        </a:rPr>
                        <a:t>Data types</a:t>
                      </a:r>
                    </a:p>
                    <a:p>
                      <a:pPr marL="228600" algn="l">
                        <a:spcAft>
                          <a:spcPts val="0"/>
                        </a:spcAft>
                      </a:pPr>
                      <a:r>
                        <a:rPr lang="en-GB" sz="1200">
                          <a:effectLst/>
                        </a:rPr>
                        <a:t>Selection</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l">
                        <a:spcAft>
                          <a:spcPts val="0"/>
                        </a:spcAft>
                      </a:pPr>
                      <a:r>
                        <a:rPr lang="en-GB" sz="1200">
                          <a:effectLst/>
                        </a:rPr>
                        <a:t> </a:t>
                      </a:r>
                    </a:p>
                    <a:p>
                      <a:pPr algn="ctr">
                        <a:spcAft>
                          <a:spcPts val="0"/>
                        </a:spcAft>
                      </a:pPr>
                      <a:r>
                        <a:rPr lang="en-GB" sz="1200">
                          <a:effectLst/>
                        </a:rPr>
                        <a:t>The National Museum of Computing</a:t>
                      </a:r>
                    </a:p>
                    <a:p>
                      <a:pPr algn="ctr">
                        <a:spcAft>
                          <a:spcPts val="0"/>
                        </a:spcAft>
                      </a:pPr>
                      <a:r>
                        <a:rPr lang="en-GB" sz="1200">
                          <a:effectLst/>
                        </a:rPr>
                        <a:t>(Bletchley Park)</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l">
                        <a:spcAft>
                          <a:spcPts val="0"/>
                        </a:spcAft>
                      </a:pPr>
                      <a:r>
                        <a:rPr lang="en-GB" sz="1200" u="sng">
                          <a:effectLst/>
                          <a:hlinkClick r:id="rId2"/>
                        </a:rPr>
                        <a:t>https://elevate.cambridge.org/elevate/Reader/</a:t>
                      </a:r>
                      <a:endParaRPr lang="en-GB" sz="1200">
                        <a:effectLst/>
                      </a:endParaRPr>
                    </a:p>
                    <a:p>
                      <a:pPr algn="l">
                        <a:spcAft>
                          <a:spcPts val="0"/>
                        </a:spcAft>
                      </a:pPr>
                      <a:r>
                        <a:rPr lang="en-GB" sz="1200" u="sng">
                          <a:effectLst/>
                          <a:hlinkClick r:id="rId3"/>
                        </a:rPr>
                        <a:t>http://www.teach-ict.com/</a:t>
                      </a:r>
                      <a:endParaRPr lang="en-GB" sz="1200">
                        <a:effectLst/>
                      </a:endParaRPr>
                    </a:p>
                    <a:p>
                      <a:pPr algn="l">
                        <a:spcAft>
                          <a:spcPts val="0"/>
                        </a:spcAft>
                      </a:pPr>
                      <a:r>
                        <a:rPr lang="en-GB" sz="1200">
                          <a:effectLst/>
                        </a:rPr>
                        <a:t> </a:t>
                      </a:r>
                    </a:p>
                    <a:p>
                      <a:pPr algn="l">
                        <a:spcAft>
                          <a:spcPts val="0"/>
                        </a:spcAft>
                      </a:pPr>
                      <a:r>
                        <a:rPr lang="en-GB" sz="1200">
                          <a:effectLst/>
                        </a:rPr>
                        <a:t>OCR Computing for GCSE – Hodder Education. By Sean O’Byrne and George Rouse. ISBN 978-1-4441-7779-4</a:t>
                      </a:r>
                    </a:p>
                    <a:p>
                      <a:pPr algn="l">
                        <a:spcAft>
                          <a:spcPts val="0"/>
                        </a:spcAft>
                      </a:pPr>
                      <a:r>
                        <a:rPr lang="en-GB" sz="1200">
                          <a:effectLst/>
                        </a:rPr>
                        <a:t> </a:t>
                      </a:r>
                    </a:p>
                    <a:p>
                      <a:pPr algn="l">
                        <a:spcAft>
                          <a:spcPts val="0"/>
                        </a:spcAft>
                      </a:pPr>
                      <a:r>
                        <a:rPr lang="en-GB" sz="1200" kern="0">
                          <a:effectLst/>
                        </a:rPr>
                        <a:t>Coding Club Python Basics Level 1 (Coding Club, Level 1) Spiral-bound – 25 Oct 2012 by Chris Roffey</a:t>
                      </a:r>
                      <a:endParaRPr lang="en-GB" sz="1200" b="1" i="1" kern="0">
                        <a:solidFill>
                          <a:srgbClr val="0000FF"/>
                        </a:solidFill>
                        <a:effectLst/>
                        <a:latin typeface="Times New Roman" panose="02020603050405020304" pitchFamily="18" charset="0"/>
                      </a:endParaRPr>
                    </a:p>
                  </a:txBody>
                  <a:tcPr marL="45035" marR="45035" marT="0" marB="0"/>
                </a:tc>
                <a:tc>
                  <a:txBody>
                    <a:bodyPr/>
                    <a:lstStyle/>
                    <a:p>
                      <a:pPr algn="l">
                        <a:spcAft>
                          <a:spcPts val="0"/>
                        </a:spcAft>
                      </a:pPr>
                      <a:r>
                        <a:rPr lang="en-GB" sz="1200">
                          <a:effectLst/>
                        </a:rPr>
                        <a:t> </a:t>
                      </a:r>
                    </a:p>
                    <a:p>
                      <a:pPr algn="ctr">
                        <a:spcAft>
                          <a:spcPts val="0"/>
                        </a:spcAft>
                      </a:pPr>
                      <a:r>
                        <a:rPr lang="en-GB" sz="1200">
                          <a:effectLst/>
                        </a:rPr>
                        <a:t>October and Xmas assessments</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l">
                        <a:spcAft>
                          <a:spcPts val="0"/>
                        </a:spcAft>
                      </a:pPr>
                      <a:r>
                        <a:rPr lang="en-GB" sz="1200" dirty="0">
                          <a:effectLst/>
                        </a:rPr>
                        <a:t>Please consult Show My Homework for all revision materials and home works</a:t>
                      </a:r>
                    </a:p>
                    <a:p>
                      <a:pPr algn="l">
                        <a:spcAft>
                          <a:spcPts val="0"/>
                        </a:spcAft>
                      </a:pPr>
                      <a:r>
                        <a:rPr lang="en-GB" sz="1200" u="sng" dirty="0">
                          <a:effectLst/>
                          <a:hlinkClick r:id="rId4"/>
                        </a:rPr>
                        <a:t>http://www.ocr.org.uk/qualifications/gcse/gcse-computer-science-j276-from-2016/</a:t>
                      </a:r>
                      <a:endParaRPr lang="en-GB" sz="1200" dirty="0">
                        <a:effectLst/>
                      </a:endParaRPr>
                    </a:p>
                    <a:p>
                      <a:pPr algn="l">
                        <a:spcAft>
                          <a:spcPts val="0"/>
                        </a:spcAft>
                      </a:pPr>
                      <a:r>
                        <a:rPr lang="en-GB" sz="1200" dirty="0">
                          <a:effectLst/>
                        </a:rPr>
                        <a:t> </a:t>
                      </a:r>
                      <a:endParaRPr lang="en-GB" sz="1200" dirty="0">
                        <a:effectLst/>
                        <a:latin typeface="Times New Roman" panose="02020603050405020304" pitchFamily="18" charset="0"/>
                        <a:ea typeface="Times New Roman" panose="02020603050405020304" pitchFamily="18" charset="0"/>
                      </a:endParaRPr>
                    </a:p>
                  </a:txBody>
                  <a:tcPr marL="45035" marR="45035" marT="0" marB="0"/>
                </a:tc>
              </a:tr>
              <a:tr h="2234974">
                <a:tc>
                  <a:txBody>
                    <a:bodyPr/>
                    <a:lstStyle/>
                    <a:p>
                      <a:pPr algn="ctr">
                        <a:spcAft>
                          <a:spcPts val="0"/>
                        </a:spcAft>
                      </a:pPr>
                      <a:r>
                        <a:rPr lang="en-GB" sz="1200">
                          <a:effectLst/>
                        </a:rPr>
                        <a:t>Spring</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ctr">
                        <a:spcAft>
                          <a:spcPts val="0"/>
                        </a:spcAft>
                      </a:pPr>
                      <a:r>
                        <a:rPr lang="en-GB" sz="1200">
                          <a:effectLst/>
                        </a:rPr>
                        <a:t>Systems Hardware</a:t>
                      </a:r>
                    </a:p>
                    <a:p>
                      <a:pPr algn="ctr">
                        <a:spcAft>
                          <a:spcPts val="0"/>
                        </a:spcAft>
                      </a:pPr>
                      <a:r>
                        <a:rPr lang="en-GB" sz="1200">
                          <a:effectLst/>
                        </a:rPr>
                        <a:t> </a:t>
                      </a:r>
                    </a:p>
                    <a:p>
                      <a:pPr algn="ctr">
                        <a:spcAft>
                          <a:spcPts val="0"/>
                        </a:spcAft>
                      </a:pPr>
                      <a:r>
                        <a:rPr lang="en-GB" sz="1200">
                          <a:effectLst/>
                        </a:rPr>
                        <a:t>Systems Software</a:t>
                      </a:r>
                    </a:p>
                    <a:p>
                      <a:pPr algn="l">
                        <a:spcAft>
                          <a:spcPts val="0"/>
                        </a:spcAft>
                      </a:pPr>
                      <a:r>
                        <a:rPr lang="en-GB" sz="1200">
                          <a:effectLst/>
                        </a:rPr>
                        <a:t> </a:t>
                      </a:r>
                    </a:p>
                    <a:p>
                      <a:pPr algn="ctr">
                        <a:spcAft>
                          <a:spcPts val="0"/>
                        </a:spcAft>
                      </a:pPr>
                      <a:r>
                        <a:rPr lang="en-GB" sz="1200">
                          <a:effectLst/>
                        </a:rPr>
                        <a:t>Python Programming</a:t>
                      </a:r>
                    </a:p>
                    <a:p>
                      <a:pPr algn="l">
                        <a:spcAft>
                          <a:spcPts val="0"/>
                        </a:spcAft>
                      </a:pPr>
                      <a:r>
                        <a:rPr lang="en-GB" sz="1200">
                          <a:effectLst/>
                        </a:rPr>
                        <a:t> </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l">
                        <a:spcAft>
                          <a:spcPts val="0"/>
                        </a:spcAft>
                      </a:pPr>
                      <a:r>
                        <a:rPr lang="en-GB" sz="1200">
                          <a:effectLst/>
                        </a:rPr>
                        <a:t>Virtual Memory</a:t>
                      </a:r>
                    </a:p>
                    <a:p>
                      <a:pPr algn="l">
                        <a:spcAft>
                          <a:spcPts val="0"/>
                        </a:spcAft>
                      </a:pPr>
                      <a:r>
                        <a:rPr lang="en-GB" sz="1200">
                          <a:effectLst/>
                        </a:rPr>
                        <a:t>Cache memory</a:t>
                      </a:r>
                    </a:p>
                    <a:p>
                      <a:pPr algn="l">
                        <a:spcAft>
                          <a:spcPts val="0"/>
                        </a:spcAft>
                      </a:pPr>
                      <a:r>
                        <a:rPr lang="en-GB" sz="1200">
                          <a:effectLst/>
                        </a:rPr>
                        <a:t>Clock speed</a:t>
                      </a:r>
                    </a:p>
                    <a:p>
                      <a:pPr algn="l">
                        <a:spcAft>
                          <a:spcPts val="0"/>
                        </a:spcAft>
                      </a:pPr>
                      <a:r>
                        <a:rPr lang="en-GB" sz="1200">
                          <a:effectLst/>
                        </a:rPr>
                        <a:t>Storage devices</a:t>
                      </a:r>
                    </a:p>
                    <a:p>
                      <a:pPr algn="l">
                        <a:spcAft>
                          <a:spcPts val="0"/>
                        </a:spcAft>
                      </a:pPr>
                      <a:r>
                        <a:rPr lang="en-GB" sz="1200">
                          <a:effectLst/>
                        </a:rPr>
                        <a:t>Operating systems</a:t>
                      </a:r>
                    </a:p>
                    <a:p>
                      <a:pPr algn="l">
                        <a:spcAft>
                          <a:spcPts val="0"/>
                        </a:spcAft>
                      </a:pPr>
                      <a:r>
                        <a:rPr lang="en-GB" sz="1200">
                          <a:effectLst/>
                        </a:rPr>
                        <a:t>Kernel</a:t>
                      </a:r>
                    </a:p>
                    <a:p>
                      <a:pPr algn="l">
                        <a:spcAft>
                          <a:spcPts val="0"/>
                        </a:spcAft>
                      </a:pPr>
                      <a:r>
                        <a:rPr lang="en-GB" sz="1200">
                          <a:effectLst/>
                        </a:rPr>
                        <a:t> </a:t>
                      </a:r>
                    </a:p>
                    <a:p>
                      <a:pPr algn="l">
                        <a:spcAft>
                          <a:spcPts val="0"/>
                        </a:spcAft>
                      </a:pPr>
                      <a:r>
                        <a:rPr lang="en-GB" sz="1200">
                          <a:effectLst/>
                        </a:rPr>
                        <a:t>Compound conditions</a:t>
                      </a:r>
                    </a:p>
                    <a:p>
                      <a:pPr algn="l">
                        <a:spcAft>
                          <a:spcPts val="0"/>
                        </a:spcAft>
                      </a:pPr>
                      <a:r>
                        <a:rPr lang="en-GB" sz="1200">
                          <a:effectLst/>
                        </a:rPr>
                        <a:t>Iteration</a:t>
                      </a:r>
                    </a:p>
                    <a:p>
                      <a:pPr algn="l">
                        <a:spcAft>
                          <a:spcPts val="0"/>
                        </a:spcAft>
                      </a:pPr>
                      <a:r>
                        <a:rPr lang="en-GB" sz="1200">
                          <a:effectLst/>
                        </a:rPr>
                        <a:t>Condition controlled loops</a:t>
                      </a:r>
                    </a:p>
                    <a:p>
                      <a:pPr algn="l">
                        <a:spcAft>
                          <a:spcPts val="0"/>
                        </a:spcAft>
                      </a:pPr>
                      <a:r>
                        <a:rPr lang="en-GB" sz="1200">
                          <a:effectLst/>
                        </a:rPr>
                        <a:t>Counter controlled loops</a:t>
                      </a:r>
                    </a:p>
                    <a:p>
                      <a:pPr algn="l">
                        <a:spcAft>
                          <a:spcPts val="0"/>
                        </a:spcAft>
                      </a:pPr>
                      <a:r>
                        <a:rPr lang="en-GB" sz="1200">
                          <a:effectLst/>
                        </a:rPr>
                        <a:t> </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l">
                        <a:spcAft>
                          <a:spcPts val="0"/>
                        </a:spcAft>
                      </a:pPr>
                      <a:r>
                        <a:rPr lang="en-GB" sz="1200">
                          <a:effectLst/>
                        </a:rPr>
                        <a:t>Centre for Computing History, Cambridge.</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l">
                        <a:spcAft>
                          <a:spcPts val="0"/>
                        </a:spcAft>
                      </a:pPr>
                      <a:r>
                        <a:rPr lang="en-GB" sz="1200" u="sng">
                          <a:effectLst/>
                          <a:hlinkClick r:id="rId2"/>
                        </a:rPr>
                        <a:t>https://elevate.cambridge.org/elevate/Reader/</a:t>
                      </a:r>
                      <a:endParaRPr lang="en-GB" sz="1200">
                        <a:effectLst/>
                      </a:endParaRPr>
                    </a:p>
                    <a:p>
                      <a:pPr algn="l">
                        <a:spcAft>
                          <a:spcPts val="0"/>
                        </a:spcAft>
                      </a:pPr>
                      <a:r>
                        <a:rPr lang="en-GB" sz="1200" u="sng">
                          <a:effectLst/>
                          <a:hlinkClick r:id="rId3"/>
                        </a:rPr>
                        <a:t>http://www.teach-ict.com/</a:t>
                      </a:r>
                      <a:endParaRPr lang="en-GB" sz="1200">
                        <a:effectLst/>
                      </a:endParaRPr>
                    </a:p>
                    <a:p>
                      <a:pPr algn="l">
                        <a:spcAft>
                          <a:spcPts val="0"/>
                        </a:spcAft>
                      </a:pPr>
                      <a:r>
                        <a:rPr lang="en-GB" sz="1200">
                          <a:effectLst/>
                        </a:rPr>
                        <a:t> </a:t>
                      </a:r>
                    </a:p>
                    <a:p>
                      <a:pPr algn="l">
                        <a:spcAft>
                          <a:spcPts val="0"/>
                        </a:spcAft>
                      </a:pPr>
                      <a:r>
                        <a:rPr lang="en-GB" sz="1200">
                          <a:effectLst/>
                        </a:rPr>
                        <a:t>OCR Computing for GCSE – Hodder Education. By Sean O’Byrne and George Rouse. ISBN 978-1-4441-7779-4</a:t>
                      </a:r>
                    </a:p>
                    <a:p>
                      <a:pPr algn="l">
                        <a:spcAft>
                          <a:spcPts val="0"/>
                        </a:spcAft>
                      </a:pPr>
                      <a:r>
                        <a:rPr lang="en-GB" sz="1200">
                          <a:effectLst/>
                        </a:rPr>
                        <a:t> </a:t>
                      </a:r>
                    </a:p>
                    <a:p>
                      <a:pPr algn="l">
                        <a:spcAft>
                          <a:spcPts val="0"/>
                        </a:spcAft>
                      </a:pPr>
                      <a:r>
                        <a:rPr lang="en-GB" sz="1200">
                          <a:effectLst/>
                        </a:rPr>
                        <a:t>Coding Club Python Basics Level 1 (Coding Club, Level 1) Spiral-bound – 25 Oct 2012 by Chris Roffey </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l">
                        <a:spcAft>
                          <a:spcPts val="0"/>
                        </a:spcAft>
                      </a:pPr>
                      <a:r>
                        <a:rPr lang="en-GB" sz="1200">
                          <a:effectLst/>
                        </a:rPr>
                        <a:t>February and April Assessments</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l">
                        <a:spcAft>
                          <a:spcPts val="0"/>
                        </a:spcAft>
                      </a:pPr>
                      <a:r>
                        <a:rPr lang="en-GB" sz="1200" dirty="0">
                          <a:effectLst/>
                        </a:rPr>
                        <a:t>Please consult Show My Homework for all revision materials and home works</a:t>
                      </a:r>
                    </a:p>
                    <a:p>
                      <a:pPr algn="l">
                        <a:spcAft>
                          <a:spcPts val="0"/>
                        </a:spcAft>
                      </a:pPr>
                      <a:r>
                        <a:rPr lang="en-GB" sz="1200" u="sng" dirty="0">
                          <a:effectLst/>
                          <a:hlinkClick r:id="rId4"/>
                        </a:rPr>
                        <a:t>http://www.ocr.org.uk/qualifications/gcse/gcse-computer-science-j276-from-2016/</a:t>
                      </a:r>
                      <a:endParaRPr lang="en-GB" sz="1200" dirty="0">
                        <a:effectLst/>
                        <a:latin typeface="Times New Roman" panose="02020603050405020304" pitchFamily="18" charset="0"/>
                        <a:ea typeface="Times New Roman" panose="02020603050405020304" pitchFamily="18" charset="0"/>
                      </a:endParaRPr>
                    </a:p>
                  </a:txBody>
                  <a:tcPr marL="45035" marR="45035" marT="0" marB="0"/>
                </a:tc>
              </a:tr>
              <a:tr h="3907999">
                <a:tc>
                  <a:txBody>
                    <a:bodyPr/>
                    <a:lstStyle/>
                    <a:p>
                      <a:pPr algn="ctr">
                        <a:spcAft>
                          <a:spcPts val="0"/>
                        </a:spcAft>
                      </a:pPr>
                      <a:r>
                        <a:rPr lang="en-GB" sz="1200">
                          <a:effectLst/>
                        </a:rPr>
                        <a:t> </a:t>
                      </a:r>
                    </a:p>
                    <a:p>
                      <a:pPr algn="ctr">
                        <a:spcAft>
                          <a:spcPts val="0"/>
                        </a:spcAft>
                      </a:pPr>
                      <a:r>
                        <a:rPr lang="en-GB" sz="1200">
                          <a:effectLst/>
                        </a:rPr>
                        <a:t> </a:t>
                      </a:r>
                    </a:p>
                    <a:p>
                      <a:pPr algn="ctr">
                        <a:spcAft>
                          <a:spcPts val="0"/>
                        </a:spcAft>
                      </a:pPr>
                      <a:r>
                        <a:rPr lang="en-GB" sz="1200">
                          <a:effectLst/>
                        </a:rPr>
                        <a:t> </a:t>
                      </a:r>
                    </a:p>
                    <a:p>
                      <a:pPr algn="ctr">
                        <a:spcAft>
                          <a:spcPts val="0"/>
                        </a:spcAft>
                      </a:pPr>
                      <a:r>
                        <a:rPr lang="en-GB" sz="1200">
                          <a:effectLst/>
                        </a:rPr>
                        <a:t>Summer</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ctr">
                        <a:spcAft>
                          <a:spcPts val="0"/>
                        </a:spcAft>
                      </a:pPr>
                      <a:r>
                        <a:rPr lang="en-GB" sz="1200">
                          <a:effectLst/>
                        </a:rPr>
                        <a:t>Systems Software</a:t>
                      </a:r>
                    </a:p>
                    <a:p>
                      <a:pPr algn="ctr">
                        <a:spcAft>
                          <a:spcPts val="0"/>
                        </a:spcAft>
                      </a:pPr>
                      <a:r>
                        <a:rPr lang="en-GB" sz="1200">
                          <a:effectLst/>
                        </a:rPr>
                        <a:t> </a:t>
                      </a:r>
                    </a:p>
                    <a:p>
                      <a:pPr algn="ctr">
                        <a:spcAft>
                          <a:spcPts val="0"/>
                        </a:spcAft>
                      </a:pPr>
                      <a:r>
                        <a:rPr lang="en-GB" sz="1200">
                          <a:effectLst/>
                        </a:rPr>
                        <a:t>Python Programming </a:t>
                      </a:r>
                    </a:p>
                    <a:p>
                      <a:pPr algn="ctr">
                        <a:spcAft>
                          <a:spcPts val="0"/>
                        </a:spcAft>
                      </a:pPr>
                      <a:r>
                        <a:rPr lang="en-GB" sz="1200">
                          <a:effectLst/>
                        </a:rPr>
                        <a:t> </a:t>
                      </a:r>
                    </a:p>
                    <a:p>
                      <a:pPr algn="ctr">
                        <a:spcAft>
                          <a:spcPts val="0"/>
                        </a:spcAft>
                      </a:pPr>
                      <a:r>
                        <a:rPr lang="en-GB" sz="1200">
                          <a:effectLst/>
                        </a:rPr>
                        <a:t>Ethical, legal, environment concerns</a:t>
                      </a:r>
                    </a:p>
                    <a:p>
                      <a:pPr algn="l">
                        <a:spcAft>
                          <a:spcPts val="0"/>
                        </a:spcAft>
                      </a:pPr>
                      <a:r>
                        <a:rPr lang="en-GB" sz="1200">
                          <a:effectLst/>
                        </a:rPr>
                        <a:t> </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l">
                        <a:spcAft>
                          <a:spcPts val="0"/>
                        </a:spcAft>
                      </a:pPr>
                      <a:r>
                        <a:rPr lang="en-GB" sz="1200">
                          <a:effectLst/>
                        </a:rPr>
                        <a:t>Operating systems</a:t>
                      </a:r>
                    </a:p>
                    <a:p>
                      <a:pPr algn="l">
                        <a:spcAft>
                          <a:spcPts val="0"/>
                        </a:spcAft>
                      </a:pPr>
                      <a:r>
                        <a:rPr lang="en-GB" sz="1200">
                          <a:effectLst/>
                        </a:rPr>
                        <a:t>Kernel</a:t>
                      </a:r>
                    </a:p>
                    <a:p>
                      <a:pPr algn="l">
                        <a:spcAft>
                          <a:spcPts val="0"/>
                        </a:spcAft>
                      </a:pPr>
                      <a:r>
                        <a:rPr lang="en-GB" sz="1200">
                          <a:effectLst/>
                        </a:rPr>
                        <a:t>Memory manager</a:t>
                      </a:r>
                    </a:p>
                    <a:p>
                      <a:pPr algn="l">
                        <a:spcAft>
                          <a:spcPts val="0"/>
                        </a:spcAft>
                      </a:pPr>
                      <a:r>
                        <a:rPr lang="en-GB" sz="1200">
                          <a:effectLst/>
                        </a:rPr>
                        <a:t>Scheduler</a:t>
                      </a:r>
                    </a:p>
                    <a:p>
                      <a:pPr algn="l">
                        <a:spcAft>
                          <a:spcPts val="0"/>
                        </a:spcAft>
                      </a:pPr>
                      <a:r>
                        <a:rPr lang="en-GB" sz="1200">
                          <a:effectLst/>
                        </a:rPr>
                        <a:t>File manager</a:t>
                      </a:r>
                    </a:p>
                    <a:p>
                      <a:pPr algn="l">
                        <a:spcAft>
                          <a:spcPts val="0"/>
                        </a:spcAft>
                      </a:pPr>
                      <a:r>
                        <a:rPr lang="en-GB" sz="1200">
                          <a:effectLst/>
                        </a:rPr>
                        <a:t>User Interfaces</a:t>
                      </a:r>
                    </a:p>
                    <a:p>
                      <a:pPr algn="l">
                        <a:spcAft>
                          <a:spcPts val="0"/>
                        </a:spcAft>
                      </a:pPr>
                      <a:r>
                        <a:rPr lang="en-GB" sz="1200">
                          <a:effectLst/>
                        </a:rPr>
                        <a:t>Software Utilities</a:t>
                      </a:r>
                    </a:p>
                    <a:p>
                      <a:pPr algn="l">
                        <a:spcAft>
                          <a:spcPts val="0"/>
                        </a:spcAft>
                      </a:pPr>
                      <a:r>
                        <a:rPr lang="en-GB" sz="1200">
                          <a:effectLst/>
                        </a:rPr>
                        <a:t>Defragmenter</a:t>
                      </a:r>
                    </a:p>
                    <a:p>
                      <a:pPr algn="l">
                        <a:spcAft>
                          <a:spcPts val="0"/>
                        </a:spcAft>
                      </a:pPr>
                      <a:r>
                        <a:rPr lang="en-GB" sz="1200">
                          <a:effectLst/>
                        </a:rPr>
                        <a:t>Compression </a:t>
                      </a:r>
                    </a:p>
                    <a:p>
                      <a:pPr algn="l">
                        <a:spcAft>
                          <a:spcPts val="0"/>
                        </a:spcAft>
                      </a:pPr>
                      <a:r>
                        <a:rPr lang="en-GB" sz="1200">
                          <a:effectLst/>
                        </a:rPr>
                        <a:t> </a:t>
                      </a:r>
                    </a:p>
                    <a:p>
                      <a:pPr algn="l">
                        <a:spcAft>
                          <a:spcPts val="0"/>
                        </a:spcAft>
                      </a:pPr>
                      <a:r>
                        <a:rPr lang="en-GB" sz="1200">
                          <a:effectLst/>
                        </a:rPr>
                        <a:t>Strings</a:t>
                      </a:r>
                    </a:p>
                    <a:p>
                      <a:pPr algn="l">
                        <a:spcAft>
                          <a:spcPts val="0"/>
                        </a:spcAft>
                      </a:pPr>
                      <a:r>
                        <a:rPr lang="en-GB" sz="1200">
                          <a:effectLst/>
                        </a:rPr>
                        <a:t>Indexes</a:t>
                      </a:r>
                    </a:p>
                    <a:p>
                      <a:pPr algn="l">
                        <a:spcAft>
                          <a:spcPts val="0"/>
                        </a:spcAft>
                      </a:pPr>
                      <a:r>
                        <a:rPr lang="en-GB" sz="1200">
                          <a:effectLst/>
                        </a:rPr>
                        <a:t>Nested loops</a:t>
                      </a:r>
                    </a:p>
                    <a:p>
                      <a:pPr algn="l">
                        <a:spcAft>
                          <a:spcPts val="0"/>
                        </a:spcAft>
                      </a:pPr>
                      <a:r>
                        <a:rPr lang="en-GB" sz="1200">
                          <a:effectLst/>
                        </a:rPr>
                        <a:t> </a:t>
                      </a:r>
                    </a:p>
                    <a:p>
                      <a:pPr algn="l">
                        <a:spcAft>
                          <a:spcPts val="0"/>
                        </a:spcAft>
                      </a:pPr>
                      <a:r>
                        <a:rPr lang="en-GB" sz="1200">
                          <a:effectLst/>
                        </a:rPr>
                        <a:t>The digital divide</a:t>
                      </a:r>
                    </a:p>
                    <a:p>
                      <a:pPr algn="l">
                        <a:spcAft>
                          <a:spcPts val="0"/>
                        </a:spcAft>
                      </a:pPr>
                      <a:r>
                        <a:rPr lang="en-GB" sz="1200">
                          <a:effectLst/>
                        </a:rPr>
                        <a:t>Copyright Design and Patents Act</a:t>
                      </a:r>
                    </a:p>
                    <a:p>
                      <a:pPr algn="l">
                        <a:spcAft>
                          <a:spcPts val="0"/>
                        </a:spcAft>
                      </a:pPr>
                      <a:r>
                        <a:rPr lang="en-GB" sz="1200">
                          <a:effectLst/>
                        </a:rPr>
                        <a:t>Open/proprietary software</a:t>
                      </a:r>
                    </a:p>
                    <a:p>
                      <a:pPr algn="l">
                        <a:spcAft>
                          <a:spcPts val="0"/>
                        </a:spcAft>
                      </a:pPr>
                      <a:r>
                        <a:rPr lang="en-GB" sz="1200">
                          <a:effectLst/>
                        </a:rPr>
                        <a:t>Bespoke/”off the shelf” software</a:t>
                      </a:r>
                    </a:p>
                    <a:p>
                      <a:pPr algn="l">
                        <a:spcAft>
                          <a:spcPts val="0"/>
                        </a:spcAft>
                      </a:pPr>
                      <a:r>
                        <a:rPr lang="en-GB" sz="1200">
                          <a:effectLst/>
                        </a:rPr>
                        <a:t> </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ctr">
                        <a:spcAft>
                          <a:spcPts val="0"/>
                        </a:spcAft>
                      </a:pPr>
                      <a:r>
                        <a:rPr lang="en-GB" sz="1200">
                          <a:effectLst/>
                        </a:rPr>
                        <a:t> </a:t>
                      </a:r>
                    </a:p>
                    <a:p>
                      <a:pPr algn="ctr">
                        <a:spcAft>
                          <a:spcPts val="0"/>
                        </a:spcAft>
                      </a:pPr>
                      <a:r>
                        <a:rPr lang="en-GB" sz="1200">
                          <a:effectLst/>
                        </a:rPr>
                        <a:t> </a:t>
                      </a:r>
                    </a:p>
                    <a:p>
                      <a:pPr algn="ctr">
                        <a:spcAft>
                          <a:spcPts val="0"/>
                        </a:spcAft>
                      </a:pPr>
                      <a:r>
                        <a:rPr lang="en-GB" sz="1200">
                          <a:effectLst/>
                        </a:rPr>
                        <a:t> </a:t>
                      </a:r>
                    </a:p>
                    <a:p>
                      <a:pPr algn="ctr">
                        <a:spcAft>
                          <a:spcPts val="0"/>
                        </a:spcAft>
                      </a:pPr>
                      <a:r>
                        <a:rPr lang="en-GB" sz="1200">
                          <a:effectLst/>
                        </a:rPr>
                        <a:t> </a:t>
                      </a:r>
                    </a:p>
                    <a:p>
                      <a:pPr algn="ctr">
                        <a:spcAft>
                          <a:spcPts val="0"/>
                        </a:spcAft>
                      </a:pPr>
                      <a:r>
                        <a:rPr lang="en-GB" sz="1200">
                          <a:effectLst/>
                        </a:rPr>
                        <a:t>Science Museum London</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l">
                        <a:spcAft>
                          <a:spcPts val="0"/>
                        </a:spcAft>
                      </a:pPr>
                      <a:r>
                        <a:rPr lang="en-GB" sz="1200">
                          <a:effectLst/>
                        </a:rPr>
                        <a:t> </a:t>
                      </a:r>
                    </a:p>
                    <a:p>
                      <a:pPr algn="l">
                        <a:spcAft>
                          <a:spcPts val="0"/>
                        </a:spcAft>
                      </a:pPr>
                      <a:r>
                        <a:rPr lang="en-GB" sz="1200" u="sng">
                          <a:effectLst/>
                          <a:hlinkClick r:id="rId2"/>
                        </a:rPr>
                        <a:t>https://elevate.cambridge.org/elevate/Reader/</a:t>
                      </a:r>
                      <a:endParaRPr lang="en-GB" sz="1200">
                        <a:effectLst/>
                      </a:endParaRPr>
                    </a:p>
                    <a:p>
                      <a:pPr algn="l">
                        <a:spcAft>
                          <a:spcPts val="0"/>
                        </a:spcAft>
                      </a:pPr>
                      <a:r>
                        <a:rPr lang="en-GB" sz="1200" u="sng">
                          <a:effectLst/>
                          <a:hlinkClick r:id="rId3"/>
                        </a:rPr>
                        <a:t>http://www.teach-ict.com/</a:t>
                      </a:r>
                      <a:endParaRPr lang="en-GB" sz="1200">
                        <a:effectLst/>
                      </a:endParaRP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OCR Computing for GCSE – Hodder Education. By Sean O’Byrne and George Rouse. ISBN 978-1-4441-7779-4</a:t>
                      </a:r>
                    </a:p>
                    <a:p>
                      <a:pPr algn="l">
                        <a:spcAft>
                          <a:spcPts val="0"/>
                        </a:spcAft>
                      </a:pPr>
                      <a:r>
                        <a:rPr lang="en-GB" sz="1200">
                          <a:effectLst/>
                        </a:rPr>
                        <a:t> </a:t>
                      </a:r>
                    </a:p>
                    <a:p>
                      <a:pPr algn="l">
                        <a:spcAft>
                          <a:spcPts val="0"/>
                        </a:spcAft>
                      </a:pPr>
                      <a:r>
                        <a:rPr lang="en-GB" sz="1200">
                          <a:effectLst/>
                        </a:rPr>
                        <a:t>Coding Club Python Basics Level 1 (Coding Club, Level 1) Spiral-bound – 25 Oct 2012 by Chris Roffey </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l">
                        <a:spcAft>
                          <a:spcPts val="0"/>
                        </a:spcAft>
                      </a:pPr>
                      <a:r>
                        <a:rPr lang="en-GB" sz="1200">
                          <a:effectLst/>
                        </a:rPr>
                        <a:t> </a:t>
                      </a:r>
                    </a:p>
                    <a:p>
                      <a:pPr algn="l">
                        <a:spcAft>
                          <a:spcPts val="0"/>
                        </a:spcAft>
                      </a:pPr>
                      <a:r>
                        <a:rPr lang="en-GB" sz="1200">
                          <a:effectLst/>
                        </a:rPr>
                        <a:t>May and June assessments</a:t>
                      </a:r>
                      <a:endParaRPr lang="en-GB" sz="1200">
                        <a:effectLst/>
                        <a:latin typeface="Times New Roman" panose="02020603050405020304" pitchFamily="18" charset="0"/>
                        <a:ea typeface="Times New Roman" panose="02020603050405020304" pitchFamily="18" charset="0"/>
                      </a:endParaRPr>
                    </a:p>
                  </a:txBody>
                  <a:tcPr marL="45035" marR="45035" marT="0" marB="0"/>
                </a:tc>
                <a:tc>
                  <a:txBody>
                    <a:bodyPr/>
                    <a:lstStyle/>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Please consult Show My Homework for all revision materials and </a:t>
                      </a:r>
                      <a:r>
                        <a:rPr lang="en-GB" sz="1200" dirty="0" err="1">
                          <a:effectLst/>
                        </a:rPr>
                        <a:t>homeworks</a:t>
                      </a:r>
                      <a:endParaRPr lang="en-GB" sz="1200" dirty="0">
                        <a:effectLst/>
                      </a:endParaRPr>
                    </a:p>
                    <a:p>
                      <a:pPr algn="l">
                        <a:spcAft>
                          <a:spcPts val="0"/>
                        </a:spcAft>
                      </a:pPr>
                      <a:r>
                        <a:rPr lang="en-GB" sz="1200" dirty="0">
                          <a:effectLst/>
                        </a:rPr>
                        <a:t> </a:t>
                      </a:r>
                    </a:p>
                    <a:p>
                      <a:pPr algn="l">
                        <a:spcAft>
                          <a:spcPts val="0"/>
                        </a:spcAft>
                      </a:pPr>
                      <a:r>
                        <a:rPr lang="en-GB" sz="1200" u="sng" dirty="0">
                          <a:effectLst/>
                          <a:hlinkClick r:id="rId4"/>
                        </a:rPr>
                        <a:t>http://www.ocr.org.uk/qualifications/gcse/gcse-computer-science-j276-from-2016/</a:t>
                      </a:r>
                      <a:endParaRPr lang="en-GB" sz="1200" dirty="0">
                        <a:effectLst/>
                      </a:endParaRPr>
                    </a:p>
                    <a:p>
                      <a:pPr algn="l">
                        <a:spcAft>
                          <a:spcPts val="0"/>
                        </a:spcAft>
                      </a:pPr>
                      <a:r>
                        <a:rPr lang="en-GB" sz="1200" dirty="0">
                          <a:effectLst/>
                        </a:rPr>
                        <a:t> </a:t>
                      </a:r>
                      <a:endParaRPr lang="en-GB" sz="1200" dirty="0">
                        <a:effectLst/>
                        <a:latin typeface="Times New Roman" panose="02020603050405020304" pitchFamily="18" charset="0"/>
                        <a:ea typeface="Times New Roman" panose="02020603050405020304" pitchFamily="18" charset="0"/>
                      </a:endParaRPr>
                    </a:p>
                  </a:txBody>
                  <a:tcPr marL="45035" marR="45035" marT="0" marB="0"/>
                </a:tc>
              </a:tr>
            </a:tbl>
          </a:graphicData>
        </a:graphic>
      </p:graphicFrame>
    </p:spTree>
    <p:extLst>
      <p:ext uri="{BB962C8B-B14F-4D97-AF65-F5344CB8AC3E}">
        <p14:creationId xmlns:p14="http://schemas.microsoft.com/office/powerpoint/2010/main" val="3632986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334528"/>
            <a:ext cx="13208000" cy="18473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948" b="1" dirty="0">
                <a:solidFill>
                  <a:srgbClr val="00B0F0"/>
                </a:solidFill>
                <a:latin typeface="Arial" panose="020B0604020202020204" pitchFamily="34" charset="0"/>
                <a:cs typeface="Arial" panose="020B0604020202020204" pitchFamily="34" charset="0"/>
              </a:rPr>
              <a:t>E</a:t>
            </a:r>
            <a:r>
              <a:rPr lang="en-GB" sz="16948" b="1" dirty="0">
                <a:solidFill>
                  <a:schemeClr val="tx1"/>
                </a:solidFill>
                <a:latin typeface="Arial" panose="020B0604020202020204" pitchFamily="34" charset="0"/>
                <a:cs typeface="Arial" panose="020B0604020202020204" pitchFamily="34" charset="0"/>
              </a:rPr>
              <a:t>nglish</a:t>
            </a:r>
          </a:p>
          <a:p>
            <a:pPr algn="ctr"/>
            <a:endParaRPr lang="en-GB" sz="18489" b="1" dirty="0">
              <a:solidFill>
                <a:schemeClr val="tx1"/>
              </a:solidFill>
              <a:latin typeface="Arial" panose="020B0604020202020204" pitchFamily="34" charset="0"/>
              <a:cs typeface="Arial" panose="020B0604020202020204" pitchFamily="34" charset="0"/>
            </a:endParaRPr>
          </a:p>
          <a:p>
            <a:pPr algn="ctr"/>
            <a:r>
              <a:rPr lang="en-GB" sz="18489" b="1" dirty="0">
                <a:solidFill>
                  <a:schemeClr val="tx1"/>
                </a:solidFill>
                <a:latin typeface="Arial" panose="020B0604020202020204" pitchFamily="34" charset="0"/>
                <a:cs typeface="Arial" panose="020B0604020202020204" pitchFamily="34" charset="0"/>
              </a:rPr>
              <a:t> </a:t>
            </a:r>
          </a:p>
        </p:txBody>
      </p:sp>
      <p:pic>
        <p:nvPicPr>
          <p:cNvPr id="6" name="Picture 4" descr="Image result for all saints dagenham badge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8824" y="3974975"/>
            <a:ext cx="1590351" cy="185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09723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3710407087"/>
              </p:ext>
            </p:extLst>
          </p:nvPr>
        </p:nvGraphicFramePr>
        <p:xfrm>
          <a:off x="149291" y="223936"/>
          <a:ext cx="12857579" cy="9013369"/>
        </p:xfrm>
        <a:graphic>
          <a:graphicData uri="http://schemas.openxmlformats.org/drawingml/2006/table">
            <a:tbl>
              <a:tblPr firstRow="1" bandRow="1">
                <a:tableStyleId>{5C22544A-7EE6-4342-B048-85BDC9FD1C3A}</a:tableStyleId>
              </a:tblPr>
              <a:tblGrid>
                <a:gridCol w="877076"/>
                <a:gridCol w="1810139"/>
                <a:gridCol w="2108718"/>
                <a:gridCol w="2551255"/>
                <a:gridCol w="1836797"/>
                <a:gridCol w="1836797"/>
                <a:gridCol w="1836797"/>
              </a:tblGrid>
              <a:tr h="1570498">
                <a:tc>
                  <a:txBody>
                    <a:bodyPr/>
                    <a:lstStyle/>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Term</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Topics to be studies</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Keywords / Terms</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Places of Interest</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Related reading</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Assessment Information</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Additional Information</a:t>
                      </a:r>
                      <a:endParaRPr lang="en-GB" sz="1200" dirty="0">
                        <a:effectLst/>
                        <a:latin typeface="Times New Roman" panose="02020603050405020304" pitchFamily="18" charset="0"/>
                        <a:ea typeface="Times New Roman" panose="02020603050405020304" pitchFamily="18" charset="0"/>
                      </a:endParaRPr>
                    </a:p>
                  </a:txBody>
                  <a:tcPr marL="68580" marR="68580" marT="0" marB="0"/>
                </a:tc>
              </a:tr>
              <a:tr h="2480957">
                <a:tc>
                  <a:txBody>
                    <a:bodyPr/>
                    <a:lstStyle/>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Autumn 1</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Romeo and Juliet</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lnSpc>
                          <a:spcPct val="107000"/>
                        </a:lnSpc>
                        <a:spcAft>
                          <a:spcPts val="0"/>
                        </a:spcAft>
                      </a:pPr>
                      <a:r>
                        <a:rPr lang="en-GB" sz="1200">
                          <a:effectLst/>
                          <a:latin typeface="Arial" panose="020B0604020202020204" pitchFamily="34" charset="0"/>
                          <a:ea typeface="Times New Roman" panose="02020603050405020304" pitchFamily="18" charset="0"/>
                        </a:rPr>
                        <a:t>Courtly Love</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Fate</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Honour</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Neo-Platonic Love</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Transcendental Love</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Dramatic irony</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Dramatic tension</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Royal Shakespeare Company Production of Romeo and Juliet, Barbican, London.</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The Globe Theatre, London South Bank.</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All of Shakespeare’s plays and poetry.</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Film productions include: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Baz Luhrmann (1996)</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Franco Zeffirelli (1968)</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Carlo Carlei (2013)</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Closed book assessment</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Essay style question based on an extract and the whole text.</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Students must learn key quotations by heart and read the core text multiple times.</a:t>
                      </a:r>
                      <a:endParaRPr lang="en-GB" sz="1200" dirty="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Use online audiobooks available on YouTube.</a:t>
                      </a:r>
                      <a:endParaRPr lang="en-GB" sz="1200" dirty="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Use </a:t>
                      </a:r>
                      <a:r>
                        <a:rPr lang="en-GB" sz="1200" dirty="0" err="1">
                          <a:effectLst/>
                          <a:latin typeface="Arial" panose="020B0604020202020204" pitchFamily="34" charset="0"/>
                          <a:ea typeface="Times New Roman" panose="02020603050405020304" pitchFamily="18" charset="0"/>
                        </a:rPr>
                        <a:t>GCSEpod</a:t>
                      </a:r>
                      <a:endParaRPr lang="en-GB" sz="1200" dirty="0">
                        <a:effectLst/>
                        <a:latin typeface="Times New Roman" panose="02020603050405020304" pitchFamily="18" charset="0"/>
                        <a:ea typeface="Times New Roman" panose="02020603050405020304" pitchFamily="18" charset="0"/>
                      </a:endParaRPr>
                    </a:p>
                  </a:txBody>
                  <a:tcPr marL="68580" marR="68580" marT="0" marB="0"/>
                </a:tc>
              </a:tr>
              <a:tr h="2480957">
                <a:tc>
                  <a:txBody>
                    <a:bodyPr/>
                    <a:lstStyle/>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Spring 1</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Love + Relationships Poetry/Unseen Poetry</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lnSpc>
                          <a:spcPct val="107000"/>
                        </a:lnSpc>
                        <a:spcAft>
                          <a:spcPts val="0"/>
                        </a:spcAft>
                      </a:pPr>
                      <a:r>
                        <a:rPr lang="en-GB" sz="1200">
                          <a:effectLst/>
                          <a:latin typeface="Arial" panose="020B0604020202020204" pitchFamily="34" charset="0"/>
                          <a:ea typeface="Times New Roman" panose="02020603050405020304" pitchFamily="18" charset="0"/>
                        </a:rPr>
                        <a:t>Personification</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Metaphor</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Simile</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Present/past participle</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Rhetorical question</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Repetition</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Plosive</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Iambic pentameter </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Nostalgia </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Rhyme scheme</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Rhythm</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London, a park, a river, a pond – any natural setting to develop an understanding of the setting of some of the poetry.</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Poetry from the Romance era</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Contemporary Poetry e.g. Duffy, Armitage…</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Closed book assessment</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Essay style question based on unseen poetry. Students will analyse one unseen poem and then compare this to a second unseen poem.</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Students must learn key quotations by heart and read the core poems multiple times.</a:t>
                      </a:r>
                      <a:endParaRPr lang="en-GB" sz="1200" dirty="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Use online audiobooks available on YouTube.</a:t>
                      </a:r>
                      <a:endParaRPr lang="en-GB" sz="1200" dirty="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Use </a:t>
                      </a:r>
                      <a:r>
                        <a:rPr lang="en-GB" sz="1200" dirty="0" err="1">
                          <a:effectLst/>
                          <a:latin typeface="Arial" panose="020B0604020202020204" pitchFamily="34" charset="0"/>
                          <a:ea typeface="Times New Roman" panose="02020603050405020304" pitchFamily="18" charset="0"/>
                        </a:rPr>
                        <a:t>GCSEpod</a:t>
                      </a:r>
                      <a:endParaRPr lang="en-GB" sz="1200" dirty="0">
                        <a:effectLst/>
                        <a:latin typeface="Times New Roman" panose="02020603050405020304" pitchFamily="18" charset="0"/>
                        <a:ea typeface="Times New Roman" panose="02020603050405020304" pitchFamily="18" charset="0"/>
                      </a:endParaRPr>
                    </a:p>
                  </a:txBody>
                  <a:tcPr marL="68580" marR="68580" marT="0" marB="0"/>
                </a:tc>
              </a:tr>
              <a:tr h="2480957">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Summer 1</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An Inspector Calls</a:t>
                      </a:r>
                      <a:endParaRPr lang="en-GB" sz="1200">
                        <a:effectLst/>
                        <a:latin typeface="Times New Roman" panose="02020603050405020304" pitchFamily="18" charset="0"/>
                        <a:ea typeface="Times New Roman" panose="02020603050405020304" pitchFamily="18" charset="0"/>
                      </a:endParaRPr>
                    </a:p>
                    <a:p>
                      <a:pPr marL="457200"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lnSpc>
                          <a:spcPct val="107000"/>
                        </a:lnSpc>
                        <a:spcAft>
                          <a:spcPts val="0"/>
                        </a:spcAft>
                      </a:pPr>
                      <a:r>
                        <a:rPr lang="en-GB" sz="1200" dirty="0">
                          <a:effectLst/>
                          <a:latin typeface="Arial" panose="020B0604020202020204" pitchFamily="34" charset="0"/>
                          <a:ea typeface="Times New Roman" panose="02020603050405020304" pitchFamily="18" charset="0"/>
                        </a:rPr>
                        <a:t>Dramatic irony</a:t>
                      </a:r>
                      <a:endParaRPr lang="en-GB" sz="1200" dirty="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dirty="0">
                          <a:effectLst/>
                          <a:latin typeface="Arial" panose="020B0604020202020204" pitchFamily="34" charset="0"/>
                          <a:ea typeface="Times New Roman" panose="02020603050405020304" pitchFamily="18" charset="0"/>
                        </a:rPr>
                        <a:t>Dramatic tension</a:t>
                      </a:r>
                      <a:endParaRPr lang="en-GB" sz="1200" dirty="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dirty="0">
                          <a:effectLst/>
                          <a:latin typeface="Arial" panose="020B0604020202020204" pitchFamily="34" charset="0"/>
                          <a:ea typeface="Times New Roman" panose="02020603050405020304" pitchFamily="18" charset="0"/>
                        </a:rPr>
                        <a:t>Misplaced optimism</a:t>
                      </a:r>
                      <a:endParaRPr lang="en-GB" sz="1200" dirty="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dirty="0">
                          <a:effectLst/>
                          <a:latin typeface="Arial" panose="020B0604020202020204" pitchFamily="34" charset="0"/>
                          <a:ea typeface="Times New Roman" panose="02020603050405020304" pitchFamily="18" charset="0"/>
                        </a:rPr>
                        <a:t>Gender inequality</a:t>
                      </a:r>
                      <a:endParaRPr lang="en-GB" sz="1200" dirty="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dirty="0">
                          <a:effectLst/>
                          <a:latin typeface="Arial" panose="020B0604020202020204" pitchFamily="34" charset="0"/>
                          <a:ea typeface="Times New Roman" panose="02020603050405020304" pitchFamily="18" charset="0"/>
                        </a:rPr>
                        <a:t>Socialism</a:t>
                      </a:r>
                      <a:endParaRPr lang="en-GB" sz="1200" dirty="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dirty="0">
                          <a:effectLst/>
                          <a:latin typeface="Arial" panose="020B0604020202020204" pitchFamily="34" charset="0"/>
                          <a:ea typeface="Times New Roman" panose="02020603050405020304" pitchFamily="18" charset="0"/>
                        </a:rPr>
                        <a:t>Capitalism</a:t>
                      </a:r>
                      <a:endParaRPr lang="en-GB" sz="1200" dirty="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dirty="0">
                          <a:effectLst/>
                          <a:latin typeface="Arial" panose="020B0604020202020204" pitchFamily="34"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Visit a court house and sit in the public gallery and watch how a case is conducted.</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Film productions include: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Guy Hamilton (1954)</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Aisling Walsh (2015)</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Michael Simpson 1982.</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Closed book assessment</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Essay style question based on an extract and the whole text.</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Students must learn key quotations by heart and read the core text multiple times.</a:t>
                      </a:r>
                      <a:endParaRPr lang="en-GB" sz="1200" dirty="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Use online audiobooks available on YouTube.</a:t>
                      </a:r>
                      <a:endParaRPr lang="en-GB" sz="1200" dirty="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Use </a:t>
                      </a:r>
                      <a:r>
                        <a:rPr lang="en-GB" sz="1200" dirty="0" err="1">
                          <a:effectLst/>
                          <a:latin typeface="Arial" panose="020B0604020202020204" pitchFamily="34" charset="0"/>
                          <a:ea typeface="Times New Roman" panose="02020603050405020304" pitchFamily="18" charset="0"/>
                        </a:rPr>
                        <a:t>GCSEpod</a:t>
                      </a:r>
                      <a:endParaRPr lang="en-GB" sz="1200" dirty="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805907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504414541"/>
              </p:ext>
            </p:extLst>
          </p:nvPr>
        </p:nvGraphicFramePr>
        <p:xfrm>
          <a:off x="167951" y="186613"/>
          <a:ext cx="12857579" cy="9468017"/>
        </p:xfrm>
        <a:graphic>
          <a:graphicData uri="http://schemas.openxmlformats.org/drawingml/2006/table">
            <a:tbl>
              <a:tblPr firstRow="1" bandRow="1">
                <a:tableStyleId>{5C22544A-7EE6-4342-B048-85BDC9FD1C3A}</a:tableStyleId>
              </a:tblPr>
              <a:tblGrid>
                <a:gridCol w="839755"/>
                <a:gridCol w="2833839"/>
                <a:gridCol w="1836797"/>
                <a:gridCol w="1836797"/>
                <a:gridCol w="1836797"/>
                <a:gridCol w="1836797"/>
                <a:gridCol w="1836797"/>
              </a:tblGrid>
              <a:tr h="1570498">
                <a:tc>
                  <a:txBody>
                    <a:bodyPr/>
                    <a:lstStyle/>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Term</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Topics to be studies</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Keywords / Terms</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Places of Interest</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Related reading</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Assessment Information</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Additional Information</a:t>
                      </a:r>
                      <a:endParaRPr lang="en-GB" sz="1200" dirty="0">
                        <a:effectLst/>
                        <a:latin typeface="Times New Roman" panose="02020603050405020304" pitchFamily="18" charset="0"/>
                        <a:ea typeface="Times New Roman" panose="02020603050405020304" pitchFamily="18" charset="0"/>
                      </a:endParaRPr>
                    </a:p>
                  </a:txBody>
                  <a:tcPr marL="68580" marR="68580" marT="0" marB="0"/>
                </a:tc>
              </a:tr>
              <a:tr h="2480957">
                <a:tc>
                  <a:txBody>
                    <a:bodyPr/>
                    <a:lstStyle/>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Autumn 2</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Language Paper 1 Section B</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Explorations in creative reading and </a:t>
                      </a:r>
                      <a:r>
                        <a:rPr lang="en-GB" sz="1200" b="1" u="sng">
                          <a:effectLst/>
                          <a:latin typeface="Arial" panose="020B0604020202020204" pitchFamily="34" charset="0"/>
                          <a:ea typeface="Times New Roman" panose="02020603050405020304" pitchFamily="18" charset="0"/>
                        </a:rPr>
                        <a:t>writing</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lnSpc>
                          <a:spcPct val="107000"/>
                        </a:lnSpc>
                        <a:spcAft>
                          <a:spcPts val="0"/>
                        </a:spcAft>
                      </a:pPr>
                      <a:r>
                        <a:rPr lang="en-GB" sz="1200">
                          <a:effectLst/>
                          <a:latin typeface="Arial" panose="020B0604020202020204" pitchFamily="34" charset="0"/>
                          <a:ea typeface="Times New Roman" panose="02020603050405020304" pitchFamily="18" charset="0"/>
                        </a:rPr>
                        <a:t>Refer to extended vocabulary list provided to all students.</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London, a park, a river, a pond, a beach – any natural setting that could be used as a stimulus for creative writing.</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19</a:t>
                      </a:r>
                      <a:r>
                        <a:rPr lang="en-GB" sz="1200" baseline="30000">
                          <a:effectLst/>
                          <a:latin typeface="Arial" panose="020B0604020202020204" pitchFamily="34" charset="0"/>
                          <a:ea typeface="Times New Roman" panose="02020603050405020304" pitchFamily="18" charset="0"/>
                        </a:rPr>
                        <a:t>th</a:t>
                      </a:r>
                      <a:r>
                        <a:rPr lang="en-GB" sz="1200">
                          <a:effectLst/>
                          <a:latin typeface="Arial" panose="020B0604020202020204" pitchFamily="34" charset="0"/>
                          <a:ea typeface="Times New Roman" panose="02020603050405020304" pitchFamily="18" charset="0"/>
                        </a:rPr>
                        <a:t> – 21</a:t>
                      </a:r>
                      <a:r>
                        <a:rPr lang="en-GB" sz="1200" baseline="30000">
                          <a:effectLst/>
                          <a:latin typeface="Arial" panose="020B0604020202020204" pitchFamily="34" charset="0"/>
                          <a:ea typeface="Times New Roman" panose="02020603050405020304" pitchFamily="18" charset="0"/>
                        </a:rPr>
                        <a:t>st</a:t>
                      </a:r>
                      <a:r>
                        <a:rPr lang="en-GB" sz="1200">
                          <a:effectLst/>
                          <a:latin typeface="Arial" panose="020B0604020202020204" pitchFamily="34" charset="0"/>
                          <a:ea typeface="Times New Roman" panose="02020603050405020304" pitchFamily="18" charset="0"/>
                        </a:rPr>
                        <a:t> Century Novels</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Students will be writing a creative piece from a visual stimulus or written command suited to purpose, audience and format.</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Use </a:t>
                      </a:r>
                      <a:r>
                        <a:rPr lang="en-GB" sz="1200" dirty="0" err="1">
                          <a:effectLst/>
                          <a:latin typeface="Arial" panose="020B0604020202020204" pitchFamily="34" charset="0"/>
                          <a:ea typeface="Times New Roman" panose="02020603050405020304" pitchFamily="18" charset="0"/>
                        </a:rPr>
                        <a:t>GCSEpod</a:t>
                      </a:r>
                      <a:endParaRPr lang="en-GB" sz="1200" dirty="0">
                        <a:effectLst/>
                        <a:latin typeface="Times New Roman" panose="02020603050405020304" pitchFamily="18" charset="0"/>
                        <a:ea typeface="Times New Roman" panose="02020603050405020304" pitchFamily="18" charset="0"/>
                      </a:endParaRPr>
                    </a:p>
                  </a:txBody>
                  <a:tcPr marL="68580" marR="68580" marT="0" marB="0"/>
                </a:tc>
              </a:tr>
              <a:tr h="2480957">
                <a:tc>
                  <a:txBody>
                    <a:bodyPr/>
                    <a:lstStyle/>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Spring 2</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English Language Paper 1 Section A</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lnSpc>
                          <a:spcPct val="107000"/>
                        </a:lnSpc>
                        <a:spcAft>
                          <a:spcPts val="0"/>
                        </a:spcAft>
                      </a:pPr>
                      <a:r>
                        <a:rPr lang="en-GB" sz="1200">
                          <a:effectLst/>
                          <a:latin typeface="Arial" panose="020B0604020202020204" pitchFamily="34" charset="0"/>
                          <a:ea typeface="Times New Roman" panose="02020603050405020304" pitchFamily="18" charset="0"/>
                        </a:rPr>
                        <a:t>Metaphor</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Simile</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Personification</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Present/past participle</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Rhetorical question</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Repetition</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Simple/compound and complex sentences</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Zoom in and out</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Shift of focus</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Shift of perspective</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Echo</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Flashback</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Tension</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Irony</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Visit the National Gallery, The Natural History Museum etc.  for inspiration for Section B.</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19</a:t>
                      </a:r>
                      <a:r>
                        <a:rPr lang="en-GB" sz="1200" baseline="30000">
                          <a:effectLst/>
                          <a:latin typeface="Arial" panose="020B0604020202020204" pitchFamily="34" charset="0"/>
                          <a:ea typeface="Times New Roman" panose="02020603050405020304" pitchFamily="18" charset="0"/>
                        </a:rPr>
                        <a:t>th</a:t>
                      </a:r>
                      <a:r>
                        <a:rPr lang="en-GB" sz="1200">
                          <a:effectLst/>
                          <a:latin typeface="Arial" panose="020B0604020202020204" pitchFamily="34" charset="0"/>
                          <a:ea typeface="Times New Roman" panose="02020603050405020304" pitchFamily="18" charset="0"/>
                        </a:rPr>
                        <a:t> – 21</a:t>
                      </a:r>
                      <a:r>
                        <a:rPr lang="en-GB" sz="1200" baseline="30000">
                          <a:effectLst/>
                          <a:latin typeface="Arial" panose="020B0604020202020204" pitchFamily="34" charset="0"/>
                          <a:ea typeface="Times New Roman" panose="02020603050405020304" pitchFamily="18" charset="0"/>
                        </a:rPr>
                        <a:t>st</a:t>
                      </a:r>
                      <a:r>
                        <a:rPr lang="en-GB" sz="1200">
                          <a:effectLst/>
                          <a:latin typeface="Arial" panose="020B0604020202020204" pitchFamily="34" charset="0"/>
                          <a:ea typeface="Times New Roman" panose="02020603050405020304" pitchFamily="18" charset="0"/>
                        </a:rPr>
                        <a:t> Century Novels</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Students will be examined on Q1-4 (Section A)</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Questions require students to identify and retrieve information, analyse language and structure and evaluate).</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Use </a:t>
                      </a:r>
                      <a:r>
                        <a:rPr lang="en-GB" sz="1200" dirty="0" err="1">
                          <a:effectLst/>
                          <a:latin typeface="Arial" panose="020B0604020202020204" pitchFamily="34" charset="0"/>
                          <a:ea typeface="Times New Roman" panose="02020603050405020304" pitchFamily="18" charset="0"/>
                        </a:rPr>
                        <a:t>GCSEpod</a:t>
                      </a:r>
                      <a:endParaRPr lang="en-GB" sz="1200" dirty="0">
                        <a:effectLst/>
                        <a:latin typeface="Times New Roman" panose="02020603050405020304" pitchFamily="18" charset="0"/>
                        <a:ea typeface="Times New Roman" panose="02020603050405020304" pitchFamily="18" charset="0"/>
                      </a:endParaRPr>
                    </a:p>
                  </a:txBody>
                  <a:tcPr marL="68580" marR="68580" marT="0" marB="0"/>
                </a:tc>
              </a:tr>
              <a:tr h="2480957">
                <a:tc>
                  <a:txBody>
                    <a:bodyPr/>
                    <a:lstStyle/>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Summer 2</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Spoken Language Component/ Love + Relationships Poetry</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lnSpc>
                          <a:spcPct val="107000"/>
                        </a:lnSpc>
                        <a:spcAft>
                          <a:spcPts val="0"/>
                        </a:spcAft>
                      </a:pPr>
                      <a:r>
                        <a:rPr lang="en-GB" sz="1200">
                          <a:effectLst/>
                          <a:latin typeface="Arial" panose="020B0604020202020204" pitchFamily="34" charset="0"/>
                          <a:ea typeface="Times New Roman" panose="02020603050405020304" pitchFamily="18" charset="0"/>
                        </a:rPr>
                        <a:t>Dependent on topic - usually linked to the Love and Relationships Poetry unit.</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Body Language</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Tone</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Pace</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Structure of talk</a:t>
                      </a:r>
                      <a:endParaRPr lang="en-GB" sz="120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200">
                          <a:effectLst/>
                          <a:latin typeface="Arial" panose="020B0604020202020204" pitchFamily="34" charset="0"/>
                          <a:ea typeface="Times New Roman" panose="02020603050405020304" pitchFamily="18" charset="0"/>
                        </a:rPr>
                        <a:t>Relevant Content</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Dependent on topic - usually linked to the Love and Relationships Poetry unit.</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Online Research</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Arial" panose="020B0604020202020204" pitchFamily="34" charset="0"/>
                          <a:ea typeface="Times New Roman" panose="02020603050405020304" pitchFamily="18" charset="0"/>
                        </a:rPr>
                        <a:t>A speech will be written and presented on a chosen topic.</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a:effectLst/>
                          <a:latin typeface="Arial" panose="020B0604020202020204" pitchFamily="34"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Ted Talks</a:t>
                      </a:r>
                      <a:endParaRPr lang="en-GB" sz="1200" dirty="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pPr algn="ctr">
                        <a:lnSpc>
                          <a:spcPct val="107000"/>
                        </a:lnSpc>
                        <a:spcAft>
                          <a:spcPts val="0"/>
                        </a:spcAft>
                      </a:pPr>
                      <a:r>
                        <a:rPr lang="en-GB" sz="1200" dirty="0">
                          <a:effectLst/>
                          <a:latin typeface="Arial" panose="020B0604020202020204" pitchFamily="34" charset="0"/>
                          <a:ea typeface="Times New Roman" panose="02020603050405020304" pitchFamily="18" charset="0"/>
                        </a:rPr>
                        <a:t>Use </a:t>
                      </a:r>
                      <a:r>
                        <a:rPr lang="en-GB" sz="1200" dirty="0" err="1">
                          <a:effectLst/>
                          <a:latin typeface="Arial" panose="020B0604020202020204" pitchFamily="34" charset="0"/>
                          <a:ea typeface="Times New Roman" panose="02020603050405020304" pitchFamily="18" charset="0"/>
                        </a:rPr>
                        <a:t>GCSEpod</a:t>
                      </a:r>
                      <a:endParaRPr lang="en-GB"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928926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334528"/>
            <a:ext cx="13208000" cy="18473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866" b="1" dirty="0">
                <a:solidFill>
                  <a:srgbClr val="00B0F0"/>
                </a:solidFill>
                <a:latin typeface="Arial" panose="020B0604020202020204" pitchFamily="34" charset="0"/>
                <a:cs typeface="Arial" panose="020B0604020202020204" pitchFamily="34" charset="0"/>
              </a:rPr>
              <a:t>F</a:t>
            </a:r>
            <a:r>
              <a:rPr lang="en-GB" sz="13866" b="1" dirty="0">
                <a:solidFill>
                  <a:schemeClr val="tx1"/>
                </a:solidFill>
                <a:latin typeface="Arial" panose="020B0604020202020204" pitchFamily="34" charset="0"/>
                <a:cs typeface="Arial" panose="020B0604020202020204" pitchFamily="34" charset="0"/>
              </a:rPr>
              <a:t>ood </a:t>
            </a:r>
            <a:r>
              <a:rPr lang="en-GB" sz="13866" b="1" dirty="0">
                <a:solidFill>
                  <a:srgbClr val="00B0F0"/>
                </a:solidFill>
                <a:latin typeface="Arial" panose="020B0604020202020204" pitchFamily="34" charset="0"/>
                <a:cs typeface="Arial" panose="020B0604020202020204" pitchFamily="34" charset="0"/>
              </a:rPr>
              <a:t>T</a:t>
            </a:r>
            <a:r>
              <a:rPr lang="en-GB" sz="13866" b="1" dirty="0">
                <a:solidFill>
                  <a:schemeClr val="tx1"/>
                </a:solidFill>
                <a:latin typeface="Arial" panose="020B0604020202020204" pitchFamily="34" charset="0"/>
                <a:cs typeface="Arial" panose="020B0604020202020204" pitchFamily="34" charset="0"/>
              </a:rPr>
              <a:t>echnology</a:t>
            </a:r>
          </a:p>
          <a:p>
            <a:pPr algn="ctr"/>
            <a:endParaRPr lang="en-GB" sz="18489" b="1" dirty="0">
              <a:solidFill>
                <a:schemeClr val="tx1"/>
              </a:solidFill>
              <a:latin typeface="Arial" panose="020B0604020202020204" pitchFamily="34" charset="0"/>
              <a:cs typeface="Arial" panose="020B0604020202020204" pitchFamily="34" charset="0"/>
            </a:endParaRPr>
          </a:p>
          <a:p>
            <a:pPr algn="ctr"/>
            <a:r>
              <a:rPr lang="en-GB" sz="18489" b="1" dirty="0">
                <a:solidFill>
                  <a:schemeClr val="tx1"/>
                </a:solidFill>
                <a:latin typeface="Arial" panose="020B0604020202020204" pitchFamily="34" charset="0"/>
                <a:cs typeface="Arial" panose="020B0604020202020204" pitchFamily="34" charset="0"/>
              </a:rPr>
              <a:t> </a:t>
            </a:r>
          </a:p>
        </p:txBody>
      </p:sp>
      <p:pic>
        <p:nvPicPr>
          <p:cNvPr id="6" name="Picture 4" descr="Image result for all saints dagenham badge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8824" y="3974975"/>
            <a:ext cx="1590351" cy="185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78923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6" name="Content Placeholder 5"/>
          <p:cNvSpPr>
            <a:spLocks noGrp="1"/>
          </p:cNvSpPr>
          <p:nvPr>
            <p:ph idx="1"/>
          </p:nvPr>
        </p:nvSpPr>
        <p:spPr/>
        <p:txBody>
          <a:bodyPr/>
          <a:lstStyle/>
          <a:p>
            <a:endParaRPr lang="en-GB"/>
          </a:p>
        </p:txBody>
      </p:sp>
      <p:graphicFrame>
        <p:nvGraphicFramePr>
          <p:cNvPr id="9" name="Content Placeholder 3"/>
          <p:cNvGraphicFramePr>
            <a:graphicFrameLocks/>
          </p:cNvGraphicFramePr>
          <p:nvPr>
            <p:extLst>
              <p:ext uri="{D42A27DB-BD31-4B8C-83A1-F6EECF244321}">
                <p14:modId xmlns:p14="http://schemas.microsoft.com/office/powerpoint/2010/main" val="1505886378"/>
              </p:ext>
            </p:extLst>
          </p:nvPr>
        </p:nvGraphicFramePr>
        <p:xfrm>
          <a:off x="553454" y="264696"/>
          <a:ext cx="12296272" cy="9443735"/>
        </p:xfrm>
        <a:graphic>
          <a:graphicData uri="http://schemas.openxmlformats.org/drawingml/2006/table">
            <a:tbl>
              <a:tblPr firstRow="1" firstCol="1" bandRow="1">
                <a:tableStyleId>{5C22544A-7EE6-4342-B048-85BDC9FD1C3A}</a:tableStyleId>
              </a:tblPr>
              <a:tblGrid>
                <a:gridCol w="1778266"/>
                <a:gridCol w="1742448"/>
                <a:gridCol w="1819912"/>
                <a:gridCol w="1755779"/>
                <a:gridCol w="1759109"/>
                <a:gridCol w="1859891"/>
                <a:gridCol w="1580867"/>
              </a:tblGrid>
              <a:tr h="174499">
                <a:tc>
                  <a:txBody>
                    <a:bodyPr/>
                    <a:lstStyle/>
                    <a:p>
                      <a:pPr algn="ctr">
                        <a:spcAft>
                          <a:spcPts val="0"/>
                        </a:spcAft>
                      </a:pPr>
                      <a:r>
                        <a:rPr lang="en-GB" sz="1000" dirty="0">
                          <a:effectLst/>
                        </a:rPr>
                        <a:t>Term</a:t>
                      </a:r>
                      <a:endParaRPr lang="en-GB" sz="1000" dirty="0">
                        <a:effectLst/>
                        <a:latin typeface="Times New Roman" panose="02020603050405020304" pitchFamily="18" charset="0"/>
                        <a:ea typeface="Times New Roman" panose="02020603050405020304" pitchFamily="18" charset="0"/>
                      </a:endParaRPr>
                    </a:p>
                  </a:txBody>
                  <a:tcPr marL="28926" marR="28926" marT="0" marB="0"/>
                </a:tc>
                <a:tc>
                  <a:txBody>
                    <a:bodyPr/>
                    <a:lstStyle/>
                    <a:p>
                      <a:pPr algn="ctr">
                        <a:spcAft>
                          <a:spcPts val="0"/>
                        </a:spcAft>
                      </a:pPr>
                      <a:r>
                        <a:rPr lang="en-GB" sz="1000">
                          <a:effectLst/>
                        </a:rPr>
                        <a:t>Topics to be studies</a:t>
                      </a:r>
                      <a:endParaRPr lang="en-GB" sz="1000">
                        <a:effectLst/>
                        <a:latin typeface="Times New Roman" panose="02020603050405020304" pitchFamily="18" charset="0"/>
                        <a:ea typeface="Times New Roman" panose="02020603050405020304" pitchFamily="18" charset="0"/>
                      </a:endParaRPr>
                    </a:p>
                  </a:txBody>
                  <a:tcPr marL="28926" marR="28926" marT="0" marB="0"/>
                </a:tc>
                <a:tc>
                  <a:txBody>
                    <a:bodyPr/>
                    <a:lstStyle/>
                    <a:p>
                      <a:pPr algn="ctr">
                        <a:spcAft>
                          <a:spcPts val="0"/>
                        </a:spcAft>
                      </a:pPr>
                      <a:r>
                        <a:rPr lang="en-GB" sz="1000">
                          <a:effectLst/>
                        </a:rPr>
                        <a:t>Keywords / Terms</a:t>
                      </a:r>
                      <a:endParaRPr lang="en-GB" sz="1000">
                        <a:effectLst/>
                        <a:latin typeface="Times New Roman" panose="02020603050405020304" pitchFamily="18" charset="0"/>
                        <a:ea typeface="Times New Roman" panose="02020603050405020304" pitchFamily="18" charset="0"/>
                      </a:endParaRPr>
                    </a:p>
                  </a:txBody>
                  <a:tcPr marL="28926" marR="28926" marT="0" marB="0"/>
                </a:tc>
                <a:tc>
                  <a:txBody>
                    <a:bodyPr/>
                    <a:lstStyle/>
                    <a:p>
                      <a:pPr algn="ctr">
                        <a:spcAft>
                          <a:spcPts val="0"/>
                        </a:spcAft>
                      </a:pPr>
                      <a:r>
                        <a:rPr lang="en-GB" sz="1000">
                          <a:effectLst/>
                        </a:rPr>
                        <a:t>Places of Interest</a:t>
                      </a:r>
                      <a:endParaRPr lang="en-GB" sz="1000">
                        <a:effectLst/>
                        <a:latin typeface="Times New Roman" panose="02020603050405020304" pitchFamily="18" charset="0"/>
                        <a:ea typeface="Times New Roman" panose="02020603050405020304" pitchFamily="18" charset="0"/>
                      </a:endParaRPr>
                    </a:p>
                  </a:txBody>
                  <a:tcPr marL="28926" marR="28926" marT="0" marB="0"/>
                </a:tc>
                <a:tc>
                  <a:txBody>
                    <a:bodyPr/>
                    <a:lstStyle/>
                    <a:p>
                      <a:pPr algn="ctr">
                        <a:spcAft>
                          <a:spcPts val="0"/>
                        </a:spcAft>
                      </a:pPr>
                      <a:r>
                        <a:rPr lang="en-GB" sz="1000">
                          <a:effectLst/>
                        </a:rPr>
                        <a:t>Related reading</a:t>
                      </a:r>
                      <a:endParaRPr lang="en-GB" sz="1000">
                        <a:effectLst/>
                        <a:latin typeface="Times New Roman" panose="02020603050405020304" pitchFamily="18" charset="0"/>
                        <a:ea typeface="Times New Roman" panose="02020603050405020304" pitchFamily="18" charset="0"/>
                      </a:endParaRPr>
                    </a:p>
                  </a:txBody>
                  <a:tcPr marL="28926" marR="28926" marT="0" marB="0"/>
                </a:tc>
                <a:tc>
                  <a:txBody>
                    <a:bodyPr/>
                    <a:lstStyle/>
                    <a:p>
                      <a:pPr algn="ctr">
                        <a:spcAft>
                          <a:spcPts val="0"/>
                        </a:spcAft>
                      </a:pPr>
                      <a:r>
                        <a:rPr lang="en-GB" sz="1000">
                          <a:effectLst/>
                        </a:rPr>
                        <a:t>Assessment Information</a:t>
                      </a:r>
                      <a:endParaRPr lang="en-GB" sz="1000">
                        <a:effectLst/>
                        <a:latin typeface="Times New Roman" panose="02020603050405020304" pitchFamily="18" charset="0"/>
                        <a:ea typeface="Times New Roman" panose="02020603050405020304" pitchFamily="18" charset="0"/>
                      </a:endParaRPr>
                    </a:p>
                  </a:txBody>
                  <a:tcPr marL="28926" marR="28926" marT="0" marB="0"/>
                </a:tc>
                <a:tc>
                  <a:txBody>
                    <a:bodyPr/>
                    <a:lstStyle/>
                    <a:p>
                      <a:pPr algn="ctr">
                        <a:spcAft>
                          <a:spcPts val="0"/>
                        </a:spcAft>
                      </a:pPr>
                      <a:r>
                        <a:rPr lang="en-GB" sz="1000">
                          <a:effectLst/>
                        </a:rPr>
                        <a:t>Additional Information</a:t>
                      </a:r>
                      <a:endParaRPr lang="en-GB" sz="1000">
                        <a:effectLst/>
                        <a:latin typeface="Times New Roman" panose="02020603050405020304" pitchFamily="18" charset="0"/>
                        <a:ea typeface="Times New Roman" panose="02020603050405020304" pitchFamily="18" charset="0"/>
                      </a:endParaRPr>
                    </a:p>
                  </a:txBody>
                  <a:tcPr marL="28926" marR="28926" marT="0" marB="0"/>
                </a:tc>
              </a:tr>
              <a:tr h="4656158">
                <a:tc>
                  <a:txBody>
                    <a:bodyPr/>
                    <a:lstStyle/>
                    <a:p>
                      <a:pPr algn="ctr">
                        <a:spcAft>
                          <a:spcPts val="0"/>
                        </a:spcAft>
                      </a:pPr>
                      <a:r>
                        <a:rPr lang="en-GB" sz="1000" dirty="0">
                          <a:effectLst/>
                        </a:rPr>
                        <a:t>Autumn</a:t>
                      </a:r>
                      <a:endParaRPr lang="en-GB" sz="1000" dirty="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dirty="0">
                          <a:effectLst/>
                        </a:rPr>
                        <a:t>Consolidate Health and Safety in the food environment</a:t>
                      </a:r>
                    </a:p>
                    <a:p>
                      <a:pPr algn="l">
                        <a:spcAft>
                          <a:spcPts val="0"/>
                        </a:spcAft>
                      </a:pPr>
                      <a:r>
                        <a:rPr lang="en-GB" sz="1000" dirty="0">
                          <a:effectLst/>
                        </a:rPr>
                        <a:t> </a:t>
                      </a:r>
                    </a:p>
                    <a:p>
                      <a:pPr algn="l">
                        <a:spcAft>
                          <a:spcPts val="0"/>
                        </a:spcAft>
                      </a:pPr>
                      <a:r>
                        <a:rPr lang="en-GB" sz="1000" dirty="0">
                          <a:effectLst/>
                        </a:rPr>
                        <a:t>Increase knowledge and understanding of fruit and vegetables</a:t>
                      </a:r>
                    </a:p>
                    <a:p>
                      <a:pPr algn="l">
                        <a:spcAft>
                          <a:spcPts val="0"/>
                        </a:spcAft>
                      </a:pPr>
                      <a:r>
                        <a:rPr lang="en-GB" sz="1000" dirty="0">
                          <a:effectLst/>
                        </a:rPr>
                        <a:t> </a:t>
                      </a:r>
                    </a:p>
                    <a:p>
                      <a:pPr algn="l">
                        <a:spcAft>
                          <a:spcPts val="0"/>
                        </a:spcAft>
                      </a:pPr>
                      <a:r>
                        <a:rPr lang="en-GB" sz="1000" dirty="0">
                          <a:effectLst/>
                        </a:rPr>
                        <a:t>Students will be made aware of different types and seasonal fruits and vegetables </a:t>
                      </a:r>
                    </a:p>
                    <a:p>
                      <a:pPr algn="l">
                        <a:spcAft>
                          <a:spcPts val="0"/>
                        </a:spcAft>
                      </a:pPr>
                      <a:r>
                        <a:rPr lang="en-GB" sz="1000" dirty="0">
                          <a:effectLst/>
                        </a:rPr>
                        <a:t> </a:t>
                      </a:r>
                    </a:p>
                    <a:p>
                      <a:pPr algn="l">
                        <a:spcAft>
                          <a:spcPts val="0"/>
                        </a:spcAft>
                      </a:pPr>
                      <a:r>
                        <a:rPr lang="en-GB" sz="1000" dirty="0">
                          <a:effectLst/>
                        </a:rPr>
                        <a:t>Increase knowledge and understanding of nutrients and storage of fruit and vegetables</a:t>
                      </a:r>
                    </a:p>
                    <a:p>
                      <a:pPr algn="l">
                        <a:spcAft>
                          <a:spcPts val="0"/>
                        </a:spcAft>
                      </a:pPr>
                      <a:r>
                        <a:rPr lang="en-GB" sz="1000" dirty="0">
                          <a:effectLst/>
                        </a:rPr>
                        <a:t> </a:t>
                      </a:r>
                    </a:p>
                    <a:p>
                      <a:pPr algn="l">
                        <a:spcAft>
                          <a:spcPts val="0"/>
                        </a:spcAft>
                      </a:pPr>
                      <a:r>
                        <a:rPr lang="en-GB" sz="1000" dirty="0">
                          <a:effectLst/>
                        </a:rPr>
                        <a:t> </a:t>
                      </a:r>
                      <a:endParaRPr lang="en-GB" sz="1000" dirty="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dirty="0">
                          <a:effectLst/>
                        </a:rPr>
                        <a:t> </a:t>
                      </a:r>
                    </a:p>
                    <a:p>
                      <a:pPr algn="l">
                        <a:spcAft>
                          <a:spcPts val="0"/>
                        </a:spcAft>
                      </a:pPr>
                      <a:r>
                        <a:rPr lang="en-GB" sz="1000" dirty="0">
                          <a:effectLst/>
                        </a:rPr>
                        <a:t>Nutrients</a:t>
                      </a:r>
                    </a:p>
                    <a:p>
                      <a:pPr algn="l">
                        <a:spcAft>
                          <a:spcPts val="0"/>
                        </a:spcAft>
                      </a:pPr>
                      <a:r>
                        <a:rPr lang="en-GB" sz="1000" dirty="0">
                          <a:effectLst/>
                        </a:rPr>
                        <a:t>Micronutrients </a:t>
                      </a:r>
                    </a:p>
                    <a:p>
                      <a:pPr algn="l">
                        <a:spcAft>
                          <a:spcPts val="0"/>
                        </a:spcAft>
                      </a:pPr>
                      <a:r>
                        <a:rPr lang="en-GB" sz="1000" dirty="0">
                          <a:effectLst/>
                        </a:rPr>
                        <a:t>Macronutrients</a:t>
                      </a:r>
                    </a:p>
                    <a:p>
                      <a:pPr algn="l">
                        <a:spcAft>
                          <a:spcPts val="0"/>
                        </a:spcAft>
                      </a:pPr>
                      <a:r>
                        <a:rPr lang="en-GB" sz="1000" dirty="0">
                          <a:effectLst/>
                        </a:rPr>
                        <a:t>Oxidation</a:t>
                      </a:r>
                    </a:p>
                    <a:p>
                      <a:pPr algn="l">
                        <a:spcAft>
                          <a:spcPts val="0"/>
                        </a:spcAft>
                      </a:pPr>
                      <a:r>
                        <a:rPr lang="en-GB" sz="1000" dirty="0">
                          <a:effectLst/>
                        </a:rPr>
                        <a:t> </a:t>
                      </a:r>
                    </a:p>
                    <a:p>
                      <a:pPr algn="l">
                        <a:spcAft>
                          <a:spcPts val="0"/>
                        </a:spcAft>
                      </a:pPr>
                      <a:r>
                        <a:rPr lang="en-GB" sz="1000" dirty="0">
                          <a:effectLst/>
                        </a:rPr>
                        <a:t> </a:t>
                      </a:r>
                      <a:endParaRPr lang="en-GB" sz="1000" dirty="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dirty="0">
                          <a:effectLst/>
                        </a:rPr>
                        <a:t> </a:t>
                      </a:r>
                    </a:p>
                    <a:p>
                      <a:pPr algn="l">
                        <a:spcAft>
                          <a:spcPts val="0"/>
                        </a:spcAft>
                      </a:pPr>
                      <a:r>
                        <a:rPr lang="en-GB" sz="1000" dirty="0">
                          <a:effectLst/>
                        </a:rPr>
                        <a:t>Food Halls</a:t>
                      </a:r>
                    </a:p>
                    <a:p>
                      <a:pPr algn="l">
                        <a:spcAft>
                          <a:spcPts val="0"/>
                        </a:spcAft>
                      </a:pPr>
                      <a:r>
                        <a:rPr lang="en-GB" sz="1000" dirty="0">
                          <a:effectLst/>
                        </a:rPr>
                        <a:t>Selfridges</a:t>
                      </a:r>
                    </a:p>
                    <a:p>
                      <a:pPr algn="l">
                        <a:spcAft>
                          <a:spcPts val="0"/>
                        </a:spcAft>
                      </a:pPr>
                      <a:r>
                        <a:rPr lang="en-GB" sz="1000" dirty="0">
                          <a:effectLst/>
                        </a:rPr>
                        <a:t>Harrods</a:t>
                      </a:r>
                    </a:p>
                    <a:p>
                      <a:pPr algn="l">
                        <a:spcAft>
                          <a:spcPts val="0"/>
                        </a:spcAft>
                      </a:pPr>
                      <a:r>
                        <a:rPr lang="en-GB" sz="1000" dirty="0">
                          <a:effectLst/>
                        </a:rPr>
                        <a:t> </a:t>
                      </a:r>
                    </a:p>
                    <a:p>
                      <a:pPr algn="l">
                        <a:spcAft>
                          <a:spcPts val="0"/>
                        </a:spcAft>
                      </a:pPr>
                      <a:r>
                        <a:rPr lang="en-GB" sz="1000" dirty="0">
                          <a:effectLst/>
                        </a:rPr>
                        <a:t>Television Programmes relating to Food</a:t>
                      </a:r>
                    </a:p>
                    <a:p>
                      <a:pPr algn="l">
                        <a:spcAft>
                          <a:spcPts val="0"/>
                        </a:spcAft>
                      </a:pPr>
                      <a:r>
                        <a:rPr lang="en-GB" sz="1000" dirty="0">
                          <a:effectLst/>
                        </a:rPr>
                        <a:t> </a:t>
                      </a:r>
                    </a:p>
                    <a:p>
                      <a:pPr algn="l">
                        <a:spcAft>
                          <a:spcPts val="0"/>
                        </a:spcAft>
                      </a:pPr>
                      <a:r>
                        <a:rPr lang="en-GB" sz="1000" dirty="0">
                          <a:effectLst/>
                        </a:rPr>
                        <a:t>Ideal Home Exhibition</a:t>
                      </a:r>
                    </a:p>
                    <a:p>
                      <a:pPr algn="l">
                        <a:spcAft>
                          <a:spcPts val="0"/>
                        </a:spcAft>
                      </a:pPr>
                      <a:r>
                        <a:rPr lang="en-GB" sz="1000" dirty="0">
                          <a:effectLst/>
                        </a:rPr>
                        <a:t> </a:t>
                      </a:r>
                    </a:p>
                    <a:p>
                      <a:pPr algn="l">
                        <a:spcAft>
                          <a:spcPts val="0"/>
                        </a:spcAft>
                      </a:pPr>
                      <a:r>
                        <a:rPr lang="en-GB" sz="1000" dirty="0">
                          <a:effectLst/>
                        </a:rPr>
                        <a:t> </a:t>
                      </a:r>
                    </a:p>
                    <a:p>
                      <a:pPr algn="l">
                        <a:spcAft>
                          <a:spcPts val="0"/>
                        </a:spcAft>
                      </a:pPr>
                      <a:r>
                        <a:rPr lang="en-GB" sz="1000" dirty="0">
                          <a:effectLst/>
                        </a:rPr>
                        <a:t> </a:t>
                      </a:r>
                      <a:endParaRPr lang="en-GB" sz="1000" dirty="0">
                        <a:effectLst/>
                        <a:latin typeface="Times New Roman" panose="02020603050405020304" pitchFamily="18" charset="0"/>
                        <a:ea typeface="Times New Roman" panose="02020603050405020304" pitchFamily="18" charset="0"/>
                      </a:endParaRPr>
                    </a:p>
                  </a:txBody>
                  <a:tcPr marL="28926" marR="28926" marT="0" marB="0"/>
                </a:tc>
                <a:tc>
                  <a:txBody>
                    <a:bodyPr/>
                    <a:lstStyle/>
                    <a:p>
                      <a:pPr algn="ctr">
                        <a:lnSpc>
                          <a:spcPct val="107000"/>
                        </a:lnSpc>
                        <a:spcAft>
                          <a:spcPts val="800"/>
                        </a:spcAft>
                      </a:pPr>
                      <a:r>
                        <a:rPr lang="en-GB" sz="1000" dirty="0">
                          <a:effectLst/>
                        </a:rPr>
                        <a:t>Dorling Kindersley (2015) You Are What You Eat </a:t>
                      </a:r>
                    </a:p>
                    <a:p>
                      <a:pPr algn="ctr">
                        <a:lnSpc>
                          <a:spcPct val="107000"/>
                        </a:lnSpc>
                        <a:spcAft>
                          <a:spcPts val="800"/>
                        </a:spcAft>
                      </a:pPr>
                      <a:r>
                        <a:rPr lang="en-GB" sz="1000" dirty="0">
                          <a:effectLst/>
                        </a:rPr>
                        <a:t>Dorling Kindersley Ltd, DK Children</a:t>
                      </a:r>
                    </a:p>
                    <a:p>
                      <a:pPr algn="l">
                        <a:lnSpc>
                          <a:spcPct val="107000"/>
                        </a:lnSpc>
                        <a:spcAft>
                          <a:spcPts val="800"/>
                        </a:spcAft>
                      </a:pPr>
                      <a:r>
                        <a:rPr lang="en-GB" sz="1000" dirty="0">
                          <a:effectLst/>
                        </a:rPr>
                        <a:t>Dorling Kindersley (2018)</a:t>
                      </a:r>
                    </a:p>
                    <a:p>
                      <a:pPr algn="l">
                        <a:lnSpc>
                          <a:spcPct val="107000"/>
                        </a:lnSpc>
                        <a:spcAft>
                          <a:spcPts val="800"/>
                        </a:spcAft>
                      </a:pPr>
                      <a:r>
                        <a:rPr lang="en-GB" sz="1000" dirty="0">
                          <a:effectLst/>
                        </a:rPr>
                        <a:t> Eat better Live Longer </a:t>
                      </a:r>
                    </a:p>
                    <a:p>
                      <a:pPr algn="ctr">
                        <a:lnSpc>
                          <a:spcPct val="107000"/>
                        </a:lnSpc>
                        <a:spcAft>
                          <a:spcPts val="800"/>
                        </a:spcAft>
                      </a:pPr>
                      <a:r>
                        <a:rPr lang="en-GB" sz="1000" dirty="0">
                          <a:effectLst/>
                        </a:rPr>
                        <a:t>Dorling Kindersley Ltd</a:t>
                      </a:r>
                    </a:p>
                    <a:p>
                      <a:pPr algn="ctr">
                        <a:lnSpc>
                          <a:spcPct val="107000"/>
                        </a:lnSpc>
                        <a:spcAft>
                          <a:spcPts val="800"/>
                        </a:spcAft>
                      </a:pPr>
                      <a:r>
                        <a:rPr lang="en-GB" sz="1000" dirty="0">
                          <a:effectLst/>
                        </a:rPr>
                        <a:t>Jennifer </a:t>
                      </a:r>
                      <a:r>
                        <a:rPr lang="en-GB" sz="1000" dirty="0" err="1">
                          <a:effectLst/>
                        </a:rPr>
                        <a:t>Boothroyd</a:t>
                      </a:r>
                      <a:r>
                        <a:rPr lang="en-GB" sz="1000" dirty="0">
                          <a:effectLst/>
                        </a:rPr>
                        <a:t> (2017)</a:t>
                      </a:r>
                    </a:p>
                    <a:p>
                      <a:pPr algn="ctr">
                        <a:lnSpc>
                          <a:spcPct val="107000"/>
                        </a:lnSpc>
                        <a:spcAft>
                          <a:spcPts val="800"/>
                        </a:spcAft>
                      </a:pPr>
                      <a:r>
                        <a:rPr lang="en-GB" sz="1000" dirty="0">
                          <a:effectLst/>
                        </a:rPr>
                        <a:t> Taste Something New</a:t>
                      </a:r>
                    </a:p>
                    <a:p>
                      <a:pPr algn="ctr">
                        <a:lnSpc>
                          <a:spcPct val="107000"/>
                        </a:lnSpc>
                        <a:spcAft>
                          <a:spcPts val="800"/>
                        </a:spcAft>
                      </a:pPr>
                      <a:r>
                        <a:rPr lang="en-GB" sz="1000" dirty="0">
                          <a:effectLst/>
                        </a:rPr>
                        <a:t>Lerner</a:t>
                      </a:r>
                    </a:p>
                    <a:p>
                      <a:pPr algn="l">
                        <a:lnSpc>
                          <a:spcPct val="107000"/>
                        </a:lnSpc>
                        <a:spcAft>
                          <a:spcPts val="800"/>
                        </a:spcAft>
                      </a:pPr>
                      <a:r>
                        <a:rPr lang="en-GB" sz="1000" dirty="0">
                          <a:effectLst/>
                        </a:rPr>
                        <a:t> </a:t>
                      </a:r>
                    </a:p>
                    <a:p>
                      <a:pPr algn="l">
                        <a:lnSpc>
                          <a:spcPct val="107000"/>
                        </a:lnSpc>
                        <a:spcAft>
                          <a:spcPts val="800"/>
                        </a:spcAft>
                      </a:pPr>
                      <a:r>
                        <a:rPr lang="en-GB" sz="1000" dirty="0">
                          <a:effectLst/>
                        </a:rPr>
                        <a:t> </a:t>
                      </a:r>
                    </a:p>
                    <a:p>
                      <a:pPr algn="l">
                        <a:lnSpc>
                          <a:spcPct val="107000"/>
                        </a:lnSpc>
                        <a:spcAft>
                          <a:spcPts val="800"/>
                        </a:spcAft>
                      </a:pPr>
                      <a:r>
                        <a:rPr lang="en-GB" sz="1000" dirty="0">
                          <a:effectLst/>
                        </a:rPr>
                        <a:t>Anita </a:t>
                      </a:r>
                      <a:r>
                        <a:rPr lang="en-GB" sz="1000" dirty="0" err="1">
                          <a:effectLst/>
                        </a:rPr>
                        <a:t>Tull</a:t>
                      </a:r>
                      <a:r>
                        <a:rPr lang="en-GB" sz="1000" dirty="0">
                          <a:effectLst/>
                        </a:rPr>
                        <a:t> (2006) Food and Nutrition Oxford University Press</a:t>
                      </a:r>
                    </a:p>
                    <a:p>
                      <a:pPr algn="ctr">
                        <a:lnSpc>
                          <a:spcPct val="107000"/>
                        </a:lnSpc>
                        <a:spcAft>
                          <a:spcPts val="800"/>
                        </a:spcAft>
                      </a:pPr>
                      <a:r>
                        <a:rPr lang="en-GB" sz="1000" dirty="0">
                          <a:effectLst/>
                        </a:rPr>
                        <a:t> </a:t>
                      </a:r>
                    </a:p>
                    <a:p>
                      <a:pPr algn="ctr">
                        <a:lnSpc>
                          <a:spcPct val="107000"/>
                        </a:lnSpc>
                        <a:spcAft>
                          <a:spcPts val="800"/>
                        </a:spcAft>
                      </a:pPr>
                      <a:r>
                        <a:rPr lang="en-GB" sz="1000" dirty="0">
                          <a:effectLst/>
                        </a:rPr>
                        <a:t>J Ralph </a:t>
                      </a:r>
                      <a:r>
                        <a:rPr lang="en-GB" sz="1000" dirty="0" err="1">
                          <a:effectLst/>
                        </a:rPr>
                        <a:t>Blanchfield</a:t>
                      </a:r>
                      <a:r>
                        <a:rPr lang="en-GB" sz="1000" dirty="0">
                          <a:effectLst/>
                        </a:rPr>
                        <a:t> MBE ( 2000) Food Labelling</a:t>
                      </a:r>
                    </a:p>
                    <a:p>
                      <a:pPr algn="ctr">
                        <a:lnSpc>
                          <a:spcPct val="107000"/>
                        </a:lnSpc>
                        <a:spcAft>
                          <a:spcPts val="800"/>
                        </a:spcAft>
                      </a:pPr>
                      <a:r>
                        <a:rPr lang="en-GB" sz="1000" dirty="0">
                          <a:effectLst/>
                        </a:rPr>
                        <a:t>Woodhead Publishing Ltd</a:t>
                      </a:r>
                    </a:p>
                    <a:p>
                      <a:pPr algn="l">
                        <a:spcAft>
                          <a:spcPts val="0"/>
                        </a:spcAft>
                      </a:pPr>
                      <a:r>
                        <a:rPr lang="en-GB" sz="1000" dirty="0">
                          <a:effectLst/>
                        </a:rPr>
                        <a:t> </a:t>
                      </a:r>
                      <a:endParaRPr lang="en-GB" sz="1000" dirty="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dirty="0">
                          <a:effectLst/>
                        </a:rPr>
                        <a:t> </a:t>
                      </a:r>
                      <a:r>
                        <a:rPr lang="en-GB" sz="1000" u="sng" dirty="0">
                          <a:effectLst/>
                        </a:rPr>
                        <a:t>Assessment 1</a:t>
                      </a:r>
                      <a:endParaRPr lang="en-GB" sz="1000" dirty="0">
                        <a:effectLst/>
                      </a:endParaRPr>
                    </a:p>
                    <a:p>
                      <a:pPr algn="l">
                        <a:spcAft>
                          <a:spcPts val="0"/>
                        </a:spcAft>
                      </a:pPr>
                      <a:r>
                        <a:rPr lang="en-GB" sz="1000" dirty="0">
                          <a:effectLst/>
                        </a:rPr>
                        <a:t>This is a written assessment on the information received in the first 6 weeks of the term.</a:t>
                      </a:r>
                    </a:p>
                    <a:p>
                      <a:pPr algn="l">
                        <a:spcAft>
                          <a:spcPts val="0"/>
                        </a:spcAft>
                      </a:pPr>
                      <a:r>
                        <a:rPr lang="en-GB" sz="1000" dirty="0">
                          <a:effectLst/>
                        </a:rPr>
                        <a:t> </a:t>
                      </a:r>
                    </a:p>
                    <a:p>
                      <a:pPr algn="l">
                        <a:spcAft>
                          <a:spcPts val="0"/>
                        </a:spcAft>
                      </a:pPr>
                      <a:r>
                        <a:rPr lang="en-GB" sz="1000" u="sng" dirty="0">
                          <a:effectLst/>
                        </a:rPr>
                        <a:t>Assessment 2</a:t>
                      </a:r>
                      <a:endParaRPr lang="en-GB" sz="1000" dirty="0">
                        <a:effectLst/>
                      </a:endParaRPr>
                    </a:p>
                    <a:p>
                      <a:pPr algn="l">
                        <a:spcAft>
                          <a:spcPts val="0"/>
                        </a:spcAft>
                      </a:pPr>
                      <a:r>
                        <a:rPr lang="en-GB" sz="1000" dirty="0">
                          <a:effectLst/>
                        </a:rPr>
                        <a:t>Second assessment is a practical where the students will plan and make a recipe.</a:t>
                      </a:r>
                      <a:endParaRPr lang="en-GB" sz="1000" dirty="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dirty="0">
                          <a:effectLst/>
                        </a:rPr>
                        <a:t> </a:t>
                      </a:r>
                    </a:p>
                    <a:p>
                      <a:pPr algn="l">
                        <a:spcAft>
                          <a:spcPts val="0"/>
                        </a:spcAft>
                      </a:pPr>
                      <a:r>
                        <a:rPr lang="en-GB" sz="1000" dirty="0">
                          <a:effectLst/>
                        </a:rPr>
                        <a:t>Recipes</a:t>
                      </a:r>
                    </a:p>
                    <a:p>
                      <a:pPr algn="l">
                        <a:spcAft>
                          <a:spcPts val="0"/>
                        </a:spcAft>
                      </a:pPr>
                      <a:r>
                        <a:rPr lang="en-GB" sz="1000" dirty="0">
                          <a:effectLst/>
                        </a:rPr>
                        <a:t>Lyonnaise Potatoes</a:t>
                      </a:r>
                    </a:p>
                    <a:p>
                      <a:pPr algn="l">
                        <a:spcAft>
                          <a:spcPts val="0"/>
                        </a:spcAft>
                      </a:pPr>
                      <a:r>
                        <a:rPr lang="en-GB" sz="1000" dirty="0">
                          <a:effectLst/>
                        </a:rPr>
                        <a:t>Apple Strudel</a:t>
                      </a:r>
                    </a:p>
                    <a:p>
                      <a:pPr algn="l">
                        <a:spcAft>
                          <a:spcPts val="0"/>
                        </a:spcAft>
                      </a:pPr>
                      <a:r>
                        <a:rPr lang="en-GB" sz="1000" dirty="0">
                          <a:effectLst/>
                        </a:rPr>
                        <a:t>Sweet and Sour chicken</a:t>
                      </a:r>
                    </a:p>
                    <a:p>
                      <a:pPr algn="l">
                        <a:spcAft>
                          <a:spcPts val="0"/>
                        </a:spcAft>
                      </a:pPr>
                      <a:r>
                        <a:rPr lang="en-GB" sz="1000" dirty="0">
                          <a:effectLst/>
                        </a:rPr>
                        <a:t>Chinese spring rolls</a:t>
                      </a:r>
                    </a:p>
                    <a:p>
                      <a:pPr algn="l">
                        <a:spcAft>
                          <a:spcPts val="0"/>
                        </a:spcAft>
                      </a:pPr>
                      <a:r>
                        <a:rPr lang="en-GB" sz="1000" dirty="0">
                          <a:effectLst/>
                        </a:rPr>
                        <a:t>Stuffed peppers</a:t>
                      </a:r>
                    </a:p>
                    <a:p>
                      <a:pPr algn="l">
                        <a:spcAft>
                          <a:spcPts val="0"/>
                        </a:spcAft>
                      </a:pPr>
                      <a:r>
                        <a:rPr lang="en-GB" sz="1000" dirty="0">
                          <a:effectLst/>
                        </a:rPr>
                        <a:t>Pasta with Sausages and tomato </a:t>
                      </a:r>
                    </a:p>
                    <a:p>
                      <a:pPr algn="l">
                        <a:spcAft>
                          <a:spcPts val="0"/>
                        </a:spcAft>
                      </a:pPr>
                      <a:r>
                        <a:rPr lang="en-GB" sz="1000" dirty="0">
                          <a:effectLst/>
                        </a:rPr>
                        <a:t>French Onion Soup</a:t>
                      </a:r>
                    </a:p>
                    <a:p>
                      <a:pPr algn="l">
                        <a:spcAft>
                          <a:spcPts val="0"/>
                        </a:spcAft>
                      </a:pPr>
                      <a:r>
                        <a:rPr lang="en-GB" sz="1000" dirty="0">
                          <a:effectLst/>
                        </a:rPr>
                        <a:t>Fruit Flan</a:t>
                      </a:r>
                    </a:p>
                    <a:p>
                      <a:pPr algn="l">
                        <a:spcAft>
                          <a:spcPts val="0"/>
                        </a:spcAft>
                      </a:pPr>
                      <a:r>
                        <a:rPr lang="en-GB" sz="1000" dirty="0">
                          <a:effectLst/>
                        </a:rPr>
                        <a:t>Vegetable Moussaka</a:t>
                      </a:r>
                    </a:p>
                    <a:p>
                      <a:pPr algn="l">
                        <a:spcAft>
                          <a:spcPts val="0"/>
                        </a:spcAft>
                      </a:pPr>
                      <a:r>
                        <a:rPr lang="en-GB" sz="1000" dirty="0">
                          <a:effectLst/>
                        </a:rPr>
                        <a:t>Vegetable samosas </a:t>
                      </a:r>
                    </a:p>
                    <a:p>
                      <a:pPr algn="l">
                        <a:spcAft>
                          <a:spcPts val="0"/>
                        </a:spcAft>
                      </a:pPr>
                      <a:r>
                        <a:rPr lang="en-GB" sz="1000" dirty="0">
                          <a:effectLst/>
                        </a:rPr>
                        <a:t> </a:t>
                      </a:r>
                    </a:p>
                    <a:p>
                      <a:pPr algn="l">
                        <a:spcAft>
                          <a:spcPts val="0"/>
                        </a:spcAft>
                      </a:pPr>
                      <a:r>
                        <a:rPr lang="en-GB" sz="1000" dirty="0">
                          <a:effectLst/>
                        </a:rPr>
                        <a:t> </a:t>
                      </a:r>
                    </a:p>
                    <a:p>
                      <a:pPr algn="l">
                        <a:spcAft>
                          <a:spcPts val="0"/>
                        </a:spcAft>
                      </a:pPr>
                      <a:r>
                        <a:rPr lang="en-GB" sz="1000" dirty="0">
                          <a:effectLst/>
                        </a:rPr>
                        <a:t> </a:t>
                      </a:r>
                    </a:p>
                    <a:p>
                      <a:pPr algn="l">
                        <a:spcAft>
                          <a:spcPts val="0"/>
                        </a:spcAft>
                      </a:pPr>
                      <a:r>
                        <a:rPr lang="en-GB" sz="1000" dirty="0">
                          <a:effectLst/>
                        </a:rPr>
                        <a:t> </a:t>
                      </a:r>
                    </a:p>
                    <a:p>
                      <a:pPr algn="l">
                        <a:spcAft>
                          <a:spcPts val="0"/>
                        </a:spcAft>
                      </a:pPr>
                      <a:r>
                        <a:rPr lang="en-GB" sz="1000" dirty="0">
                          <a:effectLst/>
                        </a:rPr>
                        <a:t> </a:t>
                      </a:r>
                    </a:p>
                    <a:p>
                      <a:pPr algn="l">
                        <a:spcAft>
                          <a:spcPts val="0"/>
                        </a:spcAft>
                      </a:pPr>
                      <a:r>
                        <a:rPr lang="en-GB" sz="1000" dirty="0">
                          <a:effectLst/>
                        </a:rPr>
                        <a:t>During this module students will be given a spelling test on specific terminology</a:t>
                      </a:r>
                      <a:endParaRPr lang="en-GB" sz="1000" dirty="0">
                        <a:effectLst/>
                        <a:latin typeface="Times New Roman" panose="02020603050405020304" pitchFamily="18" charset="0"/>
                        <a:ea typeface="Times New Roman" panose="02020603050405020304" pitchFamily="18" charset="0"/>
                      </a:endParaRPr>
                    </a:p>
                  </a:txBody>
                  <a:tcPr marL="28926" marR="28926" marT="0" marB="0"/>
                </a:tc>
              </a:tr>
              <a:tr h="2919744">
                <a:tc>
                  <a:txBody>
                    <a:bodyPr/>
                    <a:lstStyle/>
                    <a:p>
                      <a:pPr algn="ctr">
                        <a:spcAft>
                          <a:spcPts val="0"/>
                        </a:spcAft>
                      </a:pPr>
                      <a:r>
                        <a:rPr lang="en-GB" sz="1000">
                          <a:effectLst/>
                        </a:rPr>
                        <a:t>Spring</a:t>
                      </a:r>
                      <a:endParaRPr lang="en-GB" sz="100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a:effectLst/>
                        </a:rPr>
                        <a:t>Students will be introduced to eggs.</a:t>
                      </a:r>
                    </a:p>
                    <a:p>
                      <a:pPr algn="l">
                        <a:spcAft>
                          <a:spcPts val="0"/>
                        </a:spcAft>
                      </a:pPr>
                      <a:r>
                        <a:rPr lang="en-GB" sz="1000">
                          <a:effectLst/>
                        </a:rPr>
                        <a:t> </a:t>
                      </a:r>
                    </a:p>
                    <a:p>
                      <a:pPr algn="l">
                        <a:spcAft>
                          <a:spcPts val="0"/>
                        </a:spcAft>
                      </a:pPr>
                      <a:r>
                        <a:rPr lang="en-GB" sz="1000">
                          <a:effectLst/>
                        </a:rPr>
                        <a:t>Students will carry out investigation work on the function of in food preparation and cooking eggs</a:t>
                      </a:r>
                    </a:p>
                    <a:p>
                      <a:pPr algn="l">
                        <a:spcAft>
                          <a:spcPts val="0"/>
                        </a:spcAft>
                      </a:pPr>
                      <a:r>
                        <a:rPr lang="en-GB" sz="1000">
                          <a:effectLst/>
                        </a:rPr>
                        <a:t> </a:t>
                      </a:r>
                    </a:p>
                    <a:p>
                      <a:pPr algn="l">
                        <a:spcAft>
                          <a:spcPts val="0"/>
                        </a:spcAft>
                      </a:pPr>
                      <a:r>
                        <a:rPr lang="en-GB" sz="1000">
                          <a:effectLst/>
                        </a:rPr>
                        <a:t>Students will develop piping skills</a:t>
                      </a:r>
                    </a:p>
                    <a:p>
                      <a:pPr algn="l">
                        <a:spcAft>
                          <a:spcPts val="0"/>
                        </a:spcAft>
                      </a:pPr>
                      <a:r>
                        <a:rPr lang="en-GB" sz="1000">
                          <a:effectLst/>
                        </a:rPr>
                        <a:t> </a:t>
                      </a:r>
                    </a:p>
                    <a:p>
                      <a:pPr algn="l">
                        <a:spcAft>
                          <a:spcPts val="0"/>
                        </a:spcAft>
                      </a:pPr>
                      <a:r>
                        <a:rPr lang="en-GB" sz="1000">
                          <a:effectLst/>
                        </a:rPr>
                        <a:t>Students will increase knowledge and understanding of the nutritional value of eggs</a:t>
                      </a:r>
                    </a:p>
                    <a:p>
                      <a:pPr algn="l">
                        <a:spcAft>
                          <a:spcPts val="0"/>
                        </a:spcAft>
                      </a:pPr>
                      <a:r>
                        <a:rPr lang="en-GB" sz="1000">
                          <a:effectLst/>
                        </a:rPr>
                        <a:t> </a:t>
                      </a:r>
                    </a:p>
                    <a:p>
                      <a:pPr algn="l">
                        <a:spcAft>
                          <a:spcPts val="0"/>
                        </a:spcAft>
                      </a:pPr>
                      <a:r>
                        <a:rPr lang="en-GB" sz="1000">
                          <a:effectLst/>
                        </a:rPr>
                        <a:t> </a:t>
                      </a:r>
                    </a:p>
                    <a:p>
                      <a:pPr algn="l">
                        <a:spcAft>
                          <a:spcPts val="0"/>
                        </a:spcAft>
                      </a:pPr>
                      <a:r>
                        <a:rPr lang="en-GB" sz="1000">
                          <a:effectLst/>
                        </a:rPr>
                        <a:t> </a:t>
                      </a:r>
                    </a:p>
                    <a:p>
                      <a:pPr algn="l">
                        <a:spcAft>
                          <a:spcPts val="0"/>
                        </a:spcAft>
                      </a:pPr>
                      <a:r>
                        <a:rPr lang="en-GB" sz="1000">
                          <a:effectLst/>
                        </a:rPr>
                        <a:t> </a:t>
                      </a:r>
                      <a:endParaRPr lang="en-GB" sz="100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a:effectLst/>
                        </a:rPr>
                        <a:t>Coagulation</a:t>
                      </a:r>
                    </a:p>
                    <a:p>
                      <a:pPr algn="l">
                        <a:spcAft>
                          <a:spcPts val="0"/>
                        </a:spcAft>
                      </a:pPr>
                      <a:r>
                        <a:rPr lang="en-GB" sz="1000">
                          <a:effectLst/>
                        </a:rPr>
                        <a:t>Aeration</a:t>
                      </a:r>
                    </a:p>
                    <a:p>
                      <a:pPr algn="l">
                        <a:spcAft>
                          <a:spcPts val="0"/>
                        </a:spcAft>
                      </a:pPr>
                      <a:r>
                        <a:rPr lang="en-GB" sz="1000">
                          <a:effectLst/>
                        </a:rPr>
                        <a:t>Protein denaturation</a:t>
                      </a:r>
                    </a:p>
                    <a:p>
                      <a:pPr algn="l">
                        <a:spcAft>
                          <a:spcPts val="0"/>
                        </a:spcAft>
                      </a:pPr>
                      <a:r>
                        <a:rPr lang="en-GB" sz="1000">
                          <a:effectLst/>
                        </a:rPr>
                        <a:t>Emulsifying</a:t>
                      </a:r>
                    </a:p>
                    <a:p>
                      <a:pPr algn="l">
                        <a:spcAft>
                          <a:spcPts val="0"/>
                        </a:spcAft>
                      </a:pPr>
                      <a:r>
                        <a:rPr lang="en-GB" sz="1000">
                          <a:effectLst/>
                        </a:rPr>
                        <a:t>Glazing</a:t>
                      </a:r>
                    </a:p>
                    <a:p>
                      <a:pPr algn="l">
                        <a:spcAft>
                          <a:spcPts val="0"/>
                        </a:spcAft>
                      </a:pPr>
                      <a:r>
                        <a:rPr lang="en-GB" sz="1000">
                          <a:effectLst/>
                        </a:rPr>
                        <a:t>enriching</a:t>
                      </a:r>
                    </a:p>
                    <a:p>
                      <a:pPr algn="l">
                        <a:spcAft>
                          <a:spcPts val="0"/>
                        </a:spcAft>
                      </a:pPr>
                      <a:r>
                        <a:rPr lang="en-GB" sz="1000">
                          <a:effectLst/>
                        </a:rPr>
                        <a:t> </a:t>
                      </a:r>
                      <a:endParaRPr lang="en-GB" sz="100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a:effectLst/>
                        </a:rPr>
                        <a:t>Food Halls</a:t>
                      </a:r>
                    </a:p>
                    <a:p>
                      <a:pPr algn="l">
                        <a:spcAft>
                          <a:spcPts val="0"/>
                        </a:spcAft>
                      </a:pPr>
                      <a:r>
                        <a:rPr lang="en-GB" sz="1000">
                          <a:effectLst/>
                        </a:rPr>
                        <a:t>Selfridges</a:t>
                      </a:r>
                    </a:p>
                    <a:p>
                      <a:pPr algn="l">
                        <a:spcAft>
                          <a:spcPts val="0"/>
                        </a:spcAft>
                      </a:pPr>
                      <a:r>
                        <a:rPr lang="en-GB" sz="1000">
                          <a:effectLst/>
                        </a:rPr>
                        <a:t>Harrods</a:t>
                      </a:r>
                    </a:p>
                    <a:p>
                      <a:pPr algn="l">
                        <a:spcAft>
                          <a:spcPts val="0"/>
                        </a:spcAft>
                      </a:pPr>
                      <a:r>
                        <a:rPr lang="en-GB" sz="1000">
                          <a:effectLst/>
                        </a:rPr>
                        <a:t> </a:t>
                      </a:r>
                    </a:p>
                    <a:p>
                      <a:pPr algn="l">
                        <a:spcAft>
                          <a:spcPts val="0"/>
                        </a:spcAft>
                      </a:pPr>
                      <a:r>
                        <a:rPr lang="en-GB" sz="1000">
                          <a:effectLst/>
                        </a:rPr>
                        <a:t>Television Programmes relating to Food</a:t>
                      </a:r>
                    </a:p>
                    <a:p>
                      <a:pPr algn="l">
                        <a:spcAft>
                          <a:spcPts val="0"/>
                        </a:spcAft>
                      </a:pPr>
                      <a:r>
                        <a:rPr lang="en-GB" sz="1000">
                          <a:effectLst/>
                        </a:rPr>
                        <a:t> </a:t>
                      </a:r>
                    </a:p>
                    <a:p>
                      <a:pPr algn="l">
                        <a:spcAft>
                          <a:spcPts val="0"/>
                        </a:spcAft>
                      </a:pPr>
                      <a:r>
                        <a:rPr lang="en-GB" sz="1000">
                          <a:effectLst/>
                        </a:rPr>
                        <a:t>Ideal Home Exhibition</a:t>
                      </a:r>
                    </a:p>
                    <a:p>
                      <a:pPr algn="l">
                        <a:spcAft>
                          <a:spcPts val="0"/>
                        </a:spcAft>
                      </a:pPr>
                      <a:r>
                        <a:rPr lang="en-GB" sz="1000">
                          <a:effectLst/>
                        </a:rPr>
                        <a:t> </a:t>
                      </a:r>
                    </a:p>
                    <a:p>
                      <a:pPr algn="l">
                        <a:spcAft>
                          <a:spcPts val="0"/>
                        </a:spcAft>
                      </a:pPr>
                      <a:r>
                        <a:rPr lang="en-GB" sz="1000">
                          <a:effectLst/>
                        </a:rPr>
                        <a:t> </a:t>
                      </a:r>
                    </a:p>
                    <a:p>
                      <a:pPr algn="l">
                        <a:spcAft>
                          <a:spcPts val="0"/>
                        </a:spcAft>
                      </a:pPr>
                      <a:r>
                        <a:rPr lang="en-GB" sz="1000">
                          <a:effectLst/>
                        </a:rPr>
                        <a:t> </a:t>
                      </a:r>
                      <a:endParaRPr lang="en-GB" sz="100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a:effectLst/>
                        </a:rPr>
                        <a:t> </a:t>
                      </a:r>
                      <a:endParaRPr lang="en-GB" sz="100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u="sng">
                          <a:effectLst/>
                        </a:rPr>
                        <a:t>Assessment 1</a:t>
                      </a:r>
                      <a:endParaRPr lang="en-GB" sz="1000">
                        <a:effectLst/>
                      </a:endParaRPr>
                    </a:p>
                    <a:p>
                      <a:pPr algn="l">
                        <a:spcAft>
                          <a:spcPts val="0"/>
                        </a:spcAft>
                      </a:pPr>
                      <a:r>
                        <a:rPr lang="en-GB" sz="1000">
                          <a:effectLst/>
                        </a:rPr>
                        <a:t>This is a written assessment on the information received in the first 6 weeks of the term.</a:t>
                      </a:r>
                    </a:p>
                    <a:p>
                      <a:pPr algn="l">
                        <a:spcAft>
                          <a:spcPts val="0"/>
                        </a:spcAft>
                      </a:pPr>
                      <a:r>
                        <a:rPr lang="en-GB" sz="1000">
                          <a:effectLst/>
                        </a:rPr>
                        <a:t> </a:t>
                      </a:r>
                    </a:p>
                    <a:p>
                      <a:pPr algn="l">
                        <a:spcAft>
                          <a:spcPts val="0"/>
                        </a:spcAft>
                      </a:pPr>
                      <a:r>
                        <a:rPr lang="en-GB" sz="1000" u="sng">
                          <a:effectLst/>
                        </a:rPr>
                        <a:t>Assessment 2</a:t>
                      </a:r>
                      <a:endParaRPr lang="en-GB" sz="1000">
                        <a:effectLst/>
                      </a:endParaRPr>
                    </a:p>
                    <a:p>
                      <a:pPr algn="l">
                        <a:spcAft>
                          <a:spcPts val="0"/>
                        </a:spcAft>
                      </a:pPr>
                      <a:r>
                        <a:rPr lang="en-GB" sz="1000">
                          <a:effectLst/>
                        </a:rPr>
                        <a:t>Second assessment is a practical where the students will plan and make a recipe.</a:t>
                      </a:r>
                      <a:endParaRPr lang="en-GB" sz="100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dirty="0">
                          <a:effectLst/>
                        </a:rPr>
                        <a:t>Recipes ;</a:t>
                      </a:r>
                    </a:p>
                    <a:p>
                      <a:pPr algn="l">
                        <a:spcAft>
                          <a:spcPts val="0"/>
                        </a:spcAft>
                      </a:pPr>
                      <a:r>
                        <a:rPr lang="en-GB" sz="1000" dirty="0">
                          <a:effectLst/>
                        </a:rPr>
                        <a:t>Quiche</a:t>
                      </a:r>
                    </a:p>
                    <a:p>
                      <a:pPr algn="l">
                        <a:spcAft>
                          <a:spcPts val="0"/>
                        </a:spcAft>
                      </a:pPr>
                      <a:r>
                        <a:rPr lang="en-GB" sz="1000" dirty="0">
                          <a:effectLst/>
                        </a:rPr>
                        <a:t>Victoria Sandwich</a:t>
                      </a:r>
                    </a:p>
                    <a:p>
                      <a:pPr algn="l">
                        <a:spcAft>
                          <a:spcPts val="0"/>
                        </a:spcAft>
                      </a:pPr>
                      <a:r>
                        <a:rPr lang="en-GB" sz="1000" dirty="0">
                          <a:effectLst/>
                        </a:rPr>
                        <a:t>Toad in the Hole</a:t>
                      </a:r>
                    </a:p>
                    <a:p>
                      <a:pPr algn="l">
                        <a:spcAft>
                          <a:spcPts val="0"/>
                        </a:spcAft>
                      </a:pPr>
                      <a:r>
                        <a:rPr lang="en-GB" sz="1000" dirty="0">
                          <a:effectLst/>
                        </a:rPr>
                        <a:t>Pavlova</a:t>
                      </a:r>
                    </a:p>
                    <a:p>
                      <a:pPr algn="l">
                        <a:spcAft>
                          <a:spcPts val="0"/>
                        </a:spcAft>
                      </a:pPr>
                      <a:r>
                        <a:rPr lang="en-GB" sz="1000" dirty="0">
                          <a:effectLst/>
                        </a:rPr>
                        <a:t>Cheese croquettes</a:t>
                      </a:r>
                    </a:p>
                    <a:p>
                      <a:pPr algn="l">
                        <a:spcAft>
                          <a:spcPts val="0"/>
                        </a:spcAft>
                      </a:pPr>
                      <a:r>
                        <a:rPr lang="en-GB" sz="1000" dirty="0">
                          <a:effectLst/>
                        </a:rPr>
                        <a:t>Sausage rolls</a:t>
                      </a:r>
                    </a:p>
                    <a:p>
                      <a:pPr algn="l">
                        <a:spcAft>
                          <a:spcPts val="0"/>
                        </a:spcAft>
                      </a:pPr>
                      <a:r>
                        <a:rPr lang="en-GB" sz="1000" dirty="0">
                          <a:effectLst/>
                        </a:rPr>
                        <a:t>Chocolate Profiteroles</a:t>
                      </a:r>
                    </a:p>
                    <a:p>
                      <a:pPr algn="l">
                        <a:spcAft>
                          <a:spcPts val="0"/>
                        </a:spcAft>
                      </a:pPr>
                      <a:r>
                        <a:rPr lang="en-GB" sz="1000" dirty="0">
                          <a:effectLst/>
                        </a:rPr>
                        <a:t>Cheese and Spinach stuffed Pancakes</a:t>
                      </a:r>
                    </a:p>
                    <a:p>
                      <a:pPr algn="l">
                        <a:spcAft>
                          <a:spcPts val="0"/>
                        </a:spcAft>
                      </a:pPr>
                      <a:r>
                        <a:rPr lang="en-GB" sz="1000" dirty="0">
                          <a:effectLst/>
                        </a:rPr>
                        <a:t>Egg Fried Rice</a:t>
                      </a:r>
                    </a:p>
                    <a:p>
                      <a:pPr algn="l">
                        <a:spcAft>
                          <a:spcPts val="0"/>
                        </a:spcAft>
                      </a:pPr>
                      <a:r>
                        <a:rPr lang="en-GB" sz="1000" dirty="0">
                          <a:effectLst/>
                        </a:rPr>
                        <a:t>Scotch Eggs</a:t>
                      </a:r>
                    </a:p>
                    <a:p>
                      <a:pPr algn="l">
                        <a:spcAft>
                          <a:spcPts val="0"/>
                        </a:spcAft>
                      </a:pPr>
                      <a:r>
                        <a:rPr lang="en-GB" sz="1000" dirty="0">
                          <a:effectLst/>
                        </a:rPr>
                        <a:t> </a:t>
                      </a:r>
                      <a:endParaRPr lang="en-GB" sz="1000" dirty="0">
                        <a:effectLst/>
                        <a:latin typeface="Times New Roman" panose="02020603050405020304" pitchFamily="18" charset="0"/>
                        <a:ea typeface="Times New Roman" panose="02020603050405020304" pitchFamily="18" charset="0"/>
                      </a:endParaRPr>
                    </a:p>
                  </a:txBody>
                  <a:tcPr marL="28926" marR="28926" marT="0" marB="0"/>
                </a:tc>
              </a:tr>
              <a:tr h="1670325">
                <a:tc>
                  <a:txBody>
                    <a:bodyPr/>
                    <a:lstStyle/>
                    <a:p>
                      <a:pPr algn="ctr">
                        <a:spcAft>
                          <a:spcPts val="0"/>
                        </a:spcAft>
                      </a:pPr>
                      <a:r>
                        <a:rPr lang="en-GB" sz="1000">
                          <a:effectLst/>
                        </a:rPr>
                        <a:t>Summer</a:t>
                      </a:r>
                      <a:endParaRPr lang="en-GB" sz="100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a:effectLst/>
                        </a:rPr>
                        <a:t> </a:t>
                      </a:r>
                    </a:p>
                    <a:p>
                      <a:pPr algn="l">
                        <a:spcAft>
                          <a:spcPts val="0"/>
                        </a:spcAft>
                      </a:pPr>
                      <a:r>
                        <a:rPr lang="en-GB" sz="1000">
                          <a:effectLst/>
                        </a:rPr>
                        <a:t>Students will increase knowledge and understanding of how energy balance is used to maintain a healthy body weight through life </a:t>
                      </a:r>
                    </a:p>
                    <a:p>
                      <a:pPr algn="l">
                        <a:spcAft>
                          <a:spcPts val="0"/>
                        </a:spcAft>
                      </a:pPr>
                      <a:r>
                        <a:rPr lang="en-GB" sz="1000">
                          <a:effectLst/>
                        </a:rPr>
                        <a:t> </a:t>
                      </a:r>
                      <a:endParaRPr lang="en-GB" sz="100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a:effectLst/>
                        </a:rPr>
                        <a:t>Osteoporosis</a:t>
                      </a:r>
                    </a:p>
                    <a:p>
                      <a:pPr algn="l">
                        <a:spcAft>
                          <a:spcPts val="0"/>
                        </a:spcAft>
                      </a:pPr>
                      <a:r>
                        <a:rPr lang="en-GB" sz="1000">
                          <a:effectLst/>
                        </a:rPr>
                        <a:t>Rickets</a:t>
                      </a:r>
                    </a:p>
                    <a:p>
                      <a:pPr algn="l">
                        <a:spcAft>
                          <a:spcPts val="0"/>
                        </a:spcAft>
                      </a:pPr>
                      <a:r>
                        <a:rPr lang="en-GB" sz="1000">
                          <a:effectLst/>
                        </a:rPr>
                        <a:t>Saturated fats</a:t>
                      </a:r>
                    </a:p>
                    <a:p>
                      <a:pPr algn="l">
                        <a:spcAft>
                          <a:spcPts val="0"/>
                        </a:spcAft>
                      </a:pPr>
                      <a:r>
                        <a:rPr lang="en-GB" sz="1000">
                          <a:effectLst/>
                        </a:rPr>
                        <a:t>Trans-fats</a:t>
                      </a:r>
                    </a:p>
                    <a:p>
                      <a:pPr algn="l">
                        <a:spcAft>
                          <a:spcPts val="0"/>
                        </a:spcAft>
                      </a:pPr>
                      <a:r>
                        <a:rPr lang="en-GB" sz="1000">
                          <a:effectLst/>
                        </a:rPr>
                        <a:t>TVP</a:t>
                      </a:r>
                    </a:p>
                    <a:p>
                      <a:pPr algn="l">
                        <a:spcAft>
                          <a:spcPts val="0"/>
                        </a:spcAft>
                      </a:pPr>
                      <a:r>
                        <a:rPr lang="en-GB" sz="1000">
                          <a:effectLst/>
                        </a:rPr>
                        <a:t>Kilocalories</a:t>
                      </a:r>
                      <a:endParaRPr lang="en-GB" sz="100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dirty="0">
                          <a:effectLst/>
                        </a:rPr>
                        <a:t>Food Halls</a:t>
                      </a:r>
                    </a:p>
                    <a:p>
                      <a:pPr algn="l">
                        <a:spcAft>
                          <a:spcPts val="0"/>
                        </a:spcAft>
                      </a:pPr>
                      <a:r>
                        <a:rPr lang="en-GB" sz="1000" dirty="0">
                          <a:effectLst/>
                        </a:rPr>
                        <a:t>Selfridges</a:t>
                      </a:r>
                    </a:p>
                    <a:p>
                      <a:pPr algn="l">
                        <a:spcAft>
                          <a:spcPts val="0"/>
                        </a:spcAft>
                      </a:pPr>
                      <a:r>
                        <a:rPr lang="en-GB" sz="1000" dirty="0">
                          <a:effectLst/>
                        </a:rPr>
                        <a:t>Harrods</a:t>
                      </a:r>
                    </a:p>
                    <a:p>
                      <a:pPr algn="l">
                        <a:spcAft>
                          <a:spcPts val="0"/>
                        </a:spcAft>
                      </a:pPr>
                      <a:r>
                        <a:rPr lang="en-GB" sz="1000" dirty="0">
                          <a:effectLst/>
                        </a:rPr>
                        <a:t> </a:t>
                      </a:r>
                    </a:p>
                    <a:p>
                      <a:pPr algn="l">
                        <a:spcAft>
                          <a:spcPts val="0"/>
                        </a:spcAft>
                      </a:pPr>
                      <a:r>
                        <a:rPr lang="en-GB" sz="1000" dirty="0">
                          <a:effectLst/>
                        </a:rPr>
                        <a:t>Television Programmes relating to Food</a:t>
                      </a:r>
                    </a:p>
                    <a:p>
                      <a:pPr algn="l">
                        <a:spcAft>
                          <a:spcPts val="0"/>
                        </a:spcAft>
                      </a:pPr>
                      <a:r>
                        <a:rPr lang="en-GB" sz="1000" dirty="0">
                          <a:effectLst/>
                        </a:rPr>
                        <a:t> </a:t>
                      </a:r>
                    </a:p>
                    <a:p>
                      <a:pPr algn="l">
                        <a:spcAft>
                          <a:spcPts val="0"/>
                        </a:spcAft>
                      </a:pPr>
                      <a:r>
                        <a:rPr lang="en-GB" sz="1000" dirty="0">
                          <a:effectLst/>
                        </a:rPr>
                        <a:t>Ideal Home Exhibition</a:t>
                      </a:r>
                    </a:p>
                    <a:p>
                      <a:pPr algn="l">
                        <a:spcAft>
                          <a:spcPts val="0"/>
                        </a:spcAft>
                      </a:pPr>
                      <a:r>
                        <a:rPr lang="en-GB" sz="1000" dirty="0">
                          <a:effectLst/>
                        </a:rPr>
                        <a:t> </a:t>
                      </a:r>
                    </a:p>
                    <a:p>
                      <a:pPr algn="l">
                        <a:spcAft>
                          <a:spcPts val="0"/>
                        </a:spcAft>
                      </a:pPr>
                      <a:r>
                        <a:rPr lang="en-GB" sz="1000" dirty="0">
                          <a:effectLst/>
                        </a:rPr>
                        <a:t> </a:t>
                      </a:r>
                    </a:p>
                    <a:p>
                      <a:pPr algn="l">
                        <a:spcAft>
                          <a:spcPts val="0"/>
                        </a:spcAft>
                      </a:pPr>
                      <a:r>
                        <a:rPr lang="en-GB" sz="1000" dirty="0">
                          <a:effectLst/>
                        </a:rPr>
                        <a:t> </a:t>
                      </a:r>
                      <a:endParaRPr lang="en-GB" sz="1000" dirty="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a:effectLst/>
                        </a:rPr>
                        <a:t> </a:t>
                      </a:r>
                      <a:endParaRPr lang="en-GB" sz="100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a:effectLst/>
                        </a:rPr>
                        <a:t> </a:t>
                      </a:r>
                      <a:endParaRPr lang="en-GB" sz="1000">
                        <a:effectLst/>
                        <a:latin typeface="Times New Roman" panose="02020603050405020304" pitchFamily="18" charset="0"/>
                        <a:ea typeface="Times New Roman" panose="02020603050405020304" pitchFamily="18" charset="0"/>
                      </a:endParaRPr>
                    </a:p>
                  </a:txBody>
                  <a:tcPr marL="28926" marR="28926" marT="0" marB="0"/>
                </a:tc>
                <a:tc>
                  <a:txBody>
                    <a:bodyPr/>
                    <a:lstStyle/>
                    <a:p>
                      <a:pPr algn="l">
                        <a:spcAft>
                          <a:spcPts val="0"/>
                        </a:spcAft>
                      </a:pPr>
                      <a:r>
                        <a:rPr lang="en-GB" sz="1000" dirty="0">
                          <a:effectLst/>
                        </a:rPr>
                        <a:t>Recipes;</a:t>
                      </a:r>
                    </a:p>
                    <a:p>
                      <a:pPr algn="l">
                        <a:spcAft>
                          <a:spcPts val="0"/>
                        </a:spcAft>
                      </a:pPr>
                      <a:r>
                        <a:rPr lang="en-GB" sz="1000" dirty="0">
                          <a:effectLst/>
                        </a:rPr>
                        <a:t>Scones</a:t>
                      </a:r>
                    </a:p>
                    <a:p>
                      <a:pPr algn="l">
                        <a:spcAft>
                          <a:spcPts val="0"/>
                        </a:spcAft>
                      </a:pPr>
                      <a:r>
                        <a:rPr lang="en-GB" sz="1000" dirty="0">
                          <a:effectLst/>
                        </a:rPr>
                        <a:t>Fruit/Cheese Scone</a:t>
                      </a:r>
                    </a:p>
                    <a:p>
                      <a:pPr algn="l">
                        <a:spcAft>
                          <a:spcPts val="0"/>
                        </a:spcAft>
                      </a:pPr>
                      <a:r>
                        <a:rPr lang="en-GB" sz="1000" dirty="0">
                          <a:effectLst/>
                        </a:rPr>
                        <a:t>Scone Based Pizza</a:t>
                      </a:r>
                    </a:p>
                    <a:p>
                      <a:pPr algn="l">
                        <a:spcAft>
                          <a:spcPts val="0"/>
                        </a:spcAft>
                      </a:pPr>
                      <a:r>
                        <a:rPr lang="en-GB" sz="1000" dirty="0">
                          <a:effectLst/>
                        </a:rPr>
                        <a:t>Cheese and Onion Pasties</a:t>
                      </a:r>
                    </a:p>
                    <a:p>
                      <a:pPr algn="l">
                        <a:spcAft>
                          <a:spcPts val="0"/>
                        </a:spcAft>
                      </a:pPr>
                      <a:r>
                        <a:rPr lang="en-GB" sz="1000" dirty="0">
                          <a:effectLst/>
                        </a:rPr>
                        <a:t>Salmon Fish cakes</a:t>
                      </a:r>
                    </a:p>
                    <a:p>
                      <a:pPr algn="l">
                        <a:spcAft>
                          <a:spcPts val="0"/>
                        </a:spcAft>
                      </a:pPr>
                      <a:r>
                        <a:rPr lang="en-GB" sz="1000" dirty="0">
                          <a:effectLst/>
                        </a:rPr>
                        <a:t>Maids of Honour</a:t>
                      </a:r>
                    </a:p>
                    <a:p>
                      <a:pPr algn="l">
                        <a:spcAft>
                          <a:spcPts val="0"/>
                        </a:spcAft>
                      </a:pPr>
                      <a:r>
                        <a:rPr lang="en-GB" sz="1000" dirty="0">
                          <a:effectLst/>
                        </a:rPr>
                        <a:t>Bread and Butter Pudding</a:t>
                      </a:r>
                    </a:p>
                    <a:p>
                      <a:pPr algn="l">
                        <a:spcAft>
                          <a:spcPts val="0"/>
                        </a:spcAft>
                      </a:pPr>
                      <a:r>
                        <a:rPr lang="en-GB" sz="1000" dirty="0">
                          <a:effectLst/>
                        </a:rPr>
                        <a:t>Spicy lamb Burgers</a:t>
                      </a:r>
                    </a:p>
                    <a:p>
                      <a:pPr algn="l">
                        <a:spcAft>
                          <a:spcPts val="0"/>
                        </a:spcAft>
                      </a:pPr>
                      <a:r>
                        <a:rPr lang="en-GB" sz="1000" dirty="0">
                          <a:effectLst/>
                        </a:rPr>
                        <a:t>Raspberry Buns</a:t>
                      </a:r>
                      <a:endParaRPr lang="en-GB" sz="1000" dirty="0">
                        <a:effectLst/>
                        <a:latin typeface="Times New Roman" panose="02020603050405020304" pitchFamily="18" charset="0"/>
                        <a:ea typeface="Times New Roman" panose="02020603050405020304" pitchFamily="18" charset="0"/>
                      </a:endParaRPr>
                    </a:p>
                  </a:txBody>
                  <a:tcPr marL="28926" marR="28926" marT="0" marB="0"/>
                </a:tc>
              </a:tr>
            </a:tbl>
          </a:graphicData>
        </a:graphic>
      </p:graphicFrame>
      <p:sp>
        <p:nvSpPr>
          <p:cNvPr id="10" name="Rectangle 1"/>
          <p:cNvSpPr>
            <a:spLocks noChangeArrowheads="1"/>
          </p:cNvSpPr>
          <p:nvPr/>
        </p:nvSpPr>
        <p:spPr bwMode="auto">
          <a:xfrm>
            <a:off x="-7795189" y="2165150"/>
            <a:ext cx="38053502" cy="5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7554914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334528"/>
            <a:ext cx="13208000" cy="18473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407" b="1" dirty="0">
                <a:solidFill>
                  <a:srgbClr val="00B0F0"/>
                </a:solidFill>
                <a:latin typeface="Arial" panose="020B0604020202020204" pitchFamily="34" charset="0"/>
                <a:cs typeface="Arial" panose="020B0604020202020204" pitchFamily="34" charset="0"/>
              </a:rPr>
              <a:t>F</a:t>
            </a:r>
            <a:r>
              <a:rPr lang="en-GB" sz="15407" b="1" dirty="0">
                <a:solidFill>
                  <a:schemeClr val="tx1"/>
                </a:solidFill>
                <a:latin typeface="Arial" panose="020B0604020202020204" pitchFamily="34" charset="0"/>
                <a:cs typeface="Arial" panose="020B0604020202020204" pitchFamily="34" charset="0"/>
              </a:rPr>
              <a:t>rench</a:t>
            </a:r>
          </a:p>
          <a:p>
            <a:pPr algn="ctr"/>
            <a:endParaRPr lang="en-GB" sz="18489" b="1" dirty="0">
              <a:solidFill>
                <a:schemeClr val="tx1"/>
              </a:solidFill>
              <a:latin typeface="Arial" panose="020B0604020202020204" pitchFamily="34" charset="0"/>
              <a:cs typeface="Arial" panose="020B0604020202020204" pitchFamily="34" charset="0"/>
            </a:endParaRPr>
          </a:p>
          <a:p>
            <a:pPr algn="ctr"/>
            <a:r>
              <a:rPr lang="en-GB" sz="18489" b="1" dirty="0">
                <a:solidFill>
                  <a:schemeClr val="tx1"/>
                </a:solidFill>
                <a:latin typeface="Arial" panose="020B0604020202020204" pitchFamily="34" charset="0"/>
                <a:cs typeface="Arial" panose="020B0604020202020204" pitchFamily="34" charset="0"/>
              </a:rPr>
              <a:t> </a:t>
            </a:r>
          </a:p>
        </p:txBody>
      </p:sp>
      <p:pic>
        <p:nvPicPr>
          <p:cNvPr id="6" name="Picture 4" descr="Image result for all saints dagenham badge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8824" y="3974975"/>
            <a:ext cx="1590351" cy="185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59028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541487368"/>
              </p:ext>
            </p:extLst>
          </p:nvPr>
        </p:nvGraphicFramePr>
        <p:xfrm>
          <a:off x="0" y="1"/>
          <a:ext cx="12782938" cy="9162659"/>
        </p:xfrm>
        <a:graphic>
          <a:graphicData uri="http://schemas.openxmlformats.org/drawingml/2006/table">
            <a:tbl>
              <a:tblPr firstRow="1" firstCol="1" bandRow="1">
                <a:tableStyleId>{5C22544A-7EE6-4342-B048-85BDC9FD1C3A}</a:tableStyleId>
              </a:tblPr>
              <a:tblGrid>
                <a:gridCol w="1148129"/>
                <a:gridCol w="1267901"/>
                <a:gridCol w="4274518"/>
                <a:gridCol w="1001517"/>
                <a:gridCol w="1073792"/>
                <a:gridCol w="2261158"/>
                <a:gridCol w="1755923"/>
              </a:tblGrid>
              <a:tr h="509037">
                <a:tc>
                  <a:txBody>
                    <a:bodyPr/>
                    <a:lstStyle/>
                    <a:p>
                      <a:pPr algn="ctr">
                        <a:spcAft>
                          <a:spcPts val="0"/>
                        </a:spcAft>
                      </a:pPr>
                      <a:r>
                        <a:rPr lang="en-GB" sz="1200" dirty="0">
                          <a:effectLst/>
                        </a:rPr>
                        <a:t>Term</a:t>
                      </a:r>
                      <a:endParaRPr lang="en-GB" sz="1200" dirty="0">
                        <a:effectLst/>
                        <a:latin typeface="Times New Roman" panose="02020603050405020304" pitchFamily="18" charset="0"/>
                        <a:ea typeface="Times New Roman" panose="02020603050405020304" pitchFamily="18" charset="0"/>
                      </a:endParaRPr>
                    </a:p>
                  </a:txBody>
                  <a:tcPr marL="20796" marR="20796" marT="0" marB="0"/>
                </a:tc>
                <a:tc>
                  <a:txBody>
                    <a:bodyPr/>
                    <a:lstStyle/>
                    <a:p>
                      <a:pPr algn="ctr">
                        <a:spcAft>
                          <a:spcPts val="0"/>
                        </a:spcAft>
                      </a:pPr>
                      <a:r>
                        <a:rPr lang="en-GB" sz="1200">
                          <a:effectLst/>
                        </a:rPr>
                        <a:t>Topics to be studied</a:t>
                      </a:r>
                      <a:endParaRPr lang="en-GB" sz="1200">
                        <a:effectLst/>
                        <a:latin typeface="Times New Roman" panose="02020603050405020304" pitchFamily="18" charset="0"/>
                        <a:ea typeface="Times New Roman" panose="02020603050405020304" pitchFamily="18" charset="0"/>
                      </a:endParaRPr>
                    </a:p>
                  </a:txBody>
                  <a:tcPr marL="20796" marR="20796" marT="0" marB="0"/>
                </a:tc>
                <a:tc>
                  <a:txBody>
                    <a:bodyPr/>
                    <a:lstStyle/>
                    <a:p>
                      <a:pPr algn="ctr">
                        <a:spcAft>
                          <a:spcPts val="0"/>
                        </a:spcAft>
                      </a:pPr>
                      <a:r>
                        <a:rPr lang="en-GB" sz="1200">
                          <a:effectLst/>
                        </a:rPr>
                        <a:t>Keywords / Terms</a:t>
                      </a:r>
                      <a:endParaRPr lang="en-GB" sz="1200">
                        <a:effectLst/>
                        <a:latin typeface="Times New Roman" panose="02020603050405020304" pitchFamily="18" charset="0"/>
                        <a:ea typeface="Times New Roman" panose="02020603050405020304" pitchFamily="18" charset="0"/>
                      </a:endParaRPr>
                    </a:p>
                  </a:txBody>
                  <a:tcPr marL="20796" marR="20796" marT="0" marB="0"/>
                </a:tc>
                <a:tc>
                  <a:txBody>
                    <a:bodyPr/>
                    <a:lstStyle/>
                    <a:p>
                      <a:pPr algn="ctr">
                        <a:spcAft>
                          <a:spcPts val="0"/>
                        </a:spcAft>
                      </a:pPr>
                      <a:r>
                        <a:rPr lang="en-GB" sz="1200">
                          <a:effectLst/>
                        </a:rPr>
                        <a:t>Places of Interest</a:t>
                      </a:r>
                      <a:endParaRPr lang="en-GB" sz="1200">
                        <a:effectLst/>
                        <a:latin typeface="Times New Roman" panose="02020603050405020304" pitchFamily="18" charset="0"/>
                        <a:ea typeface="Times New Roman" panose="02020603050405020304" pitchFamily="18" charset="0"/>
                      </a:endParaRPr>
                    </a:p>
                  </a:txBody>
                  <a:tcPr marL="20796" marR="20796" marT="0" marB="0"/>
                </a:tc>
                <a:tc>
                  <a:txBody>
                    <a:bodyPr/>
                    <a:lstStyle/>
                    <a:p>
                      <a:pPr algn="ctr">
                        <a:spcAft>
                          <a:spcPts val="0"/>
                        </a:spcAft>
                      </a:pPr>
                      <a:r>
                        <a:rPr lang="en-GB" sz="1200">
                          <a:effectLst/>
                        </a:rPr>
                        <a:t>Related reading</a:t>
                      </a:r>
                      <a:endParaRPr lang="en-GB" sz="1200">
                        <a:effectLst/>
                        <a:latin typeface="Times New Roman" panose="02020603050405020304" pitchFamily="18" charset="0"/>
                        <a:ea typeface="Times New Roman" panose="02020603050405020304" pitchFamily="18" charset="0"/>
                      </a:endParaRPr>
                    </a:p>
                  </a:txBody>
                  <a:tcPr marL="20796" marR="20796" marT="0" marB="0"/>
                </a:tc>
                <a:tc>
                  <a:txBody>
                    <a:bodyPr/>
                    <a:lstStyle/>
                    <a:p>
                      <a:pPr algn="ctr">
                        <a:spcAft>
                          <a:spcPts val="0"/>
                        </a:spcAft>
                      </a:pPr>
                      <a:r>
                        <a:rPr lang="en-GB" sz="1200">
                          <a:effectLst/>
                        </a:rPr>
                        <a:t>Assessment Information</a:t>
                      </a:r>
                      <a:endParaRPr lang="en-GB" sz="1200">
                        <a:effectLst/>
                        <a:latin typeface="Times New Roman" panose="02020603050405020304" pitchFamily="18" charset="0"/>
                        <a:ea typeface="Times New Roman" panose="02020603050405020304" pitchFamily="18" charset="0"/>
                      </a:endParaRPr>
                    </a:p>
                  </a:txBody>
                  <a:tcPr marL="20796" marR="20796" marT="0" marB="0"/>
                </a:tc>
                <a:tc>
                  <a:txBody>
                    <a:bodyPr/>
                    <a:lstStyle/>
                    <a:p>
                      <a:pPr algn="ctr">
                        <a:spcAft>
                          <a:spcPts val="0"/>
                        </a:spcAft>
                      </a:pPr>
                      <a:r>
                        <a:rPr lang="en-GB" sz="1200" dirty="0">
                          <a:effectLst/>
                        </a:rPr>
                        <a:t>Additional Information</a:t>
                      </a:r>
                      <a:endParaRPr lang="en-GB" sz="1200" dirty="0">
                        <a:effectLst/>
                        <a:latin typeface="Times New Roman" panose="02020603050405020304" pitchFamily="18" charset="0"/>
                        <a:ea typeface="Times New Roman" panose="02020603050405020304" pitchFamily="18" charset="0"/>
                      </a:endParaRPr>
                    </a:p>
                  </a:txBody>
                  <a:tcPr marL="20796" marR="20796" marT="0" marB="0"/>
                </a:tc>
              </a:tr>
              <a:tr h="8653622">
                <a:tc>
                  <a:txBody>
                    <a:bodyPr/>
                    <a:lstStyle/>
                    <a:p>
                      <a:pPr algn="ctr">
                        <a:spcAft>
                          <a:spcPts val="0"/>
                        </a:spcAft>
                      </a:pPr>
                      <a:r>
                        <a:rPr lang="en-GB" sz="1200">
                          <a:effectLst/>
                        </a:rPr>
                        <a:t>Autumn</a:t>
                      </a:r>
                      <a:endParaRPr lang="en-GB" sz="1200">
                        <a:effectLst/>
                        <a:latin typeface="Times New Roman" panose="02020603050405020304" pitchFamily="18" charset="0"/>
                        <a:ea typeface="Times New Roman" panose="02020603050405020304" pitchFamily="18" charset="0"/>
                      </a:endParaRPr>
                    </a:p>
                  </a:txBody>
                  <a:tcPr marL="20796" marR="20796" marT="0" marB="0"/>
                </a:tc>
                <a:tc>
                  <a:txBody>
                    <a:bodyPr/>
                    <a:lstStyle/>
                    <a:p>
                      <a:pPr algn="l">
                        <a:spcAft>
                          <a:spcPts val="0"/>
                        </a:spcAft>
                      </a:pPr>
                      <a:r>
                        <a:rPr lang="en-GB" sz="1200" dirty="0">
                          <a:effectLst/>
                        </a:rPr>
                        <a:t>Theme 1:Identity and Culture</a:t>
                      </a:r>
                    </a:p>
                    <a:p>
                      <a:pPr algn="l">
                        <a:spcAft>
                          <a:spcPts val="0"/>
                        </a:spcAft>
                      </a:pPr>
                      <a:r>
                        <a:rPr lang="en-GB" sz="1200" u="none" strike="noStrike" dirty="0">
                          <a:effectLst/>
                        </a:rPr>
                        <a:t> </a:t>
                      </a:r>
                      <a:endParaRPr lang="en-GB" sz="1200" dirty="0">
                        <a:effectLst/>
                      </a:endParaRPr>
                    </a:p>
                    <a:p>
                      <a:pPr algn="l">
                        <a:spcAft>
                          <a:spcPts val="0"/>
                        </a:spcAft>
                      </a:pPr>
                      <a:r>
                        <a:rPr lang="en-GB" sz="1200" u="none" strike="noStrike" dirty="0">
                          <a:effectLst/>
                        </a:rPr>
                        <a:t> </a:t>
                      </a:r>
                      <a:endParaRPr lang="en-GB" sz="1200" dirty="0">
                        <a:effectLst/>
                      </a:endParaRPr>
                    </a:p>
                    <a:p>
                      <a:pPr algn="l">
                        <a:spcAft>
                          <a:spcPts val="0"/>
                        </a:spcAft>
                      </a:pPr>
                      <a:r>
                        <a:rPr lang="en-GB" sz="1200" u="sng" dirty="0">
                          <a:effectLst/>
                        </a:rPr>
                        <a:t>Topic 1: Me, my family and friends</a:t>
                      </a:r>
                      <a:endParaRPr lang="en-GB" sz="1200" dirty="0">
                        <a:effectLst/>
                      </a:endParaRPr>
                    </a:p>
                    <a:p>
                      <a:pPr algn="l">
                        <a:spcAft>
                          <a:spcPts val="0"/>
                        </a:spcAft>
                      </a:pPr>
                      <a:r>
                        <a:rPr lang="en-GB" sz="1200" dirty="0">
                          <a:effectLst/>
                        </a:rPr>
                        <a:t>Talking about your family and getting on with others, describing family and friends, talking about relationship (marriage </a:t>
                      </a:r>
                      <a:r>
                        <a:rPr lang="en-GB" sz="1200" dirty="0" err="1">
                          <a:effectLst/>
                        </a:rPr>
                        <a:t>etc</a:t>
                      </a:r>
                      <a:r>
                        <a:rPr lang="en-GB" sz="1200" dirty="0">
                          <a:effectLst/>
                        </a:rPr>
                        <a:t>), activities you do and did with your family.</a:t>
                      </a:r>
                    </a:p>
                    <a:p>
                      <a:pPr algn="l">
                        <a:spcAft>
                          <a:spcPts val="0"/>
                        </a:spcAft>
                      </a:pPr>
                      <a:r>
                        <a:rPr lang="en-GB" sz="1200" u="none" strike="noStrike" dirty="0">
                          <a:effectLst/>
                        </a:rPr>
                        <a:t> </a:t>
                      </a:r>
                      <a:endParaRPr lang="en-GB" sz="1200" dirty="0">
                        <a:effectLst/>
                      </a:endParaRPr>
                    </a:p>
                    <a:p>
                      <a:pPr algn="l">
                        <a:spcAft>
                          <a:spcPts val="0"/>
                        </a:spcAft>
                      </a:pPr>
                      <a:r>
                        <a:rPr lang="en-GB" sz="1200" u="none" strike="noStrike" dirty="0">
                          <a:effectLst/>
                        </a:rPr>
                        <a:t> </a:t>
                      </a:r>
                      <a:endParaRPr lang="en-GB" sz="1200" dirty="0">
                        <a:effectLst/>
                      </a:endParaRPr>
                    </a:p>
                    <a:p>
                      <a:pPr algn="l">
                        <a:spcAft>
                          <a:spcPts val="0"/>
                        </a:spcAft>
                      </a:pPr>
                      <a:r>
                        <a:rPr lang="en-GB" sz="1200" u="none" strike="noStrike" dirty="0">
                          <a:effectLst/>
                        </a:rPr>
                        <a:t> </a:t>
                      </a:r>
                      <a:endParaRPr lang="en-GB" sz="1200" dirty="0">
                        <a:effectLst/>
                      </a:endParaRPr>
                    </a:p>
                    <a:p>
                      <a:pPr algn="l">
                        <a:spcAft>
                          <a:spcPts val="0"/>
                        </a:spcAft>
                      </a:pPr>
                      <a:r>
                        <a:rPr lang="en-GB" sz="1200" u="none" strike="noStrike" dirty="0">
                          <a:effectLst/>
                        </a:rPr>
                        <a:t> </a:t>
                      </a:r>
                      <a:endParaRPr lang="en-GB" sz="1200" dirty="0">
                        <a:effectLst/>
                      </a:endParaRPr>
                    </a:p>
                    <a:p>
                      <a:pPr algn="l">
                        <a:spcAft>
                          <a:spcPts val="0"/>
                        </a:spcAft>
                      </a:pPr>
                      <a:r>
                        <a:rPr lang="en-GB" sz="1200" u="sng" dirty="0">
                          <a:effectLst/>
                        </a:rPr>
                        <a:t>Topic 2: Technology in everyday life </a:t>
                      </a:r>
                      <a:endParaRPr lang="en-GB" sz="1200" dirty="0">
                        <a:effectLst/>
                      </a:endParaRPr>
                    </a:p>
                    <a:p>
                      <a:pPr algn="l">
                        <a:spcAft>
                          <a:spcPts val="0"/>
                        </a:spcAft>
                      </a:pPr>
                      <a:r>
                        <a:rPr lang="en-GB" sz="1200" dirty="0">
                          <a:effectLst/>
                        </a:rPr>
                        <a:t>Talking about the uses of social media, discussing pros and cons of social media, the uses of mobile phones and tablets, as well as the benefits and dangers of mobile technology</a:t>
                      </a:r>
                    </a:p>
                    <a:p>
                      <a:pPr algn="l">
                        <a:spcAft>
                          <a:spcPts val="0"/>
                        </a:spcAft>
                      </a:pPr>
                      <a:r>
                        <a:rPr lang="en-GB" sz="1200" dirty="0">
                          <a:effectLst/>
                        </a:rPr>
                        <a:t> </a:t>
                      </a:r>
                      <a:endParaRPr lang="en-GB" sz="1200" dirty="0">
                        <a:effectLst/>
                        <a:latin typeface="Times New Roman" panose="02020603050405020304" pitchFamily="18" charset="0"/>
                        <a:ea typeface="Times New Roman" panose="02020603050405020304" pitchFamily="18" charset="0"/>
                      </a:endParaRPr>
                    </a:p>
                  </a:txBody>
                  <a:tcPr marL="20796" marR="20796" marT="0" marB="0"/>
                </a:tc>
                <a:tc>
                  <a:txBody>
                    <a:bodyPr/>
                    <a:lstStyle/>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marL="342900" lvl="0" indent="-342900" algn="l">
                        <a:spcAft>
                          <a:spcPts val="0"/>
                        </a:spcAft>
                        <a:buFont typeface="Symbol" panose="05050102010706020507" pitchFamily="18" charset="2"/>
                        <a:buChar char=""/>
                      </a:pPr>
                      <a:r>
                        <a:rPr lang="fr-FR" sz="1200" dirty="0" err="1">
                          <a:effectLst/>
                        </a:rPr>
                        <a:t>Reflexive</a:t>
                      </a:r>
                      <a:r>
                        <a:rPr lang="fr-FR" sz="1200" dirty="0">
                          <a:effectLst/>
                        </a:rPr>
                        <a:t> </a:t>
                      </a:r>
                      <a:r>
                        <a:rPr lang="fr-FR" sz="1200" dirty="0" err="1">
                          <a:effectLst/>
                        </a:rPr>
                        <a:t>verbs</a:t>
                      </a:r>
                      <a:r>
                        <a:rPr lang="fr-FR" sz="1200" dirty="0">
                          <a:effectLst/>
                        </a:rPr>
                        <a:t> (je m’entends bien, je me dispute)</a:t>
                      </a:r>
                      <a:endParaRPr lang="en-GB" sz="1200" dirty="0">
                        <a:effectLst/>
                      </a:endParaRPr>
                    </a:p>
                    <a:p>
                      <a:pPr marL="342900" lvl="0" indent="-342900" algn="l">
                        <a:spcAft>
                          <a:spcPts val="0"/>
                        </a:spcAft>
                        <a:buFont typeface="Symbol" panose="05050102010706020507" pitchFamily="18" charset="2"/>
                        <a:buChar char=""/>
                      </a:pPr>
                      <a:r>
                        <a:rPr lang="fr-FR" sz="1200" dirty="0">
                          <a:effectLst/>
                        </a:rPr>
                        <a:t>Elle a les yeux verts/elle a les cheveux. bruns/elle est grande.</a:t>
                      </a:r>
                      <a:endParaRPr lang="en-GB" sz="1200" dirty="0">
                        <a:effectLst/>
                      </a:endParaRPr>
                    </a:p>
                    <a:p>
                      <a:pPr marL="342900" lvl="0" indent="-342900" algn="l">
                        <a:spcAft>
                          <a:spcPts val="0"/>
                        </a:spcAft>
                        <a:buFont typeface="Symbol" panose="05050102010706020507" pitchFamily="18" charset="2"/>
                        <a:buChar char=""/>
                      </a:pPr>
                      <a:r>
                        <a:rPr lang="fr-FR" sz="1200" dirty="0">
                          <a:effectLst/>
                        </a:rPr>
                        <a:t>Ma mère est travailleuse/mon père est poli.</a:t>
                      </a:r>
                      <a:endParaRPr lang="en-GB" sz="1200" dirty="0">
                        <a:effectLst/>
                      </a:endParaRPr>
                    </a:p>
                    <a:p>
                      <a:pPr marL="342900" lvl="0" indent="-342900" algn="l">
                        <a:spcAft>
                          <a:spcPts val="0"/>
                        </a:spcAft>
                        <a:buFont typeface="Symbol" panose="05050102010706020507" pitchFamily="18" charset="2"/>
                        <a:buChar char=""/>
                      </a:pPr>
                      <a:r>
                        <a:rPr lang="fr-FR" sz="1200" dirty="0">
                          <a:effectLst/>
                        </a:rPr>
                        <a:t>Avec ma famille nous allons au cinéma/La semaine dernière on a mangé dans un restaurant.</a:t>
                      </a:r>
                      <a:endParaRPr lang="en-GB" sz="1200" dirty="0">
                        <a:effectLst/>
                      </a:endParaRPr>
                    </a:p>
                    <a:p>
                      <a:pPr marL="342900" lvl="0" indent="-342900" algn="l">
                        <a:spcAft>
                          <a:spcPts val="0"/>
                        </a:spcAft>
                        <a:buFont typeface="Symbol" panose="05050102010706020507" pitchFamily="18" charset="2"/>
                        <a:buChar char=""/>
                      </a:pPr>
                      <a:r>
                        <a:rPr lang="fr-FR" sz="1200" dirty="0">
                          <a:effectLst/>
                        </a:rPr>
                        <a:t>J’aimerais/je souhaiterais me marier parce que…</a:t>
                      </a:r>
                      <a:endParaRPr lang="en-GB" sz="1200" dirty="0">
                        <a:effectLst/>
                      </a:endParaRPr>
                    </a:p>
                    <a:p>
                      <a:pPr marL="228600" algn="l">
                        <a:spcAft>
                          <a:spcPts val="0"/>
                        </a:spcAft>
                      </a:pPr>
                      <a:r>
                        <a:rPr lang="fr-FR" sz="1200" dirty="0">
                          <a:effectLst/>
                        </a:rPr>
                        <a:t> </a:t>
                      </a:r>
                      <a:endParaRPr lang="en-GB" sz="1200" dirty="0">
                        <a:effectLst/>
                      </a:endParaRPr>
                    </a:p>
                    <a:p>
                      <a:pPr algn="l">
                        <a:spcAft>
                          <a:spcPts val="0"/>
                        </a:spcAft>
                      </a:pPr>
                      <a:r>
                        <a:rPr lang="fr-FR" sz="1200" dirty="0">
                          <a:effectLst/>
                        </a:rPr>
                        <a:t> </a:t>
                      </a:r>
                      <a:endParaRPr lang="en-GB" sz="1200" dirty="0">
                        <a:effectLst/>
                      </a:endParaRPr>
                    </a:p>
                    <a:p>
                      <a:pPr algn="l">
                        <a:spcAft>
                          <a:spcPts val="0"/>
                        </a:spcAft>
                      </a:pPr>
                      <a:r>
                        <a:rPr lang="fr-FR" sz="1200" dirty="0">
                          <a:effectLst/>
                        </a:rPr>
                        <a:t> </a:t>
                      </a:r>
                      <a:endParaRPr lang="en-GB" sz="1200" dirty="0">
                        <a:effectLst/>
                      </a:endParaRPr>
                    </a:p>
                    <a:p>
                      <a:pPr marL="342900" lvl="0" indent="-342900" algn="l">
                        <a:spcAft>
                          <a:spcPts val="0"/>
                        </a:spcAft>
                        <a:buFont typeface="Symbol" panose="05050102010706020507" pitchFamily="18" charset="2"/>
                        <a:buChar char=""/>
                      </a:pPr>
                      <a:r>
                        <a:rPr lang="fr-FR" sz="1200" dirty="0">
                          <a:effectLst/>
                        </a:rPr>
                        <a:t>Un portable/un lecteur mp3/un texto/une tablette/l’email/un ordinateur portable</a:t>
                      </a:r>
                      <a:endParaRPr lang="en-GB" sz="1200" dirty="0">
                        <a:effectLst/>
                      </a:endParaRPr>
                    </a:p>
                    <a:p>
                      <a:pPr marL="342900" lvl="0" indent="-342900" algn="l">
                        <a:spcAft>
                          <a:spcPts val="0"/>
                        </a:spcAft>
                        <a:buFont typeface="Symbol" panose="05050102010706020507" pitchFamily="18" charset="2"/>
                        <a:buChar char=""/>
                      </a:pPr>
                      <a:r>
                        <a:rPr lang="fr-FR" sz="1200" dirty="0">
                          <a:effectLst/>
                        </a:rPr>
                        <a:t>J’utilise/je chatte/je télécharge/je parle/</a:t>
                      </a:r>
                      <a:endParaRPr lang="en-GB" sz="1200" dirty="0">
                        <a:effectLst/>
                      </a:endParaRPr>
                    </a:p>
                    <a:p>
                      <a:pPr marL="342900" lvl="0" indent="-342900" algn="l">
                        <a:spcAft>
                          <a:spcPts val="0"/>
                        </a:spcAft>
                        <a:buFont typeface="Symbol" panose="05050102010706020507" pitchFamily="18" charset="2"/>
                        <a:buChar char=""/>
                      </a:pPr>
                      <a:r>
                        <a:rPr lang="fr-FR" sz="1200" dirty="0">
                          <a:effectLst/>
                        </a:rPr>
                        <a:t>plus que/moins que/autant que</a:t>
                      </a:r>
                      <a:endParaRPr lang="en-GB" sz="1200" dirty="0">
                        <a:effectLst/>
                      </a:endParaRPr>
                    </a:p>
                    <a:p>
                      <a:pPr marL="342900" lvl="0" indent="-342900" algn="l">
                        <a:spcAft>
                          <a:spcPts val="0"/>
                        </a:spcAft>
                        <a:buFont typeface="Symbol" panose="05050102010706020507" pitchFamily="18" charset="2"/>
                        <a:buChar char=""/>
                      </a:pPr>
                      <a:r>
                        <a:rPr lang="fr-FR" sz="1200" dirty="0">
                          <a:effectLst/>
                        </a:rPr>
                        <a:t>rapide/efficace/cher/pratique/utile/ennuyeux/intéressant</a:t>
                      </a:r>
                      <a:endParaRPr lang="en-GB" sz="1200" dirty="0">
                        <a:effectLst/>
                      </a:endParaRPr>
                    </a:p>
                    <a:p>
                      <a:pPr marL="342900" lvl="0" indent="-342900" algn="l">
                        <a:spcAft>
                          <a:spcPts val="0"/>
                        </a:spcAft>
                        <a:buFont typeface="Symbol" panose="05050102010706020507" pitchFamily="18" charset="2"/>
                        <a:buChar char=""/>
                      </a:pPr>
                      <a:r>
                        <a:rPr lang="fr-FR" sz="1200" dirty="0">
                          <a:effectLst/>
                        </a:rPr>
                        <a:t>je pense que/je dirais que/pour moi/personnellement/ l’avantage c’est que/l’inconvénient c’est que/ce qui m’embête c’est que/étant donné que </a:t>
                      </a:r>
                      <a:endParaRPr lang="en-GB" sz="1200" dirty="0">
                        <a:effectLst/>
                        <a:latin typeface="Times New Roman" panose="02020603050405020304" pitchFamily="18" charset="0"/>
                        <a:ea typeface="Times New Roman" panose="02020603050405020304" pitchFamily="18" charset="0"/>
                      </a:endParaRPr>
                    </a:p>
                  </a:txBody>
                  <a:tcPr marL="20796" marR="20796" marT="0" marB="0"/>
                </a:tc>
                <a:tc>
                  <a:txBody>
                    <a:bodyPr/>
                    <a:lstStyle/>
                    <a:p>
                      <a:pPr algn="l">
                        <a:spcAft>
                          <a:spcPts val="0"/>
                        </a:spcAft>
                      </a:pPr>
                      <a:r>
                        <a:rPr lang="fr-FR" sz="1200">
                          <a:effectLst/>
                        </a:rPr>
                        <a:t> </a:t>
                      </a:r>
                      <a:endParaRPr lang="en-GB" sz="1200">
                        <a:effectLst/>
                      </a:endParaRPr>
                    </a:p>
                    <a:p>
                      <a:pPr algn="l">
                        <a:spcAft>
                          <a:spcPts val="0"/>
                        </a:spcAft>
                      </a:pPr>
                      <a:r>
                        <a:rPr lang="fr-FR" sz="1200">
                          <a:effectLst/>
                        </a:rPr>
                        <a:t> </a:t>
                      </a:r>
                      <a:endParaRPr lang="en-GB" sz="1200">
                        <a:effectLst/>
                      </a:endParaRPr>
                    </a:p>
                    <a:p>
                      <a:pPr algn="l">
                        <a:spcAft>
                          <a:spcPts val="0"/>
                        </a:spcAft>
                      </a:pPr>
                      <a:r>
                        <a:rPr lang="fr-FR" sz="1200">
                          <a:effectLst/>
                        </a:rPr>
                        <a:t> </a:t>
                      </a:r>
                      <a:endParaRPr lang="en-GB" sz="1200">
                        <a:effectLst/>
                      </a:endParaRPr>
                    </a:p>
                    <a:p>
                      <a:pPr algn="l">
                        <a:spcAft>
                          <a:spcPts val="0"/>
                        </a:spcAft>
                      </a:pPr>
                      <a:r>
                        <a:rPr lang="fr-FR" sz="1200">
                          <a:effectLst/>
                        </a:rPr>
                        <a:t> </a:t>
                      </a:r>
                      <a:endParaRPr lang="en-GB" sz="1200">
                        <a:effectLst/>
                      </a:endParaRPr>
                    </a:p>
                    <a:p>
                      <a:pPr algn="l">
                        <a:spcAft>
                          <a:spcPts val="0"/>
                        </a:spcAft>
                      </a:pPr>
                      <a:r>
                        <a:rPr lang="fr-FR" sz="1200">
                          <a:effectLst/>
                        </a:rPr>
                        <a:t> </a:t>
                      </a:r>
                      <a:endParaRPr lang="en-GB" sz="1200">
                        <a:effectLst/>
                      </a:endParaRPr>
                    </a:p>
                    <a:p>
                      <a:pPr algn="l">
                        <a:spcAft>
                          <a:spcPts val="0"/>
                        </a:spcAft>
                      </a:pPr>
                      <a:r>
                        <a:rPr lang="en-GB" sz="1200">
                          <a:effectLst/>
                        </a:rPr>
                        <a:t>Authentic cultural resources (photo of the wedding of Prince Albert and Charlene of Monaco)</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endParaRPr lang="en-GB" sz="1200">
                        <a:effectLst/>
                        <a:latin typeface="Times New Roman" panose="02020603050405020304" pitchFamily="18" charset="0"/>
                        <a:ea typeface="Times New Roman" panose="02020603050405020304" pitchFamily="18" charset="0"/>
                      </a:endParaRPr>
                    </a:p>
                  </a:txBody>
                  <a:tcPr marL="20796" marR="20796" marT="0" marB="0"/>
                </a:tc>
                <a:tc>
                  <a:txBody>
                    <a:bodyPr/>
                    <a:lstStyle/>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Short text on the wedding of royal couple</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ctr">
                        <a:spcAft>
                          <a:spcPts val="0"/>
                        </a:spcAft>
                      </a:pPr>
                      <a:r>
                        <a:rPr lang="en-GB" sz="1200">
                          <a:effectLst/>
                        </a:rPr>
                        <a:t>Article on iPhone and Samsung</a:t>
                      </a:r>
                      <a:endParaRPr lang="en-GB" sz="1200">
                        <a:effectLst/>
                        <a:latin typeface="Times New Roman" panose="02020603050405020304" pitchFamily="18" charset="0"/>
                        <a:ea typeface="Times New Roman" panose="02020603050405020304" pitchFamily="18" charset="0"/>
                      </a:endParaRPr>
                    </a:p>
                  </a:txBody>
                  <a:tcPr marL="20796" marR="20796" marT="0" marB="0"/>
                </a:tc>
                <a:tc>
                  <a:txBody>
                    <a:bodyPr/>
                    <a:lstStyle/>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marL="342900" lvl="0" indent="-342900" algn="l">
                        <a:spcAft>
                          <a:spcPts val="0"/>
                        </a:spcAft>
                        <a:buFont typeface="Symbol" panose="05050102010706020507" pitchFamily="18" charset="2"/>
                        <a:buChar char=""/>
                      </a:pPr>
                      <a:r>
                        <a:rPr lang="en-GB" sz="1200">
                          <a:effectLst/>
                        </a:rPr>
                        <a:t>Revise new vocabulary</a:t>
                      </a:r>
                    </a:p>
                    <a:p>
                      <a:pPr marL="342900" lvl="0" indent="-342900" algn="l">
                        <a:spcAft>
                          <a:spcPts val="0"/>
                        </a:spcAft>
                        <a:buFont typeface="Symbol" panose="05050102010706020507" pitchFamily="18" charset="2"/>
                        <a:buChar char=""/>
                      </a:pPr>
                      <a:r>
                        <a:rPr lang="en-GB" sz="1200">
                          <a:effectLst/>
                        </a:rPr>
                        <a:t>Tenses (present/past/conditional and future)</a:t>
                      </a:r>
                    </a:p>
                    <a:p>
                      <a:pPr marL="342900" lvl="0" indent="-342900" algn="l">
                        <a:spcAft>
                          <a:spcPts val="0"/>
                        </a:spcAft>
                        <a:buFont typeface="Symbol" panose="05050102010706020507" pitchFamily="18" charset="2"/>
                        <a:buChar char=""/>
                      </a:pPr>
                      <a:r>
                        <a:rPr lang="en-GB" sz="1200">
                          <a:effectLst/>
                        </a:rPr>
                        <a:t>Main verbs</a:t>
                      </a:r>
                    </a:p>
                    <a:p>
                      <a:pPr marL="342900" lvl="0" indent="-342900" algn="l">
                        <a:spcAft>
                          <a:spcPts val="0"/>
                        </a:spcAft>
                        <a:buFont typeface="Symbol" panose="05050102010706020507" pitchFamily="18" charset="2"/>
                        <a:buChar char=""/>
                      </a:pPr>
                      <a:r>
                        <a:rPr lang="en-GB" sz="1200">
                          <a:effectLst/>
                        </a:rPr>
                        <a:t>Reflexive verbs</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marL="342900" lvl="0" indent="-342900" algn="l">
                        <a:spcAft>
                          <a:spcPts val="0"/>
                        </a:spcAft>
                        <a:buFont typeface="Symbol" panose="05050102010706020507" pitchFamily="18" charset="2"/>
                        <a:buChar char=""/>
                      </a:pPr>
                      <a:r>
                        <a:rPr lang="en-GB" sz="1200">
                          <a:effectLst/>
                        </a:rPr>
                        <a:t>Revise new vocabulary and adjectives.</a:t>
                      </a:r>
                    </a:p>
                    <a:p>
                      <a:pPr marL="342900" lvl="0" indent="-342900" algn="l">
                        <a:spcAft>
                          <a:spcPts val="0"/>
                        </a:spcAft>
                        <a:buFont typeface="Symbol" panose="05050102010706020507" pitchFamily="18" charset="2"/>
                        <a:buChar char=""/>
                      </a:pPr>
                      <a:r>
                        <a:rPr lang="en-GB" sz="1200">
                          <a:effectLst/>
                        </a:rPr>
                        <a:t>Revise comparatives</a:t>
                      </a:r>
                    </a:p>
                    <a:p>
                      <a:pPr marL="342900" lvl="0" indent="-342900" algn="l">
                        <a:spcAft>
                          <a:spcPts val="0"/>
                        </a:spcAft>
                        <a:buFont typeface="Symbol" panose="05050102010706020507" pitchFamily="18" charset="2"/>
                        <a:buChar char=""/>
                      </a:pPr>
                      <a:r>
                        <a:rPr lang="en-GB" sz="1200">
                          <a:effectLst/>
                        </a:rPr>
                        <a:t>Revise complex structures and opinions </a:t>
                      </a:r>
                    </a:p>
                    <a:p>
                      <a:pPr algn="ctr">
                        <a:spcAft>
                          <a:spcPts val="0"/>
                        </a:spcAft>
                      </a:pPr>
                      <a:r>
                        <a:rPr lang="en-GB" sz="1200">
                          <a:effectLst/>
                        </a:rPr>
                        <a:t> </a:t>
                      </a:r>
                      <a:endParaRPr lang="en-GB" sz="1200">
                        <a:effectLst/>
                        <a:latin typeface="Times New Roman" panose="02020603050405020304" pitchFamily="18" charset="0"/>
                        <a:ea typeface="Times New Roman" panose="02020603050405020304" pitchFamily="18" charset="0"/>
                      </a:endParaRPr>
                    </a:p>
                  </a:txBody>
                  <a:tcPr marL="20796" marR="20796" marT="0" marB="0"/>
                </a:tc>
                <a:tc>
                  <a:txBody>
                    <a:bodyPr/>
                    <a:lstStyle/>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marL="342900" lvl="0" indent="-342900" algn="l">
                        <a:spcAft>
                          <a:spcPts val="0"/>
                        </a:spcAft>
                        <a:buFont typeface="Symbol" panose="05050102010706020507" pitchFamily="18" charset="2"/>
                        <a:buChar char=""/>
                      </a:pPr>
                      <a:r>
                        <a:rPr lang="en-GB" sz="1200" dirty="0">
                          <a:effectLst/>
                        </a:rPr>
                        <a:t>Classroom language</a:t>
                      </a:r>
                    </a:p>
                    <a:p>
                      <a:pPr marL="342900" lvl="0" indent="-342900" algn="l">
                        <a:spcAft>
                          <a:spcPts val="0"/>
                        </a:spcAft>
                        <a:buFont typeface="Symbol" panose="05050102010706020507" pitchFamily="18" charset="2"/>
                        <a:buChar char=""/>
                      </a:pPr>
                      <a:r>
                        <a:rPr lang="en-GB" sz="1200" dirty="0">
                          <a:effectLst/>
                        </a:rPr>
                        <a:t>Research in French on the Royal wedding</a:t>
                      </a:r>
                    </a:p>
                    <a:p>
                      <a:pPr marL="342900" lvl="0" indent="-342900" algn="l">
                        <a:spcAft>
                          <a:spcPts val="0"/>
                        </a:spcAft>
                        <a:buFont typeface="Symbol" panose="05050102010706020507" pitchFamily="18" charset="2"/>
                        <a:buChar char=""/>
                      </a:pPr>
                      <a:r>
                        <a:rPr lang="en-GB" sz="1200" dirty="0">
                          <a:effectLst/>
                        </a:rPr>
                        <a:t>Short clips on the Royal weddings</a:t>
                      </a:r>
                    </a:p>
                    <a:p>
                      <a:pPr marL="342900" lvl="0" indent="-342900" algn="l">
                        <a:spcAft>
                          <a:spcPts val="0"/>
                        </a:spcAft>
                        <a:buFont typeface="Symbol" panose="05050102010706020507" pitchFamily="18" charset="2"/>
                        <a:buChar char=""/>
                      </a:pPr>
                      <a:r>
                        <a:rPr lang="en-GB" sz="1200" dirty="0">
                          <a:effectLst/>
                        </a:rPr>
                        <a:t>Photo card with a family to describe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marL="342900" lvl="0" indent="-342900" algn="l">
                        <a:spcAft>
                          <a:spcPts val="0"/>
                        </a:spcAft>
                        <a:buFont typeface="Symbol" panose="05050102010706020507" pitchFamily="18" charset="2"/>
                        <a:buChar char=""/>
                      </a:pPr>
                      <a:r>
                        <a:rPr lang="en-GB" sz="1200" dirty="0">
                          <a:effectLst/>
                        </a:rPr>
                        <a:t>Classroom language </a:t>
                      </a:r>
                    </a:p>
                    <a:p>
                      <a:pPr marL="228600" algn="l">
                        <a:spcAft>
                          <a:spcPts val="0"/>
                        </a:spcAft>
                      </a:pPr>
                      <a:r>
                        <a:rPr lang="en-GB" sz="1200" dirty="0">
                          <a:effectLst/>
                        </a:rPr>
                        <a:t> </a:t>
                      </a:r>
                      <a:endParaRPr lang="en-GB" sz="1200" dirty="0">
                        <a:effectLst/>
                        <a:latin typeface="Times New Roman" panose="02020603050405020304" pitchFamily="18" charset="0"/>
                        <a:ea typeface="Times New Roman" panose="02020603050405020304" pitchFamily="18" charset="0"/>
                      </a:endParaRPr>
                    </a:p>
                  </a:txBody>
                  <a:tcPr marL="20796" marR="20796" marT="0" marB="0"/>
                </a:tc>
              </a:tr>
            </a:tbl>
          </a:graphicData>
        </a:graphic>
      </p:graphicFrame>
    </p:spTree>
    <p:extLst>
      <p:ext uri="{BB962C8B-B14F-4D97-AF65-F5344CB8AC3E}">
        <p14:creationId xmlns:p14="http://schemas.microsoft.com/office/powerpoint/2010/main" val="41784156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646989730"/>
              </p:ext>
            </p:extLst>
          </p:nvPr>
        </p:nvGraphicFramePr>
        <p:xfrm>
          <a:off x="0" y="0"/>
          <a:ext cx="12782938" cy="20991597"/>
        </p:xfrm>
        <a:graphic>
          <a:graphicData uri="http://schemas.openxmlformats.org/drawingml/2006/table">
            <a:tbl>
              <a:tblPr firstRow="1" firstCol="1" bandRow="1">
                <a:tableStyleId>{5C22544A-7EE6-4342-B048-85BDC9FD1C3A}</a:tableStyleId>
              </a:tblPr>
              <a:tblGrid>
                <a:gridCol w="1148129"/>
                <a:gridCol w="1267901"/>
                <a:gridCol w="4274518"/>
                <a:gridCol w="1001517"/>
                <a:gridCol w="1073792"/>
                <a:gridCol w="2261158"/>
                <a:gridCol w="1755923"/>
              </a:tblGrid>
              <a:tr h="509037">
                <a:tc>
                  <a:txBody>
                    <a:bodyPr/>
                    <a:lstStyle/>
                    <a:p>
                      <a:pPr algn="ctr">
                        <a:spcAft>
                          <a:spcPts val="0"/>
                        </a:spcAft>
                      </a:pPr>
                      <a:r>
                        <a:rPr lang="en-GB" sz="1200" dirty="0">
                          <a:effectLst/>
                        </a:rPr>
                        <a:t>Term</a:t>
                      </a:r>
                      <a:endParaRPr lang="en-GB" sz="1200" dirty="0">
                        <a:effectLst/>
                        <a:latin typeface="Times New Roman" panose="02020603050405020304" pitchFamily="18" charset="0"/>
                        <a:ea typeface="Times New Roman" panose="02020603050405020304" pitchFamily="18" charset="0"/>
                      </a:endParaRPr>
                    </a:p>
                  </a:txBody>
                  <a:tcPr marL="20796" marR="20796" marT="0" marB="0"/>
                </a:tc>
                <a:tc>
                  <a:txBody>
                    <a:bodyPr/>
                    <a:lstStyle/>
                    <a:p>
                      <a:pPr algn="ctr">
                        <a:spcAft>
                          <a:spcPts val="0"/>
                        </a:spcAft>
                      </a:pPr>
                      <a:r>
                        <a:rPr lang="en-GB" sz="1200">
                          <a:effectLst/>
                        </a:rPr>
                        <a:t>Topics to be studied</a:t>
                      </a:r>
                      <a:endParaRPr lang="en-GB" sz="1200">
                        <a:effectLst/>
                        <a:latin typeface="Times New Roman" panose="02020603050405020304" pitchFamily="18" charset="0"/>
                        <a:ea typeface="Times New Roman" panose="02020603050405020304" pitchFamily="18" charset="0"/>
                      </a:endParaRPr>
                    </a:p>
                  </a:txBody>
                  <a:tcPr marL="20796" marR="20796" marT="0" marB="0"/>
                </a:tc>
                <a:tc>
                  <a:txBody>
                    <a:bodyPr/>
                    <a:lstStyle/>
                    <a:p>
                      <a:pPr algn="ctr">
                        <a:spcAft>
                          <a:spcPts val="0"/>
                        </a:spcAft>
                      </a:pPr>
                      <a:r>
                        <a:rPr lang="en-GB" sz="1200" dirty="0">
                          <a:effectLst/>
                        </a:rPr>
                        <a:t>Keywords / Terms</a:t>
                      </a:r>
                      <a:endParaRPr lang="en-GB" sz="1200" dirty="0">
                        <a:effectLst/>
                        <a:latin typeface="Times New Roman" panose="02020603050405020304" pitchFamily="18" charset="0"/>
                        <a:ea typeface="Times New Roman" panose="02020603050405020304" pitchFamily="18" charset="0"/>
                      </a:endParaRPr>
                    </a:p>
                  </a:txBody>
                  <a:tcPr marL="20796" marR="20796" marT="0" marB="0"/>
                </a:tc>
                <a:tc>
                  <a:txBody>
                    <a:bodyPr/>
                    <a:lstStyle/>
                    <a:p>
                      <a:pPr algn="ctr">
                        <a:spcAft>
                          <a:spcPts val="0"/>
                        </a:spcAft>
                      </a:pPr>
                      <a:r>
                        <a:rPr lang="en-GB" sz="1200">
                          <a:effectLst/>
                        </a:rPr>
                        <a:t>Places of Interest</a:t>
                      </a:r>
                      <a:endParaRPr lang="en-GB" sz="1200">
                        <a:effectLst/>
                        <a:latin typeface="Times New Roman" panose="02020603050405020304" pitchFamily="18" charset="0"/>
                        <a:ea typeface="Times New Roman" panose="02020603050405020304" pitchFamily="18" charset="0"/>
                      </a:endParaRPr>
                    </a:p>
                  </a:txBody>
                  <a:tcPr marL="20796" marR="20796" marT="0" marB="0"/>
                </a:tc>
                <a:tc>
                  <a:txBody>
                    <a:bodyPr/>
                    <a:lstStyle/>
                    <a:p>
                      <a:pPr algn="ctr">
                        <a:spcAft>
                          <a:spcPts val="0"/>
                        </a:spcAft>
                      </a:pPr>
                      <a:r>
                        <a:rPr lang="en-GB" sz="1200">
                          <a:effectLst/>
                        </a:rPr>
                        <a:t>Related reading</a:t>
                      </a:r>
                      <a:endParaRPr lang="en-GB" sz="1200">
                        <a:effectLst/>
                        <a:latin typeface="Times New Roman" panose="02020603050405020304" pitchFamily="18" charset="0"/>
                        <a:ea typeface="Times New Roman" panose="02020603050405020304" pitchFamily="18" charset="0"/>
                      </a:endParaRPr>
                    </a:p>
                  </a:txBody>
                  <a:tcPr marL="20796" marR="20796" marT="0" marB="0"/>
                </a:tc>
                <a:tc>
                  <a:txBody>
                    <a:bodyPr/>
                    <a:lstStyle/>
                    <a:p>
                      <a:pPr algn="ctr">
                        <a:spcAft>
                          <a:spcPts val="0"/>
                        </a:spcAft>
                      </a:pPr>
                      <a:r>
                        <a:rPr lang="en-GB" sz="1200">
                          <a:effectLst/>
                        </a:rPr>
                        <a:t>Assessment Information</a:t>
                      </a:r>
                      <a:endParaRPr lang="en-GB" sz="1200">
                        <a:effectLst/>
                        <a:latin typeface="Times New Roman" panose="02020603050405020304" pitchFamily="18" charset="0"/>
                        <a:ea typeface="Times New Roman" panose="02020603050405020304" pitchFamily="18" charset="0"/>
                      </a:endParaRPr>
                    </a:p>
                  </a:txBody>
                  <a:tcPr marL="20796" marR="20796" marT="0" marB="0"/>
                </a:tc>
                <a:tc>
                  <a:txBody>
                    <a:bodyPr/>
                    <a:lstStyle/>
                    <a:p>
                      <a:pPr algn="ctr">
                        <a:spcAft>
                          <a:spcPts val="0"/>
                        </a:spcAft>
                      </a:pPr>
                      <a:r>
                        <a:rPr lang="en-GB" sz="1200" dirty="0">
                          <a:effectLst/>
                        </a:rPr>
                        <a:t>Additional Information</a:t>
                      </a:r>
                      <a:endParaRPr lang="en-GB" sz="1200" dirty="0">
                        <a:effectLst/>
                        <a:latin typeface="Times New Roman" panose="02020603050405020304" pitchFamily="18" charset="0"/>
                        <a:ea typeface="Times New Roman" panose="02020603050405020304" pitchFamily="18" charset="0"/>
                      </a:endParaRPr>
                    </a:p>
                  </a:txBody>
                  <a:tcPr marL="20796" marR="20796" marT="0" marB="0"/>
                </a:tc>
              </a:tr>
              <a:tr h="509037">
                <a:tc>
                  <a:txBody>
                    <a:bodyPr/>
                    <a:lstStyle/>
                    <a:p>
                      <a:pPr algn="ctr">
                        <a:spcAft>
                          <a:spcPts val="0"/>
                        </a:spcAft>
                      </a:pPr>
                      <a:r>
                        <a:rPr lang="en-GB" sz="1400" dirty="0">
                          <a:effectLst/>
                          <a:latin typeface="Times New Roman" panose="02020603050405020304" pitchFamily="18" charset="0"/>
                          <a:ea typeface="Times New Roman" panose="02020603050405020304" pitchFamily="18" charset="0"/>
                        </a:rPr>
                        <a:t>Spring</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200" b="1" u="sng" dirty="0">
                          <a:effectLst/>
                          <a:latin typeface="Times New Roman" panose="02020603050405020304" pitchFamily="18" charset="0"/>
                          <a:ea typeface="Times New Roman" panose="02020603050405020304" pitchFamily="18" charset="0"/>
                        </a:rPr>
                        <a:t>Topic 3: Free-time activities</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Times New Roman" panose="02020603050405020304" pitchFamily="18" charset="0"/>
                          <a:ea typeface="Times New Roman" panose="02020603050405020304" pitchFamily="18" charset="0"/>
                        </a:rPr>
                        <a:t>Talking about sports and extreme sports, talking about different cuisines, food and eating habits (breakfast, lunch, dinner)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b="1" u="none" strike="noStrike" dirty="0">
                          <a:effectLst/>
                          <a:latin typeface="Times New Roman" panose="02020603050405020304" pitchFamily="18"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b="1" u="sng" dirty="0">
                          <a:effectLst/>
                          <a:latin typeface="Times New Roman" panose="02020603050405020304" pitchFamily="18" charset="0"/>
                          <a:ea typeface="Times New Roman" panose="02020603050405020304" pitchFamily="18" charset="0"/>
                        </a:rPr>
                        <a:t>Topic 4: Customs and festivals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Times New Roman" panose="02020603050405020304" pitchFamily="18" charset="0"/>
                          <a:ea typeface="Times New Roman" panose="02020603050405020304" pitchFamily="18" charset="0"/>
                        </a:rPr>
                        <a:t>Talking about what and how we celebrate, describing French and international festivals, and giving your opinion on your favourite celebration. </a:t>
                      </a:r>
                    </a:p>
                    <a:p>
                      <a:pPr algn="l">
                        <a:spcAft>
                          <a:spcPts val="0"/>
                        </a:spcAft>
                      </a:pPr>
                      <a:r>
                        <a:rPr lang="en-GB" sz="1200" dirty="0">
                          <a:effectLst/>
                          <a:latin typeface="Times New Roman" panose="02020603050405020304" pitchFamily="18" charset="0"/>
                          <a:ea typeface="Times New Roman" panose="02020603050405020304" pitchFamily="18" charset="0"/>
                        </a:rPr>
                        <a:t> </a:t>
                      </a:r>
                    </a:p>
                  </a:txBody>
                  <a:tcPr marL="68580" marR="68580" marT="0" marB="0"/>
                </a:tc>
                <a:tc>
                  <a:txBody>
                    <a:bodyPr/>
                    <a:lstStyle/>
                    <a:p>
                      <a:pPr marL="342900" lvl="0" indent="-342900" algn="l">
                        <a:spcAft>
                          <a:spcPts val="0"/>
                        </a:spcAft>
                        <a:buFont typeface="Symbol" panose="05050102010706020507" pitchFamily="18" charset="2"/>
                        <a:buChar char=""/>
                      </a:pPr>
                      <a:r>
                        <a:rPr lang="fr-FR" sz="1200" dirty="0">
                          <a:effectLst/>
                          <a:latin typeface="Times New Roman" panose="02020603050405020304" pitchFamily="18" charset="0"/>
                          <a:ea typeface="Times New Roman" panose="02020603050405020304" pitchFamily="18" charset="0"/>
                        </a:rPr>
                        <a:t>Le football/la natation/l’équitation/ le basketball/l’alpinisme/  le patinage/le saut à l’élastique</a:t>
                      </a:r>
                      <a:endParaRPr lang="en-GB" sz="1200" dirty="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dirty="0">
                          <a:effectLst/>
                          <a:latin typeface="Times New Roman" panose="02020603050405020304" pitchFamily="18" charset="0"/>
                          <a:ea typeface="Times New Roman" panose="02020603050405020304" pitchFamily="18" charset="0"/>
                        </a:rPr>
                        <a:t>Je fais de/je joue au/je pratique/je m’entraîne/ </a:t>
                      </a:r>
                      <a:endParaRPr lang="en-GB" sz="1200" dirty="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dirty="0">
                          <a:effectLst/>
                          <a:latin typeface="Times New Roman" panose="02020603050405020304" pitchFamily="18" charset="0"/>
                          <a:ea typeface="Times New Roman" panose="02020603050405020304" pitchFamily="18" charset="0"/>
                        </a:rPr>
                        <a:t>Je vais faire/je vais pratiquer/je vais jouer</a:t>
                      </a:r>
                      <a:endParaRPr lang="en-GB" sz="1200" dirty="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dirty="0">
                          <a:effectLst/>
                          <a:latin typeface="Times New Roman" panose="02020603050405020304" pitchFamily="18" charset="0"/>
                          <a:ea typeface="Times New Roman" panose="02020603050405020304" pitchFamily="18" charset="0"/>
                        </a:rPr>
                        <a:t>J’ai fait/j’ai joué/j’ai pratiqué</a:t>
                      </a:r>
                      <a:endParaRPr lang="en-GB" sz="1200" dirty="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dirty="0">
                          <a:effectLst/>
                          <a:latin typeface="Times New Roman" panose="02020603050405020304" pitchFamily="18" charset="0"/>
                          <a:ea typeface="Times New Roman" panose="02020603050405020304" pitchFamily="18" charset="0"/>
                        </a:rPr>
                        <a:t>Hier/aujourd’hui/</a:t>
                      </a:r>
                      <a:endParaRPr lang="en-GB" sz="1200" dirty="0">
                        <a:effectLst/>
                        <a:latin typeface="Times New Roman" panose="02020603050405020304" pitchFamily="18" charset="0"/>
                        <a:ea typeface="Times New Roman" panose="02020603050405020304" pitchFamily="18" charset="0"/>
                      </a:endParaRPr>
                    </a:p>
                    <a:p>
                      <a:pPr marL="457200" algn="l">
                        <a:spcAft>
                          <a:spcPts val="0"/>
                        </a:spcAft>
                      </a:pPr>
                      <a:r>
                        <a:rPr lang="fr-FR" sz="1200" dirty="0">
                          <a:effectLst/>
                          <a:latin typeface="Times New Roman" panose="02020603050405020304" pitchFamily="18" charset="0"/>
                          <a:ea typeface="Times New Roman" panose="02020603050405020304" pitchFamily="18" charset="0"/>
                        </a:rPr>
                        <a:t>demain</a:t>
                      </a:r>
                      <a:endParaRPr lang="en-GB" sz="1200" dirty="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dirty="0">
                          <a:effectLst/>
                          <a:latin typeface="Times New Roman" panose="02020603050405020304" pitchFamily="18" charset="0"/>
                          <a:ea typeface="Times New Roman" panose="02020603050405020304" pitchFamily="18" charset="0"/>
                        </a:rPr>
                        <a:t>C’est dangereux/c’est risqué/c’est incroyable/je découvre de nouvelles sensations/j’aime prendre des risques/je dépasse mes limites/c’est effrayant</a:t>
                      </a:r>
                      <a:endParaRPr lang="en-GB" sz="1200" dirty="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dirty="0">
                          <a:effectLst/>
                          <a:latin typeface="Times New Roman" panose="02020603050405020304" pitchFamily="18" charset="0"/>
                          <a:ea typeface="Times New Roman" panose="02020603050405020304" pitchFamily="18" charset="0"/>
                        </a:rPr>
                        <a:t>Je mange/je bois/je prends/j’ai mangé/j’ai bu/j’ai pris/je vais manger/je vais boire/j’aimerais manger/j’aimerais boire</a:t>
                      </a:r>
                      <a:endParaRPr lang="en-GB" sz="1200" dirty="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dirty="0">
                          <a:effectLst/>
                          <a:latin typeface="Times New Roman" panose="02020603050405020304" pitchFamily="18" charset="0"/>
                          <a:ea typeface="Times New Roman" panose="02020603050405020304" pitchFamily="18" charset="0"/>
                        </a:rPr>
                        <a:t>Du poulet/de la viande/du pain/de la limonade </a:t>
                      </a:r>
                      <a:r>
                        <a:rPr lang="fr-FR" sz="1200" dirty="0" err="1">
                          <a:effectLst/>
                          <a:latin typeface="Times New Roman" panose="02020603050405020304" pitchFamily="18" charset="0"/>
                          <a:ea typeface="Times New Roman" panose="02020603050405020304" pitchFamily="18" charset="0"/>
                        </a:rPr>
                        <a:t>etc</a:t>
                      </a:r>
                      <a:endParaRPr lang="en-GB" sz="1200" dirty="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dirty="0">
                          <a:effectLst/>
                          <a:latin typeface="Times New Roman" panose="02020603050405020304" pitchFamily="18" charset="0"/>
                          <a:ea typeface="Times New Roman" panose="02020603050405020304" pitchFamily="18" charset="0"/>
                        </a:rPr>
                        <a:t>Possessive adjectives- du/de la/des</a:t>
                      </a:r>
                      <a:endParaRPr lang="en-GB" sz="1200" dirty="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dirty="0">
                          <a:effectLst/>
                          <a:latin typeface="Times New Roman" panose="02020603050405020304" pitchFamily="18" charset="0"/>
                          <a:ea typeface="Times New Roman" panose="02020603050405020304" pitchFamily="18" charset="0"/>
                        </a:rPr>
                        <a:t>Savoureux/exquis/ délicieux/appétissant</a:t>
                      </a:r>
                      <a:endParaRPr lang="en-GB" sz="1200" dirty="0">
                        <a:effectLst/>
                        <a:latin typeface="Times New Roman" panose="02020603050405020304" pitchFamily="18" charset="0"/>
                        <a:ea typeface="Times New Roman" panose="02020603050405020304" pitchFamily="18" charset="0"/>
                      </a:endParaRPr>
                    </a:p>
                    <a:p>
                      <a:pPr marL="457200" algn="l">
                        <a:spcAft>
                          <a:spcPts val="0"/>
                        </a:spcAft>
                      </a:pPr>
                      <a:r>
                        <a:rPr lang="fr-FR" sz="1200" dirty="0">
                          <a:effectLst/>
                          <a:latin typeface="Times New Roman" panose="02020603050405020304" pitchFamily="18" charset="0"/>
                          <a:ea typeface="Times New Roman" panose="02020603050405020304" pitchFamily="18" charset="0"/>
                        </a:rPr>
                        <a:t>répugnant/ dégoûtant/écœurant </a:t>
                      </a:r>
                      <a:endParaRPr lang="en-GB" sz="1200" dirty="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tabLst>
                          <a:tab pos="457200" algn="l"/>
                        </a:tabLst>
                      </a:pPr>
                      <a:r>
                        <a:rPr lang="fr-FR" sz="1200" dirty="0">
                          <a:effectLst/>
                          <a:latin typeface="Times New Roman" panose="02020603050405020304" pitchFamily="18" charset="0"/>
                          <a:ea typeface="Times New Roman" panose="02020603050405020304" pitchFamily="18" charset="0"/>
                        </a:rPr>
                        <a:t>La fête nationale/Pâques/Mardi gras/Noël/ La Saint-Valentin/L’Aïd El </a:t>
                      </a:r>
                      <a:r>
                        <a:rPr lang="fr-FR" sz="1200" dirty="0" err="1">
                          <a:effectLst/>
                          <a:latin typeface="Times New Roman" panose="02020603050405020304" pitchFamily="18" charset="0"/>
                          <a:ea typeface="Times New Roman" panose="02020603050405020304" pitchFamily="18" charset="0"/>
                        </a:rPr>
                        <a:t>Kebir</a:t>
                      </a:r>
                      <a:r>
                        <a:rPr lang="fr-FR" sz="1200" dirty="0">
                          <a:effectLst/>
                          <a:latin typeface="Times New Roman" panose="02020603050405020304" pitchFamily="18" charset="0"/>
                          <a:ea typeface="Times New Roman" panose="02020603050405020304" pitchFamily="18" charset="0"/>
                        </a:rPr>
                        <a:t>/La fête du travail/La fête des Rois/La fête des Mères /Le poisson d’Avril /La Saint-Sylvestre </a:t>
                      </a:r>
                      <a:endParaRPr lang="en-GB" sz="1200" dirty="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tabLst>
                          <a:tab pos="457200" algn="l"/>
                        </a:tabLst>
                      </a:pPr>
                      <a:r>
                        <a:rPr lang="fr-FR" sz="1200" dirty="0">
                          <a:effectLst/>
                          <a:latin typeface="Times New Roman" panose="02020603050405020304" pitchFamily="18" charset="0"/>
                          <a:ea typeface="Times New Roman" panose="02020603050405020304" pitchFamily="18" charset="0"/>
                        </a:rPr>
                        <a:t>On célèbre/on mange/on travaille/on se déguise/on boit/on offre/les jours fériés </a:t>
                      </a:r>
                      <a:endParaRPr lang="en-GB" sz="1200" dirty="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tabLst>
                          <a:tab pos="457200" algn="l"/>
                        </a:tabLst>
                      </a:pPr>
                      <a:r>
                        <a:rPr lang="fr-FR" sz="1200" dirty="0">
                          <a:effectLst/>
                          <a:latin typeface="Times New Roman" panose="02020603050405020304" pitchFamily="18" charset="0"/>
                          <a:ea typeface="Times New Roman" panose="02020603050405020304" pitchFamily="18" charset="0"/>
                        </a:rPr>
                        <a:t>C’est trop commercial/Il est important de passer du temps entre copains/Il est important de passer du temps en famille/J’ai horreur des fêtes/On peut s’amuser/J’ai horreur de la société de consommation/On peut aider les autres/Il est important de respecter les fêtes religieuses/On peut partager un repas/C’est trop compliqué</a:t>
                      </a:r>
                      <a:endParaRPr lang="en-GB" sz="1200" dirty="0">
                        <a:effectLst/>
                        <a:latin typeface="Times New Roman" panose="02020603050405020304" pitchFamily="18" charset="0"/>
                        <a:ea typeface="Times New Roman" panose="02020603050405020304" pitchFamily="18" charset="0"/>
                      </a:endParaRPr>
                    </a:p>
                    <a:p>
                      <a:pPr marL="457200" algn="l">
                        <a:spcAft>
                          <a:spcPts val="0"/>
                        </a:spcAft>
                      </a:pPr>
                      <a:r>
                        <a:rPr lang="fr-FR" sz="1200" dirty="0">
                          <a:effectLst/>
                          <a:latin typeface="Times New Roman" panose="02020603050405020304" pitchFamily="18"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pPr marL="457200" algn="l">
                        <a:spcAft>
                          <a:spcPts val="0"/>
                        </a:spcAft>
                      </a:pPr>
                      <a:r>
                        <a:rPr lang="fr-FR" sz="1200" dirty="0">
                          <a:effectLst/>
                          <a:latin typeface="Times New Roman" panose="02020603050405020304" pitchFamily="18"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fr-FR" sz="1200" dirty="0">
                          <a:effectLst/>
                          <a:latin typeface="Times New Roman" panose="02020603050405020304" pitchFamily="18" charset="0"/>
                          <a:ea typeface="Times New Roman" panose="02020603050405020304" pitchFamily="18" charset="0"/>
                        </a:rPr>
                        <a:t>Magazine articles on sports</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Times New Roman" panose="02020603050405020304" pitchFamily="18" charset="0"/>
                          <a:ea typeface="Times New Roman" panose="02020603050405020304" pitchFamily="18" charset="0"/>
                        </a:rPr>
                        <a:t>Discuss differences of meal habits in France/Spain and Britain</a:t>
                      </a:r>
                    </a:p>
                    <a:p>
                      <a:pPr algn="l">
                        <a:spcAft>
                          <a:spcPts val="0"/>
                        </a:spcAft>
                      </a:pPr>
                      <a:r>
                        <a:rPr lang="en-GB" sz="1200" dirty="0">
                          <a:effectLst/>
                          <a:latin typeface="Times New Roman" panose="02020603050405020304" pitchFamily="18" charset="0"/>
                          <a:ea typeface="Times New Roman" panose="02020603050405020304" pitchFamily="18" charset="0"/>
                        </a:rPr>
                        <a:t>Research French and Spanish specialities on internet</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Research different international celebrations form French and Spanish speaking countries and compare them with British ones</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fr-FR" sz="1200">
                          <a:effectLst/>
                          <a:latin typeface="Times New Roman" panose="02020603050405020304" pitchFamily="18" charset="0"/>
                          <a:ea typeface="Times New Roman" panose="02020603050405020304" pitchFamily="18" charset="0"/>
                        </a:rPr>
                        <a:t>Magazine articles on sports</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Articles on international celebrations</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Revise vocabulary</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Revise adjectives</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Revise time indicators</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Revise tenses</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Revise vocabulary</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Revise justifications</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en-GB" sz="1200">
                          <a:effectLst/>
                          <a:latin typeface="Times New Roman" panose="02020603050405020304" pitchFamily="18" charset="0"/>
                          <a:ea typeface="Times New Roman" panose="02020603050405020304" pitchFamily="18" charset="0"/>
                        </a:rPr>
                        <a:t>Revise talking about your favourite celebration and why</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txBody>
                  <a:tcPr marL="68580" marR="68580" marT="0" marB="0"/>
                </a:tc>
                <a:tc>
                  <a:txBody>
                    <a:bodyPr/>
                    <a:lstStyle/>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Classroom language</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en-GB" sz="1200">
                          <a:effectLst/>
                          <a:latin typeface="Times New Roman" panose="02020603050405020304" pitchFamily="18" charset="0"/>
                          <a:ea typeface="Times New Roman" panose="02020603050405020304" pitchFamily="18" charset="0"/>
                        </a:rPr>
                        <a:t>Short clip on extreme sports</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Classroom language</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txBody>
                  <a:tcPr marL="68580" marR="68580" marT="0" marB="0"/>
                </a:tc>
              </a:tr>
              <a:tr h="509037">
                <a:tc>
                  <a:txBody>
                    <a:bodyPr/>
                    <a:lstStyle/>
                    <a:p>
                      <a:pPr algn="ctr">
                        <a:spcAft>
                          <a:spcPts val="0"/>
                        </a:spcAft>
                      </a:pPr>
                      <a:r>
                        <a:rPr lang="en-GB" sz="14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200" b="1" dirty="0">
                          <a:effectLst/>
                          <a:latin typeface="Times New Roman" panose="02020603050405020304" pitchFamily="18" charset="0"/>
                          <a:ea typeface="Times New Roman" panose="02020603050405020304" pitchFamily="18" charset="0"/>
                        </a:rPr>
                        <a:t>Theme 2: Local, National, International and global areas of interest</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b="1" dirty="0">
                          <a:effectLst/>
                          <a:latin typeface="Times New Roman" panose="02020603050405020304" pitchFamily="18"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b="1" dirty="0">
                          <a:effectLst/>
                          <a:latin typeface="Times New Roman" panose="02020603050405020304" pitchFamily="18"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b="1" u="sng" dirty="0">
                          <a:effectLst/>
                          <a:latin typeface="Times New Roman" panose="02020603050405020304" pitchFamily="18" charset="0"/>
                          <a:ea typeface="Times New Roman" panose="02020603050405020304" pitchFamily="18" charset="0"/>
                        </a:rPr>
                        <a:t>Topic 5: Home, town, neighbourhood and region</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Times New Roman" panose="02020603050405020304" pitchFamily="18" charset="0"/>
                          <a:ea typeface="Times New Roman" panose="02020603050405020304" pitchFamily="18" charset="0"/>
                        </a:rPr>
                        <a:t>Talking about where you live, what’s in your town, what there isn’t, what there is to see/do, describing your house and your ideal home</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b="1" u="sng" dirty="0">
                          <a:effectLst/>
                          <a:latin typeface="Times New Roman" panose="02020603050405020304" pitchFamily="18" charset="0"/>
                          <a:ea typeface="Times New Roman" panose="02020603050405020304" pitchFamily="18" charset="0"/>
                        </a:rPr>
                        <a:t>Topic 6: House chores</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Times New Roman" panose="02020603050405020304" pitchFamily="18" charset="0"/>
                          <a:ea typeface="Times New Roman" panose="02020603050405020304" pitchFamily="18" charset="0"/>
                        </a:rPr>
                        <a:t>Talking about what you do help at home</a:t>
                      </a:r>
                    </a:p>
                  </a:txBody>
                  <a:tcPr marL="68580" marR="68580" marT="0" marB="0"/>
                </a:tc>
                <a:tc>
                  <a:txBody>
                    <a:bodyPr/>
                    <a:lstStyle/>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Dans ma ville il y a…/dans ma ville il n’y a pas de…</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Une gare/un aéroport/une station de métro/un cinéma/des restaurants/une poste/un centre commercial/un centre de loisirs/une bibliothèque</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J’habite au nord/au sud/a l’est/a l’ouest de l’Angleterre</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Ma ville est belle/pittoresque/animée</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Dans ma maison, j’ai…</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Au rez-de-chaussée/premier étage/deuxième étage/au sous-sol, il y a…</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Une chambre, un salon, un jardin, une salle de bains, une cuisine, des toilettes, une cave, un grenier, une entrée.</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Luxueux/grand/spacieux/sombre/douillet/confortable/lumineux/utile/vieux/joli</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L’avantage, c’est que…/l’inconvénient, c’est que …/Ce qui m’intéresse, c’est que …/ Ce qui m’embête, c’est que …/J’ai décidé de…/Au lieu de…/on m’a dit que …/Quelle chance!/Quel dommage!</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Ma maison idéale serait….il y a aurait…</a:t>
                      </a:r>
                      <a:endParaRPr lang="en-GB" sz="1200">
                        <a:effectLst/>
                        <a:latin typeface="Times New Roman" panose="02020603050405020304" pitchFamily="18" charset="0"/>
                        <a:ea typeface="Times New Roman" panose="02020603050405020304" pitchFamily="18" charset="0"/>
                      </a:endParaRPr>
                    </a:p>
                    <a:p>
                      <a:pPr marL="228600"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marL="228600"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marL="228600" algn="l">
                        <a:spcAft>
                          <a:spcPts val="0"/>
                        </a:spcAft>
                      </a:pPr>
                      <a:r>
                        <a:rPr lang="fr-FR" sz="12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tabLst>
                          <a:tab pos="457200" algn="l"/>
                        </a:tabLst>
                      </a:pPr>
                      <a:r>
                        <a:rPr lang="fr-FR" sz="1200">
                          <a:effectLst/>
                          <a:latin typeface="Times New Roman" panose="02020603050405020304" pitchFamily="18" charset="0"/>
                          <a:ea typeface="Times New Roman" panose="02020603050405020304" pitchFamily="18" charset="0"/>
                        </a:rPr>
                        <a:t>faire les courses/passer l’aspirateur/faire du jardinage/sortir la poubelle/faire mon lit/ranger ma chambre/faire la vaisselle/mettre le couvert/nettoyer les vitres/faire le ménage/faire la cuisine/faire la lessive</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tabLst>
                          <a:tab pos="457200" algn="l"/>
                        </a:tabLst>
                      </a:pPr>
                      <a:r>
                        <a:rPr lang="fr-FR" sz="1200">
                          <a:effectLst/>
                          <a:latin typeface="Times New Roman" panose="02020603050405020304" pitchFamily="18" charset="0"/>
                          <a:ea typeface="Times New Roman" panose="02020603050405020304" pitchFamily="18" charset="0"/>
                        </a:rPr>
                        <a:t>je peux/je veux/je dois/je préfère/je ne peux pas/je ne dois pas/je ne veux pas etc…</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tabLst>
                          <a:tab pos="457200" algn="l"/>
                        </a:tabLst>
                      </a:pPr>
                      <a:r>
                        <a:rPr lang="fr-FR" sz="1200">
                          <a:effectLst/>
                          <a:latin typeface="Times New Roman" panose="02020603050405020304" pitchFamily="18" charset="0"/>
                          <a:ea typeface="Times New Roman" panose="02020603050405020304" pitchFamily="18" charset="0"/>
                        </a:rPr>
                        <a:t>je horreur de/ce qui m’embête c’est que/je suis fan de/l’avantage c’est que/l’inconvénient c’est que…</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tabLst>
                          <a:tab pos="457200" algn="l"/>
                        </a:tabLst>
                      </a:pPr>
                      <a:r>
                        <a:rPr lang="fr-FR" sz="1200">
                          <a:effectLst/>
                          <a:latin typeface="Times New Roman" panose="02020603050405020304" pitchFamily="18" charset="0"/>
                          <a:ea typeface="Times New Roman" panose="02020603050405020304" pitchFamily="18" charset="0"/>
                        </a:rPr>
                        <a:t>‘j’aimerais/je voudrais/je préfèrerais</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200">
                          <a:effectLst/>
                          <a:latin typeface="Times New Roman" panose="02020603050405020304" pitchFamily="18" charset="0"/>
                          <a:ea typeface="Times New Roman" panose="02020603050405020304" pitchFamily="18" charset="0"/>
                        </a:rPr>
                        <a:t>L’école, Jacques Charpentreau </a:t>
                      </a:r>
                    </a:p>
                    <a:p>
                      <a:pPr algn="l">
                        <a:spcAft>
                          <a:spcPts val="0"/>
                        </a:spcAft>
                      </a:pPr>
                      <a:r>
                        <a:rPr lang="en-GB" sz="1200">
                          <a:effectLst/>
                          <a:latin typeface="Times New Roman" panose="02020603050405020304" pitchFamily="18" charset="0"/>
                          <a:ea typeface="Times New Roman" panose="02020603050405020304" pitchFamily="18" charset="0"/>
                        </a:rPr>
                        <a:t>Research differences between houses in France and Spain and compare them to British houses</a:t>
                      </a:r>
                    </a:p>
                  </a:txBody>
                  <a:tcPr marL="68580" marR="68580" marT="0" marB="0"/>
                </a:tc>
                <a:tc>
                  <a:txBody>
                    <a:bodyPr/>
                    <a:lstStyle/>
                    <a:p>
                      <a:pPr algn="l">
                        <a:spcAft>
                          <a:spcPts val="0"/>
                        </a:spcAft>
                      </a:pPr>
                      <a:r>
                        <a:rPr lang="en-GB" sz="1200">
                          <a:effectLst/>
                          <a:latin typeface="Times New Roman" panose="02020603050405020304" pitchFamily="18" charset="0"/>
                          <a:ea typeface="Times New Roman" panose="02020603050405020304" pitchFamily="18" charset="0"/>
                        </a:rPr>
                        <a:t> </a:t>
                      </a:r>
                    </a:p>
                  </a:txBody>
                  <a:tcPr marL="68580" marR="68580" marT="0" marB="0"/>
                </a:tc>
                <a:tc>
                  <a:txBody>
                    <a:bodyPr/>
                    <a:lstStyle/>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Revise vocabulary</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Revise adjectives</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Revise complex structures</a:t>
                      </a:r>
                      <a:endParaRPr lang="en-GB" sz="120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fr-FR" sz="1200">
                          <a:effectLst/>
                          <a:latin typeface="Times New Roman" panose="02020603050405020304" pitchFamily="18" charset="0"/>
                          <a:ea typeface="Times New Roman" panose="02020603050405020304" pitchFamily="18" charset="0"/>
                        </a:rPr>
                        <a:t>Conditional tense</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marL="342900" lvl="0" indent="-342900" algn="l">
                        <a:spcAft>
                          <a:spcPts val="0"/>
                        </a:spcAft>
                        <a:buFont typeface="Symbol" panose="05050102010706020507" pitchFamily="18" charset="2"/>
                        <a:buChar char=""/>
                      </a:pPr>
                      <a:r>
                        <a:rPr lang="en-GB" sz="1200">
                          <a:effectLst/>
                          <a:latin typeface="Times New Roman" panose="02020603050405020304" pitchFamily="18" charset="0"/>
                          <a:ea typeface="Times New Roman" panose="02020603050405020304" pitchFamily="18" charset="0"/>
                        </a:rPr>
                        <a:t>Revise vocabulary</a:t>
                      </a:r>
                    </a:p>
                    <a:p>
                      <a:pPr marL="342900" lvl="0" indent="-342900" algn="l">
                        <a:spcAft>
                          <a:spcPts val="0"/>
                        </a:spcAft>
                        <a:buFont typeface="Symbol" panose="05050102010706020507" pitchFamily="18" charset="2"/>
                        <a:buChar char=""/>
                      </a:pPr>
                      <a:r>
                        <a:rPr lang="en-GB" sz="1200">
                          <a:effectLst/>
                          <a:latin typeface="Times New Roman" panose="02020603050405020304" pitchFamily="18" charset="0"/>
                          <a:ea typeface="Times New Roman" panose="02020603050405020304" pitchFamily="18" charset="0"/>
                        </a:rPr>
                        <a:t>Revise present and conditional</a:t>
                      </a:r>
                    </a:p>
                    <a:p>
                      <a:pPr marL="342900" lvl="0" indent="-342900" algn="l">
                        <a:spcAft>
                          <a:spcPts val="0"/>
                        </a:spcAft>
                        <a:buFont typeface="Symbol" panose="05050102010706020507" pitchFamily="18" charset="2"/>
                        <a:buChar char=""/>
                      </a:pPr>
                      <a:r>
                        <a:rPr lang="en-GB" sz="1200">
                          <a:effectLst/>
                          <a:latin typeface="Times New Roman" panose="02020603050405020304" pitchFamily="18" charset="0"/>
                          <a:ea typeface="Times New Roman" panose="02020603050405020304" pitchFamily="18" charset="0"/>
                        </a:rPr>
                        <a:t>Revise complex structures</a:t>
                      </a:r>
                    </a:p>
                    <a:p>
                      <a:pPr marL="457200"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txBody>
                  <a:tcPr marL="68580" marR="68580" marT="0" marB="0"/>
                </a:tc>
                <a:tc>
                  <a:txBody>
                    <a:bodyPr/>
                    <a:lstStyle/>
                    <a:p>
                      <a:pPr marL="342900" lvl="0" indent="-342900" algn="l">
                        <a:spcAft>
                          <a:spcPts val="0"/>
                        </a:spcAft>
                        <a:buFont typeface="Symbol" panose="05050102010706020507" pitchFamily="18" charset="2"/>
                        <a:buChar char=""/>
                      </a:pPr>
                      <a:r>
                        <a:rPr lang="fr-FR" sz="1200" dirty="0" err="1">
                          <a:effectLst/>
                          <a:latin typeface="Times New Roman" panose="02020603050405020304" pitchFamily="18" charset="0"/>
                          <a:ea typeface="Times New Roman" panose="02020603050405020304" pitchFamily="18" charset="0"/>
                        </a:rPr>
                        <a:t>Classroom</a:t>
                      </a:r>
                      <a:r>
                        <a:rPr lang="fr-FR" sz="1200" dirty="0">
                          <a:effectLst/>
                          <a:latin typeface="Times New Roman" panose="02020603050405020304" pitchFamily="18" charset="0"/>
                          <a:ea typeface="Times New Roman" panose="02020603050405020304" pitchFamily="18" charset="0"/>
                        </a:rPr>
                        <a:t> </a:t>
                      </a:r>
                      <a:r>
                        <a:rPr lang="fr-FR" sz="1200" dirty="0" err="1">
                          <a:effectLst/>
                          <a:latin typeface="Times New Roman" panose="02020603050405020304" pitchFamily="18" charset="0"/>
                          <a:ea typeface="Times New Roman" panose="02020603050405020304" pitchFamily="18" charset="0"/>
                        </a:rPr>
                        <a:t>language</a:t>
                      </a:r>
                      <a:endParaRPr lang="en-GB" sz="1200" dirty="0">
                        <a:effectLst/>
                        <a:latin typeface="Times New Roman" panose="02020603050405020304" pitchFamily="18" charset="0"/>
                        <a:ea typeface="Times New Roman" panose="02020603050405020304" pitchFamily="18" charset="0"/>
                      </a:endParaRPr>
                    </a:p>
                    <a:p>
                      <a:pPr marL="342900" lvl="0" indent="-342900" algn="l">
                        <a:spcAft>
                          <a:spcPts val="0"/>
                        </a:spcAft>
                        <a:buFont typeface="Symbol" panose="05050102010706020507" pitchFamily="18" charset="2"/>
                        <a:buChar char=""/>
                      </a:pPr>
                      <a:r>
                        <a:rPr lang="en-GB" sz="1200" dirty="0">
                          <a:effectLst/>
                          <a:latin typeface="Times New Roman" panose="02020603050405020304" pitchFamily="18" charset="0"/>
                          <a:ea typeface="Times New Roman" panose="02020603050405020304" pitchFamily="18" charset="0"/>
                        </a:rPr>
                        <a:t>Short clip on luxurious houses</a:t>
                      </a:r>
                    </a:p>
                    <a:p>
                      <a:pPr algn="l">
                        <a:spcAft>
                          <a:spcPts val="0"/>
                        </a:spcAft>
                      </a:pPr>
                      <a:r>
                        <a:rPr lang="en-GB" sz="1200" dirty="0">
                          <a:effectLst/>
                          <a:latin typeface="Times New Roman" panose="02020603050405020304" pitchFamily="18" charset="0"/>
                          <a:ea typeface="Times New Roman" panose="02020603050405020304" pitchFamily="18" charset="0"/>
                        </a:rPr>
                        <a:t> </a:t>
                      </a:r>
                    </a:p>
                  </a:txBody>
                  <a:tcPr marL="68580" marR="68580" marT="0" marB="0"/>
                </a:tc>
              </a:tr>
            </a:tbl>
          </a:graphicData>
        </a:graphic>
      </p:graphicFrame>
    </p:spTree>
    <p:extLst>
      <p:ext uri="{BB962C8B-B14F-4D97-AF65-F5344CB8AC3E}">
        <p14:creationId xmlns:p14="http://schemas.microsoft.com/office/powerpoint/2010/main" val="751761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334528"/>
            <a:ext cx="13208000" cy="18473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407" b="1" dirty="0">
                <a:solidFill>
                  <a:srgbClr val="00B0F0"/>
                </a:solidFill>
                <a:latin typeface="Arial" panose="020B0604020202020204" pitchFamily="34" charset="0"/>
                <a:cs typeface="Arial" panose="020B0604020202020204" pitchFamily="34" charset="0"/>
              </a:rPr>
              <a:t>G</a:t>
            </a:r>
            <a:r>
              <a:rPr lang="en-GB" sz="15407" b="1" dirty="0">
                <a:solidFill>
                  <a:schemeClr val="tx1"/>
                </a:solidFill>
                <a:latin typeface="Arial" panose="020B0604020202020204" pitchFamily="34" charset="0"/>
                <a:cs typeface="Arial" panose="020B0604020202020204" pitchFamily="34" charset="0"/>
              </a:rPr>
              <a:t>eography</a:t>
            </a:r>
          </a:p>
          <a:p>
            <a:pPr algn="ctr"/>
            <a:endParaRPr lang="en-GB" sz="18489" b="1" dirty="0">
              <a:solidFill>
                <a:schemeClr val="tx1"/>
              </a:solidFill>
              <a:latin typeface="Arial" panose="020B0604020202020204" pitchFamily="34" charset="0"/>
              <a:cs typeface="Arial" panose="020B0604020202020204" pitchFamily="34" charset="0"/>
            </a:endParaRPr>
          </a:p>
          <a:p>
            <a:pPr algn="ctr"/>
            <a:r>
              <a:rPr lang="en-GB" sz="18489" b="1" dirty="0">
                <a:solidFill>
                  <a:schemeClr val="tx1"/>
                </a:solidFill>
                <a:latin typeface="Arial" panose="020B0604020202020204" pitchFamily="34" charset="0"/>
                <a:cs typeface="Arial" panose="020B0604020202020204" pitchFamily="34" charset="0"/>
              </a:rPr>
              <a:t> </a:t>
            </a:r>
          </a:p>
        </p:txBody>
      </p:sp>
      <p:pic>
        <p:nvPicPr>
          <p:cNvPr id="6" name="Picture 4" descr="Image result for all saints dagenham badge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8824" y="3974975"/>
            <a:ext cx="1590351" cy="185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02626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4334528"/>
            <a:ext cx="13208000" cy="18473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948" b="1" dirty="0">
                <a:solidFill>
                  <a:srgbClr val="00B0F0"/>
                </a:solidFill>
                <a:latin typeface="Arial" panose="020B0604020202020204" pitchFamily="34" charset="0"/>
                <a:cs typeface="Arial" panose="020B0604020202020204" pitchFamily="34" charset="0"/>
              </a:rPr>
              <a:t>A</a:t>
            </a:r>
            <a:r>
              <a:rPr lang="en-GB" sz="16948" b="1" dirty="0">
                <a:solidFill>
                  <a:schemeClr val="tx1"/>
                </a:solidFill>
                <a:latin typeface="Arial" panose="020B0604020202020204" pitchFamily="34" charset="0"/>
                <a:cs typeface="Arial" panose="020B0604020202020204" pitchFamily="34" charset="0"/>
              </a:rPr>
              <a:t>rt </a:t>
            </a:r>
            <a:r>
              <a:rPr lang="en-GB" sz="16948" b="1" dirty="0">
                <a:solidFill>
                  <a:srgbClr val="00B0F0"/>
                </a:solidFill>
                <a:latin typeface="Arial" panose="020B0604020202020204" pitchFamily="34" charset="0"/>
                <a:cs typeface="Arial" panose="020B0604020202020204" pitchFamily="34" charset="0"/>
              </a:rPr>
              <a:t>a</a:t>
            </a:r>
            <a:r>
              <a:rPr lang="en-GB" sz="16948" b="1" dirty="0">
                <a:solidFill>
                  <a:schemeClr val="tx1"/>
                </a:solidFill>
                <a:latin typeface="Arial" panose="020B0604020202020204" pitchFamily="34" charset="0"/>
                <a:cs typeface="Arial" panose="020B0604020202020204" pitchFamily="34" charset="0"/>
              </a:rPr>
              <a:t>nd </a:t>
            </a:r>
          </a:p>
          <a:p>
            <a:pPr algn="ctr"/>
            <a:r>
              <a:rPr lang="en-GB" sz="16948" b="1" dirty="0">
                <a:solidFill>
                  <a:srgbClr val="00B0F0"/>
                </a:solidFill>
                <a:latin typeface="Arial" panose="020B0604020202020204" pitchFamily="34" charset="0"/>
                <a:cs typeface="Arial" panose="020B0604020202020204" pitchFamily="34" charset="0"/>
              </a:rPr>
              <a:t>D</a:t>
            </a:r>
            <a:r>
              <a:rPr lang="en-GB" sz="16948" b="1" dirty="0">
                <a:solidFill>
                  <a:schemeClr val="tx1"/>
                </a:solidFill>
                <a:latin typeface="Arial" panose="020B0604020202020204" pitchFamily="34" charset="0"/>
                <a:cs typeface="Arial" panose="020B0604020202020204" pitchFamily="34" charset="0"/>
              </a:rPr>
              <a:t>esign</a:t>
            </a:r>
          </a:p>
          <a:p>
            <a:pPr algn="ctr"/>
            <a:endParaRPr lang="en-GB" sz="16948" b="1" dirty="0">
              <a:solidFill>
                <a:schemeClr val="tx1"/>
              </a:solidFill>
              <a:latin typeface="Arial" panose="020B0604020202020204" pitchFamily="34" charset="0"/>
              <a:cs typeface="Arial" panose="020B0604020202020204" pitchFamily="34" charset="0"/>
            </a:endParaRPr>
          </a:p>
        </p:txBody>
      </p:sp>
      <p:pic>
        <p:nvPicPr>
          <p:cNvPr id="6" name="Picture 4" descr="Image result for all saints dagenham badge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8824" y="6307356"/>
            <a:ext cx="1590351" cy="185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5301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098946132"/>
              </p:ext>
            </p:extLst>
          </p:nvPr>
        </p:nvGraphicFramePr>
        <p:xfrm>
          <a:off x="690465" y="802433"/>
          <a:ext cx="11084768" cy="7019021"/>
        </p:xfrm>
        <a:graphic>
          <a:graphicData uri="http://schemas.openxmlformats.org/drawingml/2006/table">
            <a:tbl>
              <a:tblPr firstRow="1" firstCol="1" bandRow="1">
                <a:tableStyleId>{5C22544A-7EE6-4342-B048-85BDC9FD1C3A}</a:tableStyleId>
              </a:tblPr>
              <a:tblGrid>
                <a:gridCol w="1603061"/>
                <a:gridCol w="1570774"/>
                <a:gridCol w="1640603"/>
                <a:gridCol w="1582787"/>
                <a:gridCol w="1585790"/>
                <a:gridCol w="1676643"/>
                <a:gridCol w="1425110"/>
              </a:tblGrid>
              <a:tr h="701902">
                <a:tc>
                  <a:txBody>
                    <a:bodyPr/>
                    <a:lstStyle/>
                    <a:p>
                      <a:pPr algn="ctr">
                        <a:spcAft>
                          <a:spcPts val="0"/>
                        </a:spcAft>
                      </a:pPr>
                      <a:r>
                        <a:rPr lang="en-GB" sz="1400">
                          <a:effectLst/>
                        </a:rPr>
                        <a:t>Term</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400">
                          <a:effectLst/>
                        </a:rPr>
                        <a:t>Topics to be studies</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400">
                          <a:effectLst/>
                        </a:rPr>
                        <a:t>Keywords / Terms</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400">
                          <a:effectLst/>
                        </a:rPr>
                        <a:t>Places of Interest</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400">
                          <a:effectLst/>
                        </a:rPr>
                        <a:t>Related reading</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400">
                          <a:effectLst/>
                        </a:rPr>
                        <a:t>Assessment Information</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400">
                          <a:effectLst/>
                        </a:rPr>
                        <a:t>Additional Information</a:t>
                      </a:r>
                      <a:endParaRPr lang="en-GB" sz="1400">
                        <a:effectLst/>
                        <a:latin typeface="Times New Roman" panose="02020603050405020304" pitchFamily="18" charset="0"/>
                        <a:ea typeface="Times New Roman" panose="02020603050405020304" pitchFamily="18" charset="0"/>
                      </a:endParaRPr>
                    </a:p>
                  </a:txBody>
                  <a:tcPr marL="68580" marR="68580" marT="0" marB="0"/>
                </a:tc>
              </a:tr>
              <a:tr h="1804891">
                <a:tc>
                  <a:txBody>
                    <a:bodyPr/>
                    <a:lstStyle/>
                    <a:p>
                      <a:pPr algn="ctr">
                        <a:spcAft>
                          <a:spcPts val="0"/>
                        </a:spcAft>
                      </a:pPr>
                      <a:r>
                        <a:rPr lang="en-GB" sz="1400">
                          <a:effectLst/>
                        </a:rPr>
                        <a:t>Autumn</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a:effectLst/>
                        </a:rPr>
                        <a:t>Introduction to GCSE Geography</a:t>
                      </a:r>
                    </a:p>
                    <a:p>
                      <a:pPr algn="l">
                        <a:spcAft>
                          <a:spcPts val="0"/>
                        </a:spcAft>
                      </a:pPr>
                      <a:r>
                        <a:rPr lang="en-GB" sz="1400">
                          <a:effectLst/>
                        </a:rPr>
                        <a:t> </a:t>
                      </a:r>
                    </a:p>
                    <a:p>
                      <a:pPr algn="l">
                        <a:spcAft>
                          <a:spcPts val="0"/>
                        </a:spcAft>
                      </a:pPr>
                      <a:r>
                        <a:rPr lang="en-GB" sz="1400">
                          <a:effectLst/>
                        </a:rPr>
                        <a:t>Geographical Skills &amp; Application</a:t>
                      </a:r>
                    </a:p>
                    <a:p>
                      <a:pPr algn="l">
                        <a:spcAft>
                          <a:spcPts val="0"/>
                        </a:spcAft>
                      </a:pPr>
                      <a:r>
                        <a:rPr lang="en-GB" sz="1400">
                          <a:effectLst/>
                        </a:rPr>
                        <a:t> </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a:effectLst/>
                        </a:rPr>
                        <a:t>Cartographic</a:t>
                      </a:r>
                    </a:p>
                    <a:p>
                      <a:pPr algn="l">
                        <a:spcAft>
                          <a:spcPts val="0"/>
                        </a:spcAft>
                      </a:pPr>
                      <a:r>
                        <a:rPr lang="en-GB" sz="1400">
                          <a:effectLst/>
                        </a:rPr>
                        <a:t>Statistical</a:t>
                      </a:r>
                    </a:p>
                    <a:p>
                      <a:pPr algn="l">
                        <a:spcAft>
                          <a:spcPts val="0"/>
                        </a:spcAft>
                      </a:pPr>
                      <a:r>
                        <a:rPr lang="en-GB" sz="1400">
                          <a:effectLst/>
                        </a:rPr>
                        <a:t>Graphical</a:t>
                      </a:r>
                    </a:p>
                    <a:p>
                      <a:pPr algn="l">
                        <a:spcAft>
                          <a:spcPts val="0"/>
                        </a:spcAft>
                      </a:pPr>
                      <a:r>
                        <a:rPr lang="en-GB" sz="1400">
                          <a:effectLst/>
                        </a:rPr>
                        <a:t> </a:t>
                      </a:r>
                    </a:p>
                    <a:p>
                      <a:pPr algn="l">
                        <a:spcAft>
                          <a:spcPts val="0"/>
                        </a:spcAft>
                      </a:pPr>
                      <a:r>
                        <a:rPr lang="en-GB" sz="1400">
                          <a:effectLst/>
                        </a:rPr>
                        <a:t>Evaluation</a:t>
                      </a:r>
                    </a:p>
                    <a:p>
                      <a:pPr algn="l">
                        <a:spcAft>
                          <a:spcPts val="0"/>
                        </a:spcAft>
                      </a:pPr>
                      <a:r>
                        <a:rPr lang="en-GB" sz="1400">
                          <a:effectLst/>
                        </a:rPr>
                        <a:t> </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a:effectLst/>
                        </a:rPr>
                        <a:t> </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u="sng">
                          <a:effectLst/>
                          <a:hlinkClick r:id="rId2"/>
                        </a:rPr>
                        <a:t>http://www.aqa.org.uk/subjects/geography/gcse</a:t>
                      </a:r>
                      <a:endParaRPr lang="en-GB" sz="1400">
                        <a:effectLst/>
                      </a:endParaRPr>
                    </a:p>
                    <a:p>
                      <a:pPr algn="l">
                        <a:spcAft>
                          <a:spcPts val="0"/>
                        </a:spcAft>
                      </a:pPr>
                      <a:r>
                        <a:rPr lang="en-GB" sz="1400">
                          <a:effectLst/>
                        </a:rPr>
                        <a:t> </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a:effectLst/>
                        </a:rPr>
                        <a:t>Test</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a:effectLst/>
                        </a:rPr>
                        <a:t> </a:t>
                      </a:r>
                      <a:endParaRPr lang="en-GB" sz="1400">
                        <a:effectLst/>
                        <a:latin typeface="Times New Roman" panose="02020603050405020304" pitchFamily="18" charset="0"/>
                        <a:ea typeface="Times New Roman" panose="02020603050405020304" pitchFamily="18" charset="0"/>
                      </a:endParaRPr>
                    </a:p>
                  </a:txBody>
                  <a:tcPr marL="68580" marR="68580" marT="0" marB="0"/>
                </a:tc>
              </a:tr>
              <a:tr h="2406522">
                <a:tc>
                  <a:txBody>
                    <a:bodyPr/>
                    <a:lstStyle/>
                    <a:p>
                      <a:pPr algn="ctr">
                        <a:spcAft>
                          <a:spcPts val="0"/>
                        </a:spcAft>
                      </a:pPr>
                      <a:r>
                        <a:rPr lang="en-GB" sz="1400">
                          <a:effectLst/>
                        </a:rPr>
                        <a:t>Spring</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a:effectLst/>
                        </a:rPr>
                        <a:t>The Living World</a:t>
                      </a:r>
                    </a:p>
                    <a:p>
                      <a:pPr algn="l">
                        <a:spcAft>
                          <a:spcPts val="0"/>
                        </a:spcAft>
                      </a:pPr>
                      <a:r>
                        <a:rPr lang="en-GB" sz="1400">
                          <a:effectLst/>
                        </a:rPr>
                        <a:t> </a:t>
                      </a:r>
                    </a:p>
                    <a:p>
                      <a:pPr algn="l">
                        <a:spcAft>
                          <a:spcPts val="0"/>
                        </a:spcAft>
                      </a:pPr>
                      <a:r>
                        <a:rPr lang="en-GB" sz="1400">
                          <a:effectLst/>
                        </a:rPr>
                        <a:t> </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a:effectLst/>
                        </a:rPr>
                        <a:t>Ecosystems</a:t>
                      </a:r>
                    </a:p>
                    <a:p>
                      <a:pPr algn="l">
                        <a:spcAft>
                          <a:spcPts val="0"/>
                        </a:spcAft>
                      </a:pPr>
                      <a:r>
                        <a:rPr lang="en-GB" sz="1400">
                          <a:effectLst/>
                        </a:rPr>
                        <a:t>Tropical Rainforests</a:t>
                      </a:r>
                    </a:p>
                    <a:p>
                      <a:pPr algn="l">
                        <a:spcAft>
                          <a:spcPts val="0"/>
                        </a:spcAft>
                      </a:pPr>
                      <a:r>
                        <a:rPr lang="en-GB" sz="1400">
                          <a:effectLst/>
                        </a:rPr>
                        <a:t>Hot Deserts</a:t>
                      </a:r>
                    </a:p>
                    <a:p>
                      <a:pPr algn="l">
                        <a:spcAft>
                          <a:spcPts val="0"/>
                        </a:spcAft>
                      </a:pPr>
                      <a:r>
                        <a:rPr lang="en-GB" sz="1400">
                          <a:effectLst/>
                        </a:rPr>
                        <a:t>Desertification</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a:effectLst/>
                        </a:rPr>
                        <a:t>Kew Gardens</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a:effectLst/>
                        </a:rPr>
                        <a:t>Watch any Ray Mears survival programmes on Deserts or Tropical Rainforests.</a:t>
                      </a:r>
                    </a:p>
                    <a:p>
                      <a:pPr algn="l">
                        <a:spcAft>
                          <a:spcPts val="0"/>
                        </a:spcAft>
                      </a:pPr>
                      <a:r>
                        <a:rPr lang="en-GB" sz="1400">
                          <a:effectLst/>
                        </a:rPr>
                        <a:t>BBC documentary – Planet Earth and Planet Earth 2.</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a:effectLst/>
                        </a:rPr>
                        <a:t>Test</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a:effectLst/>
                        </a:rPr>
                        <a:t> </a:t>
                      </a:r>
                      <a:endParaRPr lang="en-GB" sz="1400">
                        <a:effectLst/>
                        <a:latin typeface="Times New Roman" panose="02020603050405020304" pitchFamily="18" charset="0"/>
                        <a:ea typeface="Times New Roman" panose="02020603050405020304" pitchFamily="18" charset="0"/>
                      </a:endParaRPr>
                    </a:p>
                  </a:txBody>
                  <a:tcPr marL="68580" marR="68580" marT="0" marB="0"/>
                </a:tc>
              </a:tr>
              <a:tr h="2105706">
                <a:tc>
                  <a:txBody>
                    <a:bodyPr/>
                    <a:lstStyle/>
                    <a:p>
                      <a:pPr algn="ctr">
                        <a:spcAft>
                          <a:spcPts val="0"/>
                        </a:spcAft>
                      </a:pPr>
                      <a:r>
                        <a:rPr lang="en-GB" sz="1400">
                          <a:effectLst/>
                        </a:rPr>
                        <a:t>Summer</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a:effectLst/>
                        </a:rPr>
                        <a:t>Urban Issues and Challenges</a:t>
                      </a:r>
                    </a:p>
                    <a:p>
                      <a:pPr algn="l">
                        <a:spcAft>
                          <a:spcPts val="0"/>
                        </a:spcAft>
                      </a:pPr>
                      <a:r>
                        <a:rPr lang="en-GB" sz="1400">
                          <a:effectLst/>
                        </a:rPr>
                        <a:t> </a:t>
                      </a:r>
                    </a:p>
                    <a:p>
                      <a:pPr algn="l">
                        <a:spcAft>
                          <a:spcPts val="0"/>
                        </a:spcAft>
                      </a:pPr>
                      <a:r>
                        <a:rPr lang="en-GB" sz="1400">
                          <a:effectLst/>
                        </a:rPr>
                        <a:t> </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a:effectLst/>
                        </a:rPr>
                        <a:t>Urban</a:t>
                      </a:r>
                    </a:p>
                    <a:p>
                      <a:pPr algn="l">
                        <a:spcAft>
                          <a:spcPts val="0"/>
                        </a:spcAft>
                      </a:pPr>
                      <a:r>
                        <a:rPr lang="en-GB" sz="1400">
                          <a:effectLst/>
                        </a:rPr>
                        <a:t>Migration</a:t>
                      </a:r>
                    </a:p>
                    <a:p>
                      <a:pPr algn="l">
                        <a:spcAft>
                          <a:spcPts val="0"/>
                        </a:spcAft>
                      </a:pPr>
                      <a:r>
                        <a:rPr lang="en-GB" sz="1400">
                          <a:effectLst/>
                        </a:rPr>
                        <a:t>Megacity</a:t>
                      </a:r>
                    </a:p>
                    <a:p>
                      <a:pPr algn="l">
                        <a:spcAft>
                          <a:spcPts val="0"/>
                        </a:spcAft>
                      </a:pPr>
                      <a:r>
                        <a:rPr lang="en-GB" sz="1400">
                          <a:effectLst/>
                        </a:rPr>
                        <a:t>Regeneration</a:t>
                      </a:r>
                    </a:p>
                    <a:p>
                      <a:pPr algn="l">
                        <a:spcAft>
                          <a:spcPts val="0"/>
                        </a:spcAft>
                      </a:pPr>
                      <a:r>
                        <a:rPr lang="en-GB" sz="1400">
                          <a:effectLst/>
                        </a:rPr>
                        <a:t>Opportunities</a:t>
                      </a:r>
                    </a:p>
                    <a:p>
                      <a:pPr algn="l">
                        <a:spcAft>
                          <a:spcPts val="0"/>
                        </a:spcAft>
                      </a:pPr>
                      <a:r>
                        <a:rPr lang="en-GB" sz="1400">
                          <a:effectLst/>
                        </a:rPr>
                        <a:t>Sustainable</a:t>
                      </a:r>
                    </a:p>
                    <a:p>
                      <a:pPr algn="l">
                        <a:spcAft>
                          <a:spcPts val="0"/>
                        </a:spcAft>
                      </a:pPr>
                      <a:r>
                        <a:rPr lang="en-GB" sz="1400">
                          <a:effectLst/>
                        </a:rPr>
                        <a:t>LIC/NEE/HIC</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a:effectLst/>
                        </a:rPr>
                        <a:t>Bristol</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u="sng">
                          <a:effectLst/>
                          <a:hlinkClick r:id="rId3"/>
                        </a:rPr>
                        <a:t>https://visitbristol.co.uk/</a:t>
                      </a:r>
                      <a:endParaRPr lang="en-GB" sz="1400">
                        <a:effectLst/>
                      </a:endParaRPr>
                    </a:p>
                    <a:p>
                      <a:pPr algn="l">
                        <a:spcAft>
                          <a:spcPts val="0"/>
                        </a:spcAft>
                      </a:pPr>
                      <a:r>
                        <a:rPr lang="en-GB" sz="1400" u="sng">
                          <a:effectLst/>
                          <a:hlinkClick r:id="rId4"/>
                        </a:rPr>
                        <a:t>https://www.britannica.com/place/Rio-de-Janeiro-Brazil</a:t>
                      </a:r>
                      <a:endParaRPr lang="en-GB" sz="1400">
                        <a:effectLst/>
                      </a:endParaRPr>
                    </a:p>
                    <a:p>
                      <a:pPr algn="l">
                        <a:spcAft>
                          <a:spcPts val="0"/>
                        </a:spcAft>
                      </a:pPr>
                      <a:r>
                        <a:rPr lang="en-GB" sz="1400">
                          <a:effectLst/>
                        </a:rPr>
                        <a:t> </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a:effectLst/>
                        </a:rPr>
                        <a:t>Test</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400" dirty="0">
                          <a:effectLst/>
                        </a:rPr>
                        <a:t> </a:t>
                      </a:r>
                      <a:endParaRPr lang="en-GB" sz="14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1851590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334528"/>
            <a:ext cx="13208000" cy="18473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489" b="1" dirty="0">
                <a:solidFill>
                  <a:srgbClr val="00B0F0"/>
                </a:solidFill>
                <a:latin typeface="Arial" panose="020B0604020202020204" pitchFamily="34" charset="0"/>
                <a:cs typeface="Arial" panose="020B0604020202020204" pitchFamily="34" charset="0"/>
              </a:rPr>
              <a:t>H</a:t>
            </a:r>
            <a:r>
              <a:rPr lang="en-GB" sz="18489" b="1" dirty="0">
                <a:solidFill>
                  <a:schemeClr val="tx1"/>
                </a:solidFill>
                <a:latin typeface="Arial" panose="020B0604020202020204" pitchFamily="34" charset="0"/>
                <a:cs typeface="Arial" panose="020B0604020202020204" pitchFamily="34" charset="0"/>
              </a:rPr>
              <a:t>istory</a:t>
            </a:r>
          </a:p>
          <a:p>
            <a:pPr algn="ctr"/>
            <a:endParaRPr lang="en-GB" sz="18489" b="1" dirty="0">
              <a:solidFill>
                <a:schemeClr val="tx1"/>
              </a:solidFill>
              <a:latin typeface="Arial" panose="020B0604020202020204" pitchFamily="34" charset="0"/>
              <a:cs typeface="Arial" panose="020B0604020202020204" pitchFamily="34" charset="0"/>
            </a:endParaRPr>
          </a:p>
          <a:p>
            <a:pPr algn="ctr"/>
            <a:r>
              <a:rPr lang="en-GB" sz="18489" b="1" dirty="0">
                <a:solidFill>
                  <a:schemeClr val="tx1"/>
                </a:solidFill>
                <a:latin typeface="Arial" panose="020B0604020202020204" pitchFamily="34" charset="0"/>
                <a:cs typeface="Arial" panose="020B0604020202020204" pitchFamily="34" charset="0"/>
              </a:rPr>
              <a:t> </a:t>
            </a:r>
          </a:p>
        </p:txBody>
      </p:sp>
      <p:pic>
        <p:nvPicPr>
          <p:cNvPr id="6" name="Picture 4" descr="Image result for all saints dagenham badge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8824" y="3974975"/>
            <a:ext cx="1590351" cy="185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4974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45092235"/>
              </p:ext>
            </p:extLst>
          </p:nvPr>
        </p:nvGraphicFramePr>
        <p:xfrm>
          <a:off x="1003052" y="527405"/>
          <a:ext cx="11296897" cy="8022829"/>
        </p:xfrm>
        <a:graphic>
          <a:graphicData uri="http://schemas.openxmlformats.org/drawingml/2006/table">
            <a:tbl>
              <a:tblPr firstRow="1" firstCol="1" bandRow="1">
                <a:tableStyleId>{5C22544A-7EE6-4342-B048-85BDC9FD1C3A}</a:tableStyleId>
              </a:tblPr>
              <a:tblGrid>
                <a:gridCol w="999163"/>
                <a:gridCol w="1534842"/>
                <a:gridCol w="1944903"/>
                <a:gridCol w="1534842"/>
                <a:gridCol w="2300818"/>
                <a:gridCol w="1817120"/>
                <a:gridCol w="1165209"/>
              </a:tblGrid>
              <a:tr h="684876">
                <a:tc>
                  <a:txBody>
                    <a:bodyPr/>
                    <a:lstStyle/>
                    <a:p>
                      <a:pPr algn="ctr">
                        <a:spcAft>
                          <a:spcPts val="0"/>
                        </a:spcAft>
                      </a:pPr>
                      <a:r>
                        <a:rPr lang="en-GB" sz="1600" dirty="0">
                          <a:effectLst/>
                        </a:rPr>
                        <a:t>Term</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dirty="0">
                          <a:effectLst/>
                        </a:rPr>
                        <a:t>Topics to be studies</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Keywords / Terms</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Places of Interest</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Related reading</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Assessment Information</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Additional Information</a:t>
                      </a:r>
                      <a:endParaRPr lang="en-GB" sz="1600">
                        <a:effectLst/>
                        <a:latin typeface="Times New Roman" panose="02020603050405020304" pitchFamily="18" charset="0"/>
                        <a:ea typeface="Times New Roman" panose="02020603050405020304" pitchFamily="18" charset="0"/>
                      </a:endParaRPr>
                    </a:p>
                  </a:txBody>
                  <a:tcPr marL="68580" marR="68580" marT="0" marB="0"/>
                </a:tc>
              </a:tr>
              <a:tr h="1761109">
                <a:tc>
                  <a:txBody>
                    <a:bodyPr/>
                    <a:lstStyle/>
                    <a:p>
                      <a:pPr algn="ctr">
                        <a:spcAft>
                          <a:spcPts val="0"/>
                        </a:spcAft>
                      </a:pPr>
                      <a:r>
                        <a:rPr lang="en-GB" sz="1600">
                          <a:effectLst/>
                        </a:rPr>
                        <a:t>Autumn</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dirty="0">
                          <a:effectLst/>
                        </a:rPr>
                        <a:t>South Africa: Apartheid</a:t>
                      </a:r>
                    </a:p>
                    <a:p>
                      <a:pPr algn="l">
                        <a:spcAft>
                          <a:spcPts val="0"/>
                        </a:spcAft>
                      </a:pPr>
                      <a:r>
                        <a:rPr lang="en-GB" sz="1600" dirty="0">
                          <a:effectLst/>
                        </a:rPr>
                        <a:t> </a:t>
                      </a:r>
                    </a:p>
                    <a:p>
                      <a:pPr algn="l">
                        <a:spcAft>
                          <a:spcPts val="0"/>
                        </a:spcAft>
                      </a:pPr>
                      <a:r>
                        <a:rPr lang="en-GB" sz="1600" dirty="0">
                          <a:effectLst/>
                        </a:rPr>
                        <a:t> </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dirty="0">
                          <a:effectLst/>
                        </a:rPr>
                        <a:t>Apartheid</a:t>
                      </a:r>
                    </a:p>
                    <a:p>
                      <a:pPr algn="l">
                        <a:spcAft>
                          <a:spcPts val="0"/>
                        </a:spcAft>
                      </a:pPr>
                      <a:r>
                        <a:rPr lang="en-GB" sz="1600" dirty="0">
                          <a:effectLst/>
                        </a:rPr>
                        <a:t>Nelson Mandela</a:t>
                      </a:r>
                    </a:p>
                    <a:p>
                      <a:pPr algn="l">
                        <a:spcAft>
                          <a:spcPts val="0"/>
                        </a:spcAft>
                      </a:pPr>
                      <a:r>
                        <a:rPr lang="en-GB" sz="1600" dirty="0">
                          <a:effectLst/>
                        </a:rPr>
                        <a:t>Bantustans</a:t>
                      </a:r>
                    </a:p>
                    <a:p>
                      <a:pPr algn="l">
                        <a:spcAft>
                          <a:spcPts val="0"/>
                        </a:spcAft>
                      </a:pPr>
                      <a:r>
                        <a:rPr lang="en-GB" sz="1600" dirty="0">
                          <a:effectLst/>
                        </a:rPr>
                        <a:t>Sharpeville</a:t>
                      </a:r>
                    </a:p>
                    <a:p>
                      <a:pPr algn="l">
                        <a:spcAft>
                          <a:spcPts val="0"/>
                        </a:spcAft>
                      </a:pPr>
                      <a:r>
                        <a:rPr lang="en-GB" sz="1600" dirty="0">
                          <a:effectLst/>
                        </a:rPr>
                        <a:t>Boer</a:t>
                      </a:r>
                    </a:p>
                    <a:p>
                      <a:pPr algn="l">
                        <a:spcAft>
                          <a:spcPts val="0"/>
                        </a:spcAft>
                      </a:pPr>
                      <a:r>
                        <a:rPr lang="en-GB" sz="1600" dirty="0">
                          <a:effectLst/>
                        </a:rPr>
                        <a:t>Soweto</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dirty="0">
                          <a:effectLst/>
                        </a:rPr>
                        <a:t> </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dirty="0">
                          <a:effectLst/>
                        </a:rPr>
                        <a:t>The Good Immigrant</a:t>
                      </a:r>
                    </a:p>
                    <a:p>
                      <a:pPr algn="ctr">
                        <a:spcAft>
                          <a:spcPts val="0"/>
                        </a:spcAft>
                      </a:pPr>
                      <a:r>
                        <a:rPr lang="en-GB" sz="1600" dirty="0">
                          <a:effectLst/>
                        </a:rPr>
                        <a:t>(Nikesh Shukla)</a:t>
                      </a:r>
                    </a:p>
                    <a:p>
                      <a:pPr algn="ctr">
                        <a:spcAft>
                          <a:spcPts val="0"/>
                        </a:spcAft>
                      </a:pPr>
                      <a:r>
                        <a:rPr lang="en-GB" sz="1600" dirty="0">
                          <a:effectLst/>
                        </a:rPr>
                        <a:t> </a:t>
                      </a:r>
                    </a:p>
                    <a:p>
                      <a:pPr algn="ctr">
                        <a:spcAft>
                          <a:spcPts val="0"/>
                        </a:spcAft>
                      </a:pPr>
                      <a:r>
                        <a:rPr lang="en-GB" sz="1600" dirty="0">
                          <a:effectLst/>
                        </a:rPr>
                        <a:t>Long Walk to Freedom</a:t>
                      </a:r>
                    </a:p>
                    <a:p>
                      <a:pPr algn="ctr">
                        <a:spcAft>
                          <a:spcPts val="0"/>
                        </a:spcAft>
                      </a:pPr>
                      <a:r>
                        <a:rPr lang="en-GB" sz="1600" dirty="0">
                          <a:effectLst/>
                        </a:rPr>
                        <a:t>(Nelson Mandela)</a:t>
                      </a:r>
                    </a:p>
                    <a:p>
                      <a:pPr algn="ctr">
                        <a:spcAft>
                          <a:spcPts val="0"/>
                        </a:spcAft>
                      </a:pPr>
                      <a:r>
                        <a:rPr lang="en-GB" sz="1600" dirty="0">
                          <a:effectLst/>
                        </a:rPr>
                        <a:t> </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Source assessment – source skills</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Develop source skill analysis</a:t>
                      </a:r>
                      <a:endParaRPr lang="en-GB" sz="1600">
                        <a:effectLst/>
                        <a:latin typeface="Times New Roman" panose="02020603050405020304" pitchFamily="18" charset="0"/>
                        <a:ea typeface="Times New Roman" panose="02020603050405020304" pitchFamily="18" charset="0"/>
                      </a:endParaRPr>
                    </a:p>
                  </a:txBody>
                  <a:tcPr marL="68580" marR="68580" marT="0" marB="0"/>
                </a:tc>
              </a:tr>
              <a:tr h="2054627">
                <a:tc>
                  <a:txBody>
                    <a:bodyPr/>
                    <a:lstStyle/>
                    <a:p>
                      <a:pPr algn="ctr">
                        <a:spcAft>
                          <a:spcPts val="0"/>
                        </a:spcAft>
                      </a:pPr>
                      <a:r>
                        <a:rPr lang="en-GB" sz="1600">
                          <a:effectLst/>
                        </a:rPr>
                        <a:t>Spring</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Medicine Through Time</a:t>
                      </a:r>
                    </a:p>
                    <a:p>
                      <a:pPr algn="l">
                        <a:spcAft>
                          <a:spcPts val="0"/>
                        </a:spcAft>
                      </a:pPr>
                      <a:r>
                        <a:rPr lang="en-GB" sz="1600">
                          <a:effectLst/>
                        </a:rPr>
                        <a:t> </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Cauterising</a:t>
                      </a:r>
                    </a:p>
                    <a:p>
                      <a:pPr algn="l">
                        <a:spcAft>
                          <a:spcPts val="0"/>
                        </a:spcAft>
                      </a:pPr>
                      <a:r>
                        <a:rPr lang="en-GB" sz="1600">
                          <a:effectLst/>
                        </a:rPr>
                        <a:t>Infection</a:t>
                      </a:r>
                    </a:p>
                    <a:p>
                      <a:pPr algn="l">
                        <a:spcAft>
                          <a:spcPts val="0"/>
                        </a:spcAft>
                      </a:pPr>
                      <a:r>
                        <a:rPr lang="en-GB" sz="1600">
                          <a:effectLst/>
                        </a:rPr>
                        <a:t>Blood loss</a:t>
                      </a:r>
                    </a:p>
                    <a:p>
                      <a:pPr algn="l">
                        <a:spcAft>
                          <a:spcPts val="0"/>
                        </a:spcAft>
                      </a:pPr>
                      <a:r>
                        <a:rPr lang="en-GB" sz="1600">
                          <a:effectLst/>
                        </a:rPr>
                        <a:t>Pain</a:t>
                      </a:r>
                    </a:p>
                    <a:p>
                      <a:pPr algn="l">
                        <a:spcAft>
                          <a:spcPts val="0"/>
                        </a:spcAft>
                      </a:pPr>
                      <a:r>
                        <a:rPr lang="en-GB" sz="1600">
                          <a:effectLst/>
                        </a:rPr>
                        <a:t>DNA, Xrays</a:t>
                      </a:r>
                    </a:p>
                    <a:p>
                      <a:pPr algn="l">
                        <a:spcAft>
                          <a:spcPts val="0"/>
                        </a:spcAft>
                      </a:pPr>
                      <a:r>
                        <a:rPr lang="en-GB" sz="1600">
                          <a:effectLst/>
                        </a:rPr>
                        <a:t>Change and continuity</a:t>
                      </a:r>
                    </a:p>
                    <a:p>
                      <a:pPr algn="l">
                        <a:spcAft>
                          <a:spcPts val="0"/>
                        </a:spcAft>
                      </a:pPr>
                      <a:r>
                        <a:rPr lang="en-GB" sz="1600">
                          <a:effectLst/>
                        </a:rPr>
                        <a:t>Turning point </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Science Museum</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dirty="0">
                          <a:effectLst/>
                        </a:rPr>
                        <a:t>Medieval Bodies: Life, Death and Art in the Middle Ages</a:t>
                      </a:r>
                    </a:p>
                    <a:p>
                      <a:pPr algn="ctr">
                        <a:spcAft>
                          <a:spcPts val="0"/>
                        </a:spcAft>
                      </a:pPr>
                      <a:r>
                        <a:rPr lang="en-GB" sz="1600" dirty="0">
                          <a:effectLst/>
                        </a:rPr>
                        <a:t>(Jack </a:t>
                      </a:r>
                      <a:r>
                        <a:rPr lang="en-GB" sz="1600" dirty="0" err="1">
                          <a:effectLst/>
                        </a:rPr>
                        <a:t>Hartnell</a:t>
                      </a:r>
                      <a:r>
                        <a:rPr lang="en-GB" sz="1600" dirty="0">
                          <a:effectLst/>
                        </a:rPr>
                        <a:t>)</a:t>
                      </a:r>
                    </a:p>
                    <a:p>
                      <a:pPr algn="ctr">
                        <a:spcAft>
                          <a:spcPts val="0"/>
                        </a:spcAft>
                      </a:pPr>
                      <a:r>
                        <a:rPr lang="en-GB" sz="1600" dirty="0">
                          <a:effectLst/>
                        </a:rPr>
                        <a:t> </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dirty="0">
                          <a:effectLst/>
                        </a:rPr>
                        <a:t>Knowledge assessment </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Develop essay writing skills</a:t>
                      </a:r>
                      <a:endParaRPr lang="en-GB" sz="1600">
                        <a:effectLst/>
                        <a:latin typeface="Times New Roman" panose="02020603050405020304" pitchFamily="18" charset="0"/>
                        <a:ea typeface="Times New Roman" panose="02020603050405020304" pitchFamily="18" charset="0"/>
                      </a:endParaRPr>
                    </a:p>
                  </a:txBody>
                  <a:tcPr marL="68580" marR="68580" marT="0" marB="0"/>
                </a:tc>
              </a:tr>
              <a:tr h="3522217">
                <a:tc>
                  <a:txBody>
                    <a:bodyPr/>
                    <a:lstStyle/>
                    <a:p>
                      <a:pPr algn="ctr">
                        <a:spcAft>
                          <a:spcPts val="0"/>
                        </a:spcAft>
                      </a:pPr>
                      <a:r>
                        <a:rPr lang="en-GB" sz="1600">
                          <a:effectLst/>
                        </a:rPr>
                        <a:t>Summer</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Crime and Punishment </a:t>
                      </a:r>
                    </a:p>
                    <a:p>
                      <a:pPr algn="l">
                        <a:spcAft>
                          <a:spcPts val="0"/>
                        </a:spcAft>
                      </a:pPr>
                      <a:r>
                        <a:rPr lang="en-GB" sz="1600">
                          <a:effectLst/>
                        </a:rPr>
                        <a:t> </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1250-1550: middle Ages</a:t>
                      </a:r>
                    </a:p>
                    <a:p>
                      <a:pPr algn="l">
                        <a:spcAft>
                          <a:spcPts val="0"/>
                        </a:spcAft>
                      </a:pPr>
                      <a:r>
                        <a:rPr lang="en-GB" sz="1600">
                          <a:effectLst/>
                        </a:rPr>
                        <a:t>Early Modern Britain 1500-1750</a:t>
                      </a:r>
                    </a:p>
                    <a:p>
                      <a:pPr algn="l">
                        <a:spcAft>
                          <a:spcPts val="0"/>
                        </a:spcAft>
                      </a:pPr>
                      <a:r>
                        <a:rPr lang="en-GB" sz="1600">
                          <a:effectLst/>
                        </a:rPr>
                        <a:t>Industrial Period 1750-1900</a:t>
                      </a:r>
                    </a:p>
                    <a:p>
                      <a:pPr algn="l">
                        <a:spcAft>
                          <a:spcPts val="0"/>
                        </a:spcAft>
                      </a:pPr>
                      <a:r>
                        <a:rPr lang="en-GB" sz="1600">
                          <a:effectLst/>
                        </a:rPr>
                        <a:t>Modern Day 1900+ </a:t>
                      </a:r>
                    </a:p>
                    <a:p>
                      <a:pPr algn="l">
                        <a:spcAft>
                          <a:spcPts val="0"/>
                        </a:spcAft>
                      </a:pPr>
                      <a:r>
                        <a:rPr lang="en-GB" sz="1600">
                          <a:effectLst/>
                        </a:rPr>
                        <a:t>Crime</a:t>
                      </a:r>
                    </a:p>
                    <a:p>
                      <a:pPr algn="l">
                        <a:spcAft>
                          <a:spcPts val="0"/>
                        </a:spcAft>
                      </a:pPr>
                      <a:r>
                        <a:rPr lang="en-GB" sz="1600">
                          <a:effectLst/>
                        </a:rPr>
                        <a:t>Punishment</a:t>
                      </a:r>
                    </a:p>
                    <a:p>
                      <a:pPr algn="l">
                        <a:spcAft>
                          <a:spcPts val="0"/>
                        </a:spcAft>
                      </a:pPr>
                      <a:r>
                        <a:rPr lang="en-GB" sz="1600">
                          <a:effectLst/>
                        </a:rPr>
                        <a:t>Law enforcement </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The Clink Museum– London Bridge </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Crime and Punishment OCR textbook</a:t>
                      </a:r>
                    </a:p>
                    <a:p>
                      <a:pPr algn="ctr">
                        <a:spcAft>
                          <a:spcPts val="0"/>
                        </a:spcAft>
                      </a:pPr>
                      <a:r>
                        <a:rPr lang="en-GB" sz="1600">
                          <a:effectLst/>
                        </a:rPr>
                        <a:t>Stories of True Crime in Tudor &amp; Stuart Britain</a:t>
                      </a:r>
                    </a:p>
                    <a:p>
                      <a:pPr algn="ctr">
                        <a:spcAft>
                          <a:spcPts val="0"/>
                        </a:spcAft>
                      </a:pPr>
                      <a:r>
                        <a:rPr lang="en-GB" sz="1600">
                          <a:effectLst/>
                        </a:rPr>
                        <a:t>(Ken MacMillan)</a:t>
                      </a:r>
                    </a:p>
                    <a:p>
                      <a:pPr algn="ctr">
                        <a:spcAft>
                          <a:spcPts val="0"/>
                        </a:spcAft>
                      </a:pPr>
                      <a:r>
                        <a:rPr lang="en-GB" sz="1600">
                          <a:effectLst/>
                        </a:rPr>
                        <a:t>North Soho 999</a:t>
                      </a:r>
                    </a:p>
                    <a:p>
                      <a:pPr algn="ctr">
                        <a:spcAft>
                          <a:spcPts val="0"/>
                        </a:spcAft>
                      </a:pPr>
                      <a:r>
                        <a:rPr lang="en-GB" sz="1600">
                          <a:effectLst/>
                        </a:rPr>
                        <a:t>(Paul Willetts)</a:t>
                      </a:r>
                    </a:p>
                    <a:p>
                      <a:pPr algn="ctr">
                        <a:spcAft>
                          <a:spcPts val="0"/>
                        </a:spcAft>
                      </a:pPr>
                      <a:r>
                        <a:rPr lang="en-GB" sz="1600">
                          <a:effectLst/>
                        </a:rPr>
                        <a:t>The Great Train Robbery</a:t>
                      </a:r>
                    </a:p>
                    <a:p>
                      <a:pPr algn="ctr">
                        <a:spcAft>
                          <a:spcPts val="0"/>
                        </a:spcAft>
                      </a:pPr>
                      <a:r>
                        <a:rPr lang="en-GB" sz="1600">
                          <a:effectLst/>
                        </a:rPr>
                        <a:t>(Michael Crichton)</a:t>
                      </a:r>
                    </a:p>
                    <a:p>
                      <a:pPr algn="ctr">
                        <a:spcAft>
                          <a:spcPts val="0"/>
                        </a:spcAft>
                      </a:pPr>
                      <a:r>
                        <a:rPr lang="en-GB" sz="1600">
                          <a:effectLst/>
                        </a:rPr>
                        <a:t>Criminal London</a:t>
                      </a:r>
                    </a:p>
                    <a:p>
                      <a:pPr algn="ctr">
                        <a:spcAft>
                          <a:spcPts val="0"/>
                        </a:spcAft>
                      </a:pPr>
                      <a:r>
                        <a:rPr lang="en-GB" sz="1600">
                          <a:effectLst/>
                        </a:rPr>
                        <a:t>(Mark Herber)</a:t>
                      </a:r>
                    </a:p>
                    <a:p>
                      <a:pPr algn="ctr">
                        <a:spcAft>
                          <a:spcPts val="0"/>
                        </a:spcAft>
                      </a:pPr>
                      <a:r>
                        <a:rPr lang="en-GB" sz="1600">
                          <a:effectLst/>
                        </a:rPr>
                        <a:t> </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dirty="0">
                          <a:effectLst/>
                        </a:rPr>
                        <a:t>Knowledge paper: out of 40</a:t>
                      </a:r>
                    </a:p>
                    <a:p>
                      <a:pPr algn="l">
                        <a:spcAft>
                          <a:spcPts val="0"/>
                        </a:spcAft>
                      </a:pPr>
                      <a:r>
                        <a:rPr lang="en-GB" sz="1600" dirty="0">
                          <a:effectLst/>
                        </a:rPr>
                        <a:t>3, 1 mark questions</a:t>
                      </a:r>
                    </a:p>
                    <a:p>
                      <a:pPr algn="l">
                        <a:spcAft>
                          <a:spcPts val="0"/>
                        </a:spcAft>
                      </a:pPr>
                      <a:r>
                        <a:rPr lang="en-GB" sz="1600" dirty="0">
                          <a:effectLst/>
                        </a:rPr>
                        <a:t>9 mark question</a:t>
                      </a:r>
                    </a:p>
                    <a:p>
                      <a:pPr algn="l">
                        <a:spcAft>
                          <a:spcPts val="0"/>
                        </a:spcAft>
                      </a:pPr>
                      <a:r>
                        <a:rPr lang="en-GB" sz="1600" dirty="0">
                          <a:effectLst/>
                        </a:rPr>
                        <a:t>10 mark question</a:t>
                      </a:r>
                    </a:p>
                    <a:p>
                      <a:pPr algn="l">
                        <a:spcAft>
                          <a:spcPts val="0"/>
                        </a:spcAft>
                      </a:pPr>
                      <a:r>
                        <a:rPr lang="en-GB" sz="1600" dirty="0">
                          <a:effectLst/>
                        </a:rPr>
                        <a:t>18 mark question</a:t>
                      </a:r>
                    </a:p>
                    <a:p>
                      <a:pPr algn="l">
                        <a:spcAft>
                          <a:spcPts val="0"/>
                        </a:spcAft>
                      </a:pPr>
                      <a:r>
                        <a:rPr lang="en-GB" sz="1600" dirty="0">
                          <a:effectLst/>
                        </a:rPr>
                        <a:t>50 minutes for the paper</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dirty="0">
                          <a:effectLst/>
                        </a:rPr>
                        <a:t>This is the first part of their real GCSE paper!</a:t>
                      </a:r>
                      <a:endParaRPr lang="en-GB" sz="16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2495673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3093" y="228599"/>
            <a:ext cx="13208000" cy="76323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489" b="1" dirty="0">
              <a:solidFill>
                <a:srgbClr val="00B0F0"/>
              </a:solidFill>
              <a:latin typeface="Arial" panose="020B0604020202020204" pitchFamily="34" charset="0"/>
              <a:cs typeface="Arial" panose="020B0604020202020204" pitchFamily="34" charset="0"/>
            </a:endParaRPr>
          </a:p>
          <a:p>
            <a:pPr algn="ctr"/>
            <a:r>
              <a:rPr lang="en-GB" sz="18489" b="1" dirty="0">
                <a:solidFill>
                  <a:srgbClr val="00B0F0"/>
                </a:solidFill>
                <a:latin typeface="Arial" panose="020B0604020202020204" pitchFamily="34" charset="0"/>
                <a:cs typeface="Arial" panose="020B0604020202020204" pitchFamily="34" charset="0"/>
              </a:rPr>
              <a:t>M</a:t>
            </a:r>
            <a:r>
              <a:rPr lang="en-GB" sz="18489" b="1" dirty="0">
                <a:solidFill>
                  <a:schemeClr val="tx1"/>
                </a:solidFill>
                <a:latin typeface="Arial" panose="020B0604020202020204" pitchFamily="34" charset="0"/>
                <a:cs typeface="Arial" panose="020B0604020202020204" pitchFamily="34" charset="0"/>
              </a:rPr>
              <a:t>aths</a:t>
            </a:r>
          </a:p>
          <a:p>
            <a:pPr algn="ctr"/>
            <a:endParaRPr lang="en-GB" sz="18489" b="1" dirty="0">
              <a:solidFill>
                <a:schemeClr val="tx1"/>
              </a:solidFill>
              <a:latin typeface="Arial" panose="020B0604020202020204" pitchFamily="34" charset="0"/>
              <a:cs typeface="Arial" panose="020B0604020202020204" pitchFamily="34" charset="0"/>
            </a:endParaRPr>
          </a:p>
          <a:p>
            <a:pPr algn="ctr"/>
            <a:r>
              <a:rPr lang="en-GB" sz="18489" b="1" dirty="0" smtClean="0">
                <a:solidFill>
                  <a:schemeClr val="tx1"/>
                </a:solidFill>
                <a:latin typeface="Arial" panose="020B0604020202020204" pitchFamily="34" charset="0"/>
                <a:cs typeface="Arial" panose="020B0604020202020204" pitchFamily="34" charset="0"/>
              </a:rPr>
              <a:t>Foundation </a:t>
            </a:r>
            <a:endParaRPr lang="en-GB" sz="18489" b="1" dirty="0">
              <a:solidFill>
                <a:schemeClr val="tx1"/>
              </a:solidFill>
              <a:latin typeface="Arial" panose="020B0604020202020204" pitchFamily="34" charset="0"/>
              <a:cs typeface="Arial" panose="020B0604020202020204" pitchFamily="34" charset="0"/>
            </a:endParaRPr>
          </a:p>
        </p:txBody>
      </p:sp>
      <p:pic>
        <p:nvPicPr>
          <p:cNvPr id="6" name="Picture 4" descr="Image result for all saints dagenham badge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8824" y="5443664"/>
            <a:ext cx="1590351" cy="185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098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382783536"/>
              </p:ext>
            </p:extLst>
          </p:nvPr>
        </p:nvGraphicFramePr>
        <p:xfrm>
          <a:off x="0" y="0"/>
          <a:ext cx="13207999" cy="9906000"/>
        </p:xfrm>
        <a:graphic>
          <a:graphicData uri="http://schemas.openxmlformats.org/drawingml/2006/table">
            <a:tbl>
              <a:tblPr firstRow="1" firstCol="1" bandRow="1">
                <a:tableStyleId>{5C22544A-7EE6-4342-B048-85BDC9FD1C3A}</a:tableStyleId>
              </a:tblPr>
              <a:tblGrid>
                <a:gridCol w="1236133"/>
                <a:gridCol w="2545634"/>
                <a:gridCol w="1954851"/>
                <a:gridCol w="1885963"/>
                <a:gridCol w="1889540"/>
                <a:gridCol w="1997796"/>
                <a:gridCol w="1698082"/>
              </a:tblGrid>
              <a:tr h="366889">
                <a:tc>
                  <a:txBody>
                    <a:bodyPr/>
                    <a:lstStyle/>
                    <a:p>
                      <a:pPr algn="ctr">
                        <a:spcAft>
                          <a:spcPts val="0"/>
                        </a:spcAft>
                      </a:pPr>
                      <a:r>
                        <a:rPr lang="en-GB" sz="1200" dirty="0">
                          <a:effectLst/>
                        </a:rPr>
                        <a:t>Term</a:t>
                      </a:r>
                      <a:endParaRPr lang="en-GB" sz="1200" dirty="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a:effectLst/>
                        </a:rPr>
                        <a:t>Topics to be studies</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a:effectLst/>
                        </a:rPr>
                        <a:t>Keywords / Terms</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a:effectLst/>
                        </a:rPr>
                        <a:t>Places of Interest</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a:effectLst/>
                        </a:rPr>
                        <a:t>Related reading</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a:effectLst/>
                        </a:rPr>
                        <a:t>Assessment Information</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dirty="0">
                          <a:effectLst/>
                        </a:rPr>
                        <a:t>Additional Information</a:t>
                      </a:r>
                      <a:endParaRPr lang="en-GB" sz="1200" dirty="0">
                        <a:effectLst/>
                        <a:latin typeface="Times New Roman" panose="02020603050405020304" pitchFamily="18" charset="0"/>
                        <a:ea typeface="Times New Roman" panose="02020603050405020304" pitchFamily="18" charset="0"/>
                      </a:endParaRPr>
                    </a:p>
                  </a:txBody>
                  <a:tcPr marL="34490" marR="34490" marT="0" marB="0"/>
                </a:tc>
              </a:tr>
              <a:tr h="9539111">
                <a:tc>
                  <a:txBody>
                    <a:bodyPr/>
                    <a:lstStyle/>
                    <a:p>
                      <a:pPr algn="ctr">
                        <a:spcAft>
                          <a:spcPts val="0"/>
                        </a:spcAft>
                      </a:pPr>
                      <a:r>
                        <a:rPr lang="en-GB" sz="1200">
                          <a:effectLst/>
                        </a:rPr>
                        <a:t>Autumn</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l">
                        <a:spcAft>
                          <a:spcPts val="0"/>
                        </a:spcAft>
                      </a:pPr>
                      <a:r>
                        <a:rPr lang="en-GB" sz="1200">
                          <a:effectLst/>
                        </a:rPr>
                        <a:t> </a:t>
                      </a:r>
                    </a:p>
                    <a:p>
                      <a:pPr algn="l">
                        <a:spcAft>
                          <a:spcPts val="0"/>
                        </a:spcAft>
                      </a:pPr>
                      <a:r>
                        <a:rPr lang="en-GB" sz="1200">
                          <a:effectLst/>
                        </a:rPr>
                        <a:t>Number: Basic Number</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Geometry and measures: Measures and scale drawings</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Statistics: Charts, tables and averages</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Geometry and measures: Angles</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Number: Number properties</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l">
                        <a:spcAft>
                          <a:spcPts val="0"/>
                        </a:spcAft>
                      </a:pPr>
                      <a:r>
                        <a:rPr lang="en-GB" sz="1200">
                          <a:effectLst/>
                        </a:rPr>
                        <a:t> </a:t>
                      </a:r>
                    </a:p>
                    <a:p>
                      <a:pPr algn="l">
                        <a:spcAft>
                          <a:spcPts val="0"/>
                        </a:spcAft>
                      </a:pPr>
                      <a:r>
                        <a:rPr lang="en-GB" sz="1200">
                          <a:effectLst/>
                        </a:rPr>
                        <a:t>Digit, positive, inequality, place value, negative, column, grid and partition methods.</a:t>
                      </a:r>
                    </a:p>
                    <a:p>
                      <a:pPr algn="l">
                        <a:spcAft>
                          <a:spcPts val="0"/>
                        </a:spcAft>
                      </a:pPr>
                      <a:r>
                        <a:rPr lang="en-GB" sz="1200">
                          <a:effectLst/>
                        </a:rPr>
                        <a:t> </a:t>
                      </a:r>
                    </a:p>
                    <a:p>
                      <a:pPr algn="l">
                        <a:spcAft>
                          <a:spcPts val="0"/>
                        </a:spcAft>
                      </a:pPr>
                      <a:r>
                        <a:rPr lang="en-GB" sz="1200">
                          <a:effectLst/>
                        </a:rPr>
                        <a:t>Centilitre, ounce, .foot, pound, gallon, stone, imperial, ton, inch, tonne, metric, yard.  Estimate, ratio, scale drawing, scale factor.  Net and 3d shape, elevation and plan.</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Class interval, data collection, experiment, frequency, frequency table, grouped frequency table, observation, sample, tally chart.  Bar chart, composite bar chart, dual bar chart, key, pictogram, vertical line chart.  Line graph, time series graph, trend.  Average, categorical, consistency, modal, outlier, range, representative, spread, stem and leaf diagram.</a:t>
                      </a:r>
                    </a:p>
                    <a:p>
                      <a:pPr algn="l">
                        <a:spcAft>
                          <a:spcPts val="0"/>
                        </a:spcAft>
                      </a:pPr>
                      <a:r>
                        <a:rPr lang="en-GB" sz="1200">
                          <a:effectLst/>
                        </a:rPr>
                        <a:t> </a:t>
                      </a:r>
                    </a:p>
                    <a:p>
                      <a:pPr algn="l">
                        <a:spcAft>
                          <a:spcPts val="0"/>
                        </a:spcAft>
                      </a:pPr>
                      <a:r>
                        <a:rPr lang="en-GB" sz="1200">
                          <a:effectLst/>
                        </a:rPr>
                        <a:t>Angles around a point, angles on a straight line, vertically opposite angles. Acute, equilateral, isosceles, obtuse, right angle, scalene.  Exterior and interior angles. Bisect, bearings.</a:t>
                      </a:r>
                    </a:p>
                    <a:p>
                      <a:pPr algn="l">
                        <a:spcAft>
                          <a:spcPts val="0"/>
                        </a:spcAft>
                      </a:pPr>
                      <a:r>
                        <a:rPr lang="en-GB" sz="1200">
                          <a:effectLst/>
                        </a:rPr>
                        <a:t> </a:t>
                      </a:r>
                    </a:p>
                    <a:p>
                      <a:pPr algn="l">
                        <a:spcAft>
                          <a:spcPts val="0"/>
                        </a:spcAft>
                      </a:pPr>
                      <a:r>
                        <a:rPr lang="en-GB" sz="1200">
                          <a:effectLst/>
                        </a:rPr>
                        <a:t>Multiple, factor. Factor pair, prime number, factor tree, highest common factor HCF, index notation, lowest common multiple LCM, prime factor, prime factorisation, product.  Square number, square root, function key, </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l">
                        <a:spcAft>
                          <a:spcPts val="0"/>
                        </a:spcAft>
                      </a:pPr>
                      <a:r>
                        <a:rPr lang="en-GB" sz="1200" dirty="0">
                          <a:effectLst/>
                        </a:rPr>
                        <a:t> </a:t>
                      </a:r>
                    </a:p>
                    <a:p>
                      <a:pPr algn="l">
                        <a:spcAft>
                          <a:spcPts val="0"/>
                        </a:spcAft>
                      </a:pPr>
                      <a:r>
                        <a:rPr lang="en-GB" sz="1200" dirty="0">
                          <a:effectLst/>
                        </a:rPr>
                        <a:t>Science museum, Bletchley Park</a:t>
                      </a:r>
                    </a:p>
                    <a:p>
                      <a:pPr algn="l">
                        <a:spcAft>
                          <a:spcPts val="0"/>
                        </a:spcAft>
                      </a:pPr>
                      <a:r>
                        <a:rPr lang="en-GB" sz="1200" dirty="0">
                          <a:effectLst/>
                        </a:rPr>
                        <a:t>Natural History museum</a:t>
                      </a:r>
                    </a:p>
                    <a:p>
                      <a:pPr algn="l">
                        <a:spcAft>
                          <a:spcPts val="0"/>
                        </a:spcAft>
                      </a:pPr>
                      <a:r>
                        <a:rPr lang="en-GB" sz="1200" dirty="0">
                          <a:effectLst/>
                        </a:rPr>
                        <a:t>British museum.</a:t>
                      </a:r>
                    </a:p>
                    <a:p>
                      <a:pPr algn="l">
                        <a:spcAft>
                          <a:spcPts val="0"/>
                        </a:spcAft>
                      </a:pPr>
                      <a:r>
                        <a:rPr lang="en-GB" sz="1200" dirty="0">
                          <a:effectLst/>
                        </a:rPr>
                        <a:t>Greenwich centre.</a:t>
                      </a:r>
                      <a:endParaRPr lang="en-GB" sz="1200" dirty="0">
                        <a:effectLst/>
                        <a:latin typeface="Times New Roman" panose="02020603050405020304" pitchFamily="18" charset="0"/>
                        <a:ea typeface="Times New Roman" panose="02020603050405020304" pitchFamily="18" charset="0"/>
                      </a:endParaRPr>
                    </a:p>
                  </a:txBody>
                  <a:tcPr marL="34490" marR="34490" marT="0" marB="0"/>
                </a:tc>
                <a:tc>
                  <a:txBody>
                    <a:bodyPr/>
                    <a:lstStyle/>
                    <a:p>
                      <a:pPr algn="l">
                        <a:spcAft>
                          <a:spcPts val="0"/>
                        </a:spcAft>
                      </a:pPr>
                      <a:r>
                        <a:rPr lang="en-GB" sz="1200" dirty="0">
                          <a:effectLst/>
                        </a:rPr>
                        <a:t>Collins GCSE Maths Student Book ISBN 978-0-00-811382-7</a:t>
                      </a:r>
                    </a:p>
                    <a:p>
                      <a:pPr algn="l">
                        <a:spcAft>
                          <a:spcPts val="0"/>
                        </a:spcAft>
                      </a:pPr>
                      <a:r>
                        <a:rPr lang="en-GB" sz="1200" dirty="0">
                          <a:effectLst/>
                        </a:rPr>
                        <a:t> </a:t>
                      </a:r>
                    </a:p>
                    <a:p>
                      <a:pPr algn="l">
                        <a:spcAft>
                          <a:spcPts val="0"/>
                        </a:spcAft>
                      </a:pPr>
                      <a:r>
                        <a:rPr lang="en-GB" sz="1200" dirty="0">
                          <a:effectLst/>
                        </a:rPr>
                        <a:t>Foundation Practice Book ISBN 978-0-00-811388-9</a:t>
                      </a:r>
                    </a:p>
                    <a:p>
                      <a:pPr algn="l">
                        <a:spcAft>
                          <a:spcPts val="0"/>
                        </a:spcAft>
                      </a:pPr>
                      <a:r>
                        <a:rPr lang="en-GB" sz="1200" dirty="0">
                          <a:effectLst/>
                        </a:rPr>
                        <a:t> </a:t>
                      </a:r>
                    </a:p>
                    <a:p>
                      <a:pPr algn="l">
                        <a:spcAft>
                          <a:spcPts val="0"/>
                        </a:spcAft>
                      </a:pPr>
                      <a:r>
                        <a:rPr lang="en-GB" sz="1200" dirty="0">
                          <a:effectLst/>
                        </a:rPr>
                        <a:t>Foundation Booster Workbook Grades 4/5 ISBN 978-0-00-811420-6</a:t>
                      </a:r>
                    </a:p>
                    <a:p>
                      <a:pPr algn="l">
                        <a:spcAft>
                          <a:spcPts val="0"/>
                        </a:spcAft>
                      </a:pPr>
                      <a:r>
                        <a:rPr lang="en-GB" sz="1200" dirty="0">
                          <a:effectLst/>
                        </a:rPr>
                        <a:t> </a:t>
                      </a:r>
                    </a:p>
                    <a:p>
                      <a:pPr algn="l">
                        <a:spcAft>
                          <a:spcPts val="0"/>
                        </a:spcAft>
                      </a:pPr>
                      <a:r>
                        <a:rPr lang="en-GB" sz="1200" dirty="0">
                          <a:effectLst/>
                        </a:rPr>
                        <a:t>Foundation skills Book ISBN 978-0-00-811390-2</a:t>
                      </a:r>
                    </a:p>
                    <a:p>
                      <a:pPr algn="l">
                        <a:spcAft>
                          <a:spcPts val="0"/>
                        </a:spcAft>
                      </a:pPr>
                      <a:r>
                        <a:rPr lang="en-GB" sz="1200" dirty="0">
                          <a:effectLst/>
                        </a:rPr>
                        <a:t> </a:t>
                      </a:r>
                    </a:p>
                    <a:p>
                      <a:pPr algn="l">
                        <a:spcAft>
                          <a:spcPts val="0"/>
                        </a:spcAft>
                      </a:pPr>
                      <a:r>
                        <a:rPr lang="en-GB" sz="1200" dirty="0" err="1">
                          <a:effectLst/>
                        </a:rPr>
                        <a:t>Cillins</a:t>
                      </a:r>
                      <a:r>
                        <a:rPr lang="en-GB" sz="1200" dirty="0">
                          <a:effectLst/>
                        </a:rPr>
                        <a:t> GCSE Maths Book ISBN 978-0-00-811381-0</a:t>
                      </a:r>
                    </a:p>
                    <a:p>
                      <a:pPr algn="l">
                        <a:spcAft>
                          <a:spcPts val="0"/>
                        </a:spcAft>
                      </a:pPr>
                      <a:r>
                        <a:rPr lang="en-GB" sz="1200" dirty="0">
                          <a:effectLst/>
                        </a:rPr>
                        <a:t> </a:t>
                      </a:r>
                    </a:p>
                    <a:p>
                      <a:pPr algn="l">
                        <a:spcAft>
                          <a:spcPts val="0"/>
                        </a:spcAft>
                      </a:pPr>
                      <a:r>
                        <a:rPr lang="en-GB" sz="1200" dirty="0">
                          <a:effectLst/>
                        </a:rPr>
                        <a:t>Higher Practice Book 978-0-00-811387-2</a:t>
                      </a:r>
                    </a:p>
                    <a:p>
                      <a:pPr algn="l">
                        <a:spcAft>
                          <a:spcPts val="0"/>
                        </a:spcAft>
                      </a:pPr>
                      <a:r>
                        <a:rPr lang="en-GB" sz="1200" dirty="0">
                          <a:effectLst/>
                        </a:rPr>
                        <a:t>Higher Achieve Grade 7-9 Workbook ISBN 978-0-00-827125-1</a:t>
                      </a:r>
                    </a:p>
                    <a:p>
                      <a:pPr algn="l">
                        <a:spcAft>
                          <a:spcPts val="0"/>
                        </a:spcAft>
                      </a:pPr>
                      <a:r>
                        <a:rPr lang="en-GB" sz="1200" dirty="0">
                          <a:effectLst/>
                        </a:rPr>
                        <a:t>Higher Skills Book ISBN 978-0-00-811389-6</a:t>
                      </a:r>
                      <a:endParaRPr lang="en-GB" sz="1200" dirty="0">
                        <a:effectLst/>
                        <a:latin typeface="Times New Roman" panose="02020603050405020304" pitchFamily="18" charset="0"/>
                        <a:ea typeface="Times New Roman" panose="02020603050405020304" pitchFamily="18" charset="0"/>
                      </a:endParaRPr>
                    </a:p>
                  </a:txBody>
                  <a:tcPr marL="34490" marR="34490" marT="0" marB="0"/>
                </a:tc>
                <a:tc>
                  <a:txBody>
                    <a:bodyPr/>
                    <a:lstStyle/>
                    <a:p>
                      <a:pPr algn="l">
                        <a:spcAft>
                          <a:spcPts val="0"/>
                        </a:spcAft>
                      </a:pPr>
                      <a:r>
                        <a:rPr lang="en-GB" sz="1200">
                          <a:effectLst/>
                        </a:rPr>
                        <a:t>Half termly assessments</a:t>
                      </a:r>
                    </a:p>
                    <a:p>
                      <a:pPr algn="l">
                        <a:spcAft>
                          <a:spcPts val="0"/>
                        </a:spcAft>
                      </a:pPr>
                      <a:r>
                        <a:rPr lang="en-GB" sz="1200">
                          <a:effectLst/>
                        </a:rPr>
                        <a:t> </a:t>
                      </a:r>
                    </a:p>
                    <a:p>
                      <a:pPr algn="l">
                        <a:spcAft>
                          <a:spcPts val="0"/>
                        </a:spcAft>
                      </a:pPr>
                      <a:r>
                        <a:rPr lang="en-GB" sz="1200">
                          <a:effectLst/>
                        </a:rPr>
                        <a:t>End of term assessments – all topics covered in an exam paper format.</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l">
                        <a:spcAft>
                          <a:spcPts val="0"/>
                        </a:spcAft>
                      </a:pPr>
                      <a:r>
                        <a:rPr lang="en-GB" sz="1200" dirty="0">
                          <a:effectLst/>
                        </a:rPr>
                        <a:t> </a:t>
                      </a:r>
                    </a:p>
                    <a:p>
                      <a:pPr algn="l">
                        <a:spcAft>
                          <a:spcPts val="0"/>
                        </a:spcAft>
                      </a:pPr>
                      <a:r>
                        <a:rPr lang="en-GB" sz="1200" dirty="0">
                          <a:effectLst/>
                        </a:rPr>
                        <a:t>Websites:</a:t>
                      </a:r>
                    </a:p>
                    <a:p>
                      <a:pPr algn="l">
                        <a:spcAft>
                          <a:spcPts val="0"/>
                        </a:spcAft>
                      </a:pPr>
                      <a:r>
                        <a:rPr lang="en-GB" sz="1200" dirty="0">
                          <a:effectLst/>
                        </a:rPr>
                        <a:t> </a:t>
                      </a:r>
                    </a:p>
                    <a:p>
                      <a:pPr algn="l">
                        <a:spcAft>
                          <a:spcPts val="0"/>
                        </a:spcAft>
                      </a:pPr>
                      <a:r>
                        <a:rPr lang="en-GB" sz="1200" dirty="0">
                          <a:effectLst/>
                        </a:rPr>
                        <a:t>Corbett maths</a:t>
                      </a:r>
                    </a:p>
                    <a:p>
                      <a:pPr algn="l">
                        <a:spcAft>
                          <a:spcPts val="0"/>
                        </a:spcAft>
                      </a:pPr>
                      <a:r>
                        <a:rPr lang="en-GB" sz="1200" dirty="0">
                          <a:effectLst/>
                        </a:rPr>
                        <a:t>Maths Genie</a:t>
                      </a:r>
                    </a:p>
                    <a:p>
                      <a:pPr algn="l">
                        <a:spcAft>
                          <a:spcPts val="0"/>
                        </a:spcAft>
                      </a:pPr>
                      <a:r>
                        <a:rPr lang="en-GB" sz="1200" dirty="0">
                          <a:effectLst/>
                        </a:rPr>
                        <a:t>Maths Watch</a:t>
                      </a:r>
                      <a:endParaRPr lang="en-GB" sz="1200" dirty="0">
                        <a:effectLst/>
                        <a:latin typeface="Times New Roman" panose="02020603050405020304" pitchFamily="18" charset="0"/>
                        <a:ea typeface="Times New Roman" panose="02020603050405020304" pitchFamily="18" charset="0"/>
                      </a:endParaRPr>
                    </a:p>
                  </a:txBody>
                  <a:tcPr marL="34490" marR="34490" marT="0" marB="0"/>
                </a:tc>
              </a:tr>
            </a:tbl>
          </a:graphicData>
        </a:graphic>
      </p:graphicFrame>
    </p:spTree>
    <p:extLst>
      <p:ext uri="{BB962C8B-B14F-4D97-AF65-F5344CB8AC3E}">
        <p14:creationId xmlns:p14="http://schemas.microsoft.com/office/powerpoint/2010/main" val="25430345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560490228"/>
              </p:ext>
            </p:extLst>
          </p:nvPr>
        </p:nvGraphicFramePr>
        <p:xfrm>
          <a:off x="0" y="-1894275"/>
          <a:ext cx="13207999" cy="10242409"/>
        </p:xfrm>
        <a:graphic>
          <a:graphicData uri="http://schemas.openxmlformats.org/drawingml/2006/table">
            <a:tbl>
              <a:tblPr firstRow="1" firstCol="1" bandRow="1">
                <a:tableStyleId>{5C22544A-7EE6-4342-B048-85BDC9FD1C3A}</a:tableStyleId>
              </a:tblPr>
              <a:tblGrid>
                <a:gridCol w="1236133"/>
                <a:gridCol w="2545634"/>
                <a:gridCol w="1954851"/>
                <a:gridCol w="1885963"/>
                <a:gridCol w="1889540"/>
                <a:gridCol w="1997796"/>
                <a:gridCol w="1698082"/>
              </a:tblGrid>
              <a:tr h="366889">
                <a:tc>
                  <a:txBody>
                    <a:bodyPr/>
                    <a:lstStyle/>
                    <a:p>
                      <a:pPr algn="ctr">
                        <a:spcAft>
                          <a:spcPts val="0"/>
                        </a:spcAft>
                      </a:pPr>
                      <a:r>
                        <a:rPr lang="en-GB" sz="1200" dirty="0">
                          <a:effectLst/>
                        </a:rPr>
                        <a:t>Term</a:t>
                      </a:r>
                      <a:endParaRPr lang="en-GB" sz="1200" dirty="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a:effectLst/>
                        </a:rPr>
                        <a:t>Topics to be studies</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a:effectLst/>
                        </a:rPr>
                        <a:t>Keywords / Terms</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a:effectLst/>
                        </a:rPr>
                        <a:t>Places of Interest</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a:effectLst/>
                        </a:rPr>
                        <a:t>Related reading</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a:effectLst/>
                        </a:rPr>
                        <a:t>Assessment Information</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dirty="0">
                          <a:effectLst/>
                        </a:rPr>
                        <a:t>Additional Information</a:t>
                      </a:r>
                      <a:endParaRPr lang="en-GB" sz="1200" dirty="0">
                        <a:effectLst/>
                        <a:latin typeface="Times New Roman" panose="02020603050405020304" pitchFamily="18" charset="0"/>
                        <a:ea typeface="Times New Roman" panose="02020603050405020304" pitchFamily="18" charset="0"/>
                      </a:endParaRPr>
                    </a:p>
                  </a:txBody>
                  <a:tcPr marL="34490" marR="34490" marT="0" marB="0"/>
                </a:tc>
              </a:tr>
              <a:tr h="9810044">
                <a:tc>
                  <a:txBody>
                    <a:bodyPr/>
                    <a:lstStyle/>
                    <a:p>
                      <a:pPr algn="ctr">
                        <a:spcAft>
                          <a:spcPts val="0"/>
                        </a:spcAft>
                      </a:pPr>
                      <a:r>
                        <a:rPr lang="en-GB" sz="1400">
                          <a:effectLst/>
                          <a:latin typeface="Times New Roman" panose="02020603050405020304" pitchFamily="18" charset="0"/>
                          <a:ea typeface="Times New Roman" panose="02020603050405020304" pitchFamily="18" charset="0"/>
                        </a:rPr>
                        <a:t>Spring</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Number: Approximations</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Number: Decimals and fractions</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Algebra: Linear graphs</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Algebra Expressions and Formulae.</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Calibri" panose="020F0502020204030204" pitchFamily="34" charset="0"/>
                          <a:ea typeface="Calibri" panose="020F0502020204030204" pitchFamily="34" charset="0"/>
                          <a:cs typeface="Calibri" panose="020F0502020204030204" pitchFamily="34" charset="0"/>
                        </a:rPr>
                        <a:t>Ratio and proportion and rates of change: Ratio, speed and proportion</a:t>
                      </a:r>
                      <a:endParaRPr lang="en-GB" sz="1200" dirty="0">
                        <a:effectLst/>
                        <a:latin typeface="Times New Roman" panose="02020603050405020304" pitchFamily="18" charset="0"/>
                        <a:ea typeface="Times New Roman" panose="02020603050405020304" pitchFamily="18" charset="0"/>
                      </a:endParaRP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200" dirty="0">
                          <a:effectLst/>
                          <a:latin typeface="Times New Roman" panose="02020603050405020304" pitchFamily="18" charset="0"/>
                          <a:ea typeface="Times New Roman" panose="02020603050405020304" pitchFamily="18" charset="0"/>
                        </a:rPr>
                        <a:t>Round, decimal, fraction, decimal place, decimal point, error interval. Approximation, significant figure.</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Invert, rational number, reciprocal, recurring decimal, terminating decimal, denominator, numerator, equivalent fraction, lowest common denominator, mixed number, improper fraction, proper fraction.</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Flow diagram, function, input, intersect, line segment, midpoint, negative coordinates, output, x-values, y-values.  Linear graphs, coefficient, constant term, gradient-intercept, y-intercept, y=</a:t>
                      </a:r>
                      <a:r>
                        <a:rPr lang="en-GB" sz="1200" dirty="0" err="1">
                          <a:effectLst/>
                          <a:latin typeface="Times New Roman" panose="02020603050405020304" pitchFamily="18" charset="0"/>
                          <a:ea typeface="Times New Roman" panose="02020603050405020304" pitchFamily="18" charset="0"/>
                        </a:rPr>
                        <a:t>mx+c</a:t>
                      </a:r>
                      <a:r>
                        <a:rPr lang="en-GB" sz="1200" dirty="0">
                          <a:effectLst/>
                          <a:latin typeface="Times New Roman" panose="02020603050405020304" pitchFamily="18" charset="0"/>
                          <a:ea typeface="Times New Roman" panose="02020603050405020304" pitchFamily="18" charset="0"/>
                        </a:rPr>
                        <a:t>, parallel, conversion graph, simultaneous equations.</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Equation, expression, formula, identity, symbol, term, variable. Substitute, ,expand, like terms, simplify, common factor, factorisation, quadratic expression, difference of two squares, inverse operations, rearrange, subject</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Cancel, common unit, simplest form, distance, time, speed, direct proportion, unitary method, unit cost, best buy, better value, mass, value for money.</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ctr">
                        <a:spcAft>
                          <a:spcPts val="0"/>
                        </a:spcAft>
                      </a:pPr>
                      <a:endParaRPr lang="en-GB" sz="1200" dirty="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endParaRPr lang="en-GB" sz="1200" dirty="0">
                        <a:effectLst/>
                        <a:latin typeface="Times New Roman" panose="02020603050405020304" pitchFamily="18" charset="0"/>
                        <a:ea typeface="Times New Roman" panose="02020603050405020304" pitchFamily="18" charset="0"/>
                      </a:endParaRPr>
                    </a:p>
                  </a:txBody>
                  <a:tcPr marL="34490" marR="34490" marT="0" marB="0"/>
                </a:tc>
              </a:tr>
            </a:tbl>
          </a:graphicData>
        </a:graphic>
      </p:graphicFrame>
    </p:spTree>
    <p:extLst>
      <p:ext uri="{BB962C8B-B14F-4D97-AF65-F5344CB8AC3E}">
        <p14:creationId xmlns:p14="http://schemas.microsoft.com/office/powerpoint/2010/main" val="23681686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342740402"/>
              </p:ext>
            </p:extLst>
          </p:nvPr>
        </p:nvGraphicFramePr>
        <p:xfrm>
          <a:off x="0" y="0"/>
          <a:ext cx="13207999" cy="9328009"/>
        </p:xfrm>
        <a:graphic>
          <a:graphicData uri="http://schemas.openxmlformats.org/drawingml/2006/table">
            <a:tbl>
              <a:tblPr firstRow="1" firstCol="1" bandRow="1">
                <a:tableStyleId>{5C22544A-7EE6-4342-B048-85BDC9FD1C3A}</a:tableStyleId>
              </a:tblPr>
              <a:tblGrid>
                <a:gridCol w="1236133"/>
                <a:gridCol w="2545634"/>
                <a:gridCol w="1954851"/>
                <a:gridCol w="1885963"/>
                <a:gridCol w="1889540"/>
                <a:gridCol w="1997796"/>
                <a:gridCol w="1698082"/>
              </a:tblGrid>
              <a:tr h="366889">
                <a:tc>
                  <a:txBody>
                    <a:bodyPr/>
                    <a:lstStyle/>
                    <a:p>
                      <a:pPr algn="ctr">
                        <a:spcAft>
                          <a:spcPts val="0"/>
                        </a:spcAft>
                      </a:pPr>
                      <a:r>
                        <a:rPr lang="en-GB" sz="1200" dirty="0">
                          <a:effectLst/>
                        </a:rPr>
                        <a:t>Term</a:t>
                      </a:r>
                      <a:endParaRPr lang="en-GB" sz="1200" dirty="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a:effectLst/>
                        </a:rPr>
                        <a:t>Topics to be studies</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a:effectLst/>
                        </a:rPr>
                        <a:t>Keywords / Terms</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a:effectLst/>
                        </a:rPr>
                        <a:t>Places of Interest</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a:effectLst/>
                        </a:rPr>
                        <a:t>Related reading</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a:effectLst/>
                        </a:rPr>
                        <a:t>Assessment Information</a:t>
                      </a:r>
                      <a:endParaRPr lang="en-GB" sz="1200">
                        <a:effectLst/>
                        <a:latin typeface="Times New Roman" panose="02020603050405020304" pitchFamily="18" charset="0"/>
                        <a:ea typeface="Times New Roman" panose="02020603050405020304" pitchFamily="18" charset="0"/>
                      </a:endParaRPr>
                    </a:p>
                  </a:txBody>
                  <a:tcPr marL="34490" marR="34490" marT="0" marB="0"/>
                </a:tc>
                <a:tc>
                  <a:txBody>
                    <a:bodyPr/>
                    <a:lstStyle/>
                    <a:p>
                      <a:pPr algn="ctr">
                        <a:spcAft>
                          <a:spcPts val="0"/>
                        </a:spcAft>
                      </a:pPr>
                      <a:r>
                        <a:rPr lang="en-GB" sz="1200" dirty="0">
                          <a:effectLst/>
                        </a:rPr>
                        <a:t>Additional Information</a:t>
                      </a:r>
                      <a:endParaRPr lang="en-GB" sz="1200" dirty="0">
                        <a:effectLst/>
                        <a:latin typeface="Times New Roman" panose="02020603050405020304" pitchFamily="18" charset="0"/>
                        <a:ea typeface="Times New Roman" panose="02020603050405020304" pitchFamily="18" charset="0"/>
                      </a:endParaRPr>
                    </a:p>
                  </a:txBody>
                  <a:tcPr marL="34490" marR="34490" marT="0" marB="0"/>
                </a:tc>
              </a:tr>
              <a:tr h="366889">
                <a:tc>
                  <a:txBody>
                    <a:bodyPr/>
                    <a:lstStyle/>
                    <a:p>
                      <a:pPr algn="l">
                        <a:spcAft>
                          <a:spcPts val="0"/>
                        </a:spcAft>
                      </a:pPr>
                      <a:r>
                        <a:rPr lang="en-GB" sz="1200" dirty="0">
                          <a:effectLst/>
                          <a:latin typeface="Times New Roman" panose="02020603050405020304" pitchFamily="18" charset="0"/>
                          <a:ea typeface="Times New Roman" panose="02020603050405020304" pitchFamily="18" charset="0"/>
                        </a:rPr>
                        <a:t>     Summer</a:t>
                      </a:r>
                    </a:p>
                  </a:txBody>
                  <a:tcPr marL="68580" marR="68580" marT="0" marB="0"/>
                </a:tc>
                <a:tc>
                  <a:txBody>
                    <a:bodyPr/>
                    <a:lstStyle/>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Geometry and measures: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Transformations:</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Probability: Probability and events</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Geometry and measures: Volumes and surface areas of prisms</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Compound shape, perpendicular height, parallelogram, trapezium, Pi – π. Arc, chord, circumference, diameter, radius, sector, segment, tangent.</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Order of rotation, rotational symmetry, image, object, transformation, translation, vector, mirror line, reflection, angle of rotation, centre of rotations, centre of enlargement, enlargement, direction, magnitude, resultant vector, scalar.</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Equally likely, event, outcome, probability, probability fraction, probability scale, random, trial, exhaustive, mutually exclusive, experimental data, experimental probability, relative frequency, theoretical probabiltity, expectation, combination, factorial, systematic counting.</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Edge, face, vertex, vertices, volume, capacity, surface area, cross-section, prism, cylinder</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2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2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2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200" dirty="0">
                          <a:effectLst/>
                          <a:latin typeface="Times New Roman" panose="02020603050405020304" pitchFamily="18" charset="0"/>
                          <a:ea typeface="Times New Roman" panose="02020603050405020304" pitchFamily="18" charset="0"/>
                        </a:rPr>
                        <a:t> </a:t>
                      </a:r>
                    </a:p>
                  </a:txBody>
                  <a:tcPr marL="68580" marR="68580" marT="0" marB="0"/>
                </a:tc>
              </a:tr>
            </a:tbl>
          </a:graphicData>
        </a:graphic>
      </p:graphicFrame>
    </p:spTree>
    <p:extLst>
      <p:ext uri="{BB962C8B-B14F-4D97-AF65-F5344CB8AC3E}">
        <p14:creationId xmlns:p14="http://schemas.microsoft.com/office/powerpoint/2010/main" val="30297074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3093" y="228599"/>
            <a:ext cx="13208000" cy="76323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489" b="1" dirty="0">
              <a:solidFill>
                <a:srgbClr val="00B0F0"/>
              </a:solidFill>
              <a:latin typeface="Arial" panose="020B0604020202020204" pitchFamily="34" charset="0"/>
              <a:cs typeface="Arial" panose="020B0604020202020204" pitchFamily="34" charset="0"/>
            </a:endParaRPr>
          </a:p>
          <a:p>
            <a:pPr algn="ctr"/>
            <a:r>
              <a:rPr lang="en-GB" sz="18489" b="1" dirty="0">
                <a:solidFill>
                  <a:srgbClr val="00B0F0"/>
                </a:solidFill>
                <a:latin typeface="Arial" panose="020B0604020202020204" pitchFamily="34" charset="0"/>
                <a:cs typeface="Arial" panose="020B0604020202020204" pitchFamily="34" charset="0"/>
              </a:rPr>
              <a:t>M</a:t>
            </a:r>
            <a:r>
              <a:rPr lang="en-GB" sz="18489" b="1" dirty="0">
                <a:solidFill>
                  <a:schemeClr val="tx1"/>
                </a:solidFill>
                <a:latin typeface="Arial" panose="020B0604020202020204" pitchFamily="34" charset="0"/>
                <a:cs typeface="Arial" panose="020B0604020202020204" pitchFamily="34" charset="0"/>
              </a:rPr>
              <a:t>aths</a:t>
            </a:r>
          </a:p>
          <a:p>
            <a:pPr algn="ctr"/>
            <a:endParaRPr lang="en-GB" sz="18489" b="1" dirty="0">
              <a:solidFill>
                <a:schemeClr val="tx1"/>
              </a:solidFill>
              <a:latin typeface="Arial" panose="020B0604020202020204" pitchFamily="34" charset="0"/>
              <a:cs typeface="Arial" panose="020B0604020202020204" pitchFamily="34" charset="0"/>
            </a:endParaRPr>
          </a:p>
          <a:p>
            <a:pPr algn="ctr"/>
            <a:r>
              <a:rPr lang="en-GB" sz="18489" b="1" dirty="0" smtClean="0">
                <a:solidFill>
                  <a:schemeClr val="tx1"/>
                </a:solidFill>
                <a:latin typeface="Arial" panose="020B0604020202020204" pitchFamily="34" charset="0"/>
                <a:cs typeface="Arial" panose="020B0604020202020204" pitchFamily="34" charset="0"/>
              </a:rPr>
              <a:t>Higher</a:t>
            </a:r>
            <a:endParaRPr lang="en-GB" sz="18489" b="1" dirty="0">
              <a:solidFill>
                <a:schemeClr val="tx1"/>
              </a:solidFill>
              <a:latin typeface="Arial" panose="020B0604020202020204" pitchFamily="34" charset="0"/>
              <a:cs typeface="Arial" panose="020B0604020202020204" pitchFamily="34" charset="0"/>
            </a:endParaRPr>
          </a:p>
        </p:txBody>
      </p:sp>
      <p:pic>
        <p:nvPicPr>
          <p:cNvPr id="6" name="Picture 4" descr="Image result for all saints dagenham badge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8824" y="5443664"/>
            <a:ext cx="1590351" cy="185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50218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296375960"/>
              </p:ext>
            </p:extLst>
          </p:nvPr>
        </p:nvGraphicFramePr>
        <p:xfrm>
          <a:off x="0" y="0"/>
          <a:ext cx="13207999" cy="9962269"/>
        </p:xfrm>
        <a:graphic>
          <a:graphicData uri="http://schemas.openxmlformats.org/drawingml/2006/table">
            <a:tbl>
              <a:tblPr firstRow="1" firstCol="1" bandRow="1">
                <a:tableStyleId>{5C22544A-7EE6-4342-B048-85BDC9FD1C3A}</a:tableStyleId>
              </a:tblPr>
              <a:tblGrid>
                <a:gridCol w="1910118"/>
                <a:gridCol w="1871649"/>
                <a:gridCol w="1954851"/>
                <a:gridCol w="1885963"/>
                <a:gridCol w="1889540"/>
                <a:gridCol w="1997796"/>
                <a:gridCol w="1698082"/>
              </a:tblGrid>
              <a:tr h="431411">
                <a:tc>
                  <a:txBody>
                    <a:bodyPr/>
                    <a:lstStyle/>
                    <a:p>
                      <a:pPr algn="ctr">
                        <a:spcAft>
                          <a:spcPts val="0"/>
                        </a:spcAft>
                      </a:pPr>
                      <a:r>
                        <a:rPr lang="en-GB" sz="1600">
                          <a:effectLst/>
                        </a:rPr>
                        <a:t>Term</a:t>
                      </a:r>
                      <a:endParaRPr lang="en-GB" sz="12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600">
                          <a:effectLst/>
                        </a:rPr>
                        <a:t>Topics to be studies</a:t>
                      </a:r>
                      <a:endParaRPr lang="en-GB" sz="12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600">
                          <a:effectLst/>
                        </a:rPr>
                        <a:t>Keywords / Terms</a:t>
                      </a:r>
                      <a:endParaRPr lang="en-GB" sz="12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600">
                          <a:effectLst/>
                        </a:rPr>
                        <a:t>Places of Interest</a:t>
                      </a:r>
                      <a:endParaRPr lang="en-GB" sz="12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600">
                          <a:effectLst/>
                        </a:rPr>
                        <a:t>Related reading</a:t>
                      </a:r>
                      <a:endParaRPr lang="en-GB" sz="12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600">
                          <a:effectLst/>
                        </a:rPr>
                        <a:t>Assessment Information</a:t>
                      </a:r>
                      <a:endParaRPr lang="en-GB" sz="12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600" dirty="0">
                          <a:effectLst/>
                        </a:rPr>
                        <a:t>Additional Information</a:t>
                      </a:r>
                      <a:endParaRPr lang="en-GB" sz="1200" dirty="0">
                        <a:effectLst/>
                        <a:latin typeface="Times New Roman" panose="02020603050405020304" pitchFamily="18" charset="0"/>
                        <a:ea typeface="Times New Roman" panose="02020603050405020304" pitchFamily="18" charset="0"/>
                      </a:endParaRPr>
                    </a:p>
                  </a:txBody>
                  <a:tcPr marL="41837" marR="41837" marT="0" marB="0"/>
                </a:tc>
              </a:tr>
              <a:tr h="9474589">
                <a:tc>
                  <a:txBody>
                    <a:bodyPr/>
                    <a:lstStyle/>
                    <a:p>
                      <a:pPr algn="ctr">
                        <a:spcAft>
                          <a:spcPts val="0"/>
                        </a:spcAft>
                      </a:pPr>
                      <a:r>
                        <a:rPr lang="en-GB" sz="1600">
                          <a:effectLst/>
                        </a:rPr>
                        <a:t>Autumn</a:t>
                      </a:r>
                      <a:endParaRPr lang="en-GB" sz="12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l">
                        <a:spcAft>
                          <a:spcPts val="0"/>
                        </a:spcAft>
                      </a:pPr>
                      <a:r>
                        <a:rPr lang="en-GB" sz="1200">
                          <a:effectLst/>
                        </a:rPr>
                        <a:t> </a:t>
                      </a:r>
                    </a:p>
                    <a:p>
                      <a:pPr algn="l">
                        <a:spcAft>
                          <a:spcPts val="0"/>
                        </a:spcAft>
                      </a:pPr>
                      <a:r>
                        <a:rPr lang="en-GB" sz="1200">
                          <a:effectLst/>
                        </a:rPr>
                        <a:t>Number: Basic Number</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Fractions, ratio and proportion</a:t>
                      </a:r>
                    </a:p>
                    <a:p>
                      <a:pPr algn="l">
                        <a:spcAft>
                          <a:spcPts val="0"/>
                        </a:spcAft>
                      </a:pPr>
                      <a:r>
                        <a:rPr lang="en-GB" sz="1200">
                          <a:effectLst/>
                        </a:rPr>
                        <a:t> </a:t>
                      </a:r>
                    </a:p>
                    <a:p>
                      <a:pPr algn="l">
                        <a:spcAft>
                          <a:spcPts val="0"/>
                        </a:spcAft>
                      </a:pPr>
                      <a:r>
                        <a:rPr lang="en-GB" sz="1200">
                          <a:effectLst/>
                        </a:rPr>
                        <a:t>Statistical diagrams and averages</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Number and sequences</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p>
                    <a:p>
                      <a:pPr algn="l">
                        <a:spcAft>
                          <a:spcPts val="0"/>
                        </a:spcAft>
                      </a:pPr>
                      <a:r>
                        <a:rPr lang="en-GB" sz="1200">
                          <a:effectLst/>
                        </a:rPr>
                        <a:t> </a:t>
                      </a:r>
                      <a:endParaRPr lang="en-GB" sz="12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l">
                        <a:spcAft>
                          <a:spcPts val="0"/>
                        </a:spcAft>
                      </a:pPr>
                      <a:r>
                        <a:rPr lang="en-GB" sz="1200">
                          <a:effectLst/>
                        </a:rPr>
                        <a:t> </a:t>
                      </a:r>
                    </a:p>
                    <a:p>
                      <a:pPr algn="l">
                        <a:spcAft>
                          <a:spcPts val="0"/>
                        </a:spcAft>
                      </a:pPr>
                      <a:r>
                        <a:rPr lang="en-GB" sz="1200">
                          <a:effectLst/>
                        </a:rPr>
                        <a:t>Column method, grid method, long division, long multiplication, strategy, decimal place, decimal point, approximate, significant figure, highest common factor HCF, index notation, lowest common multiple LCM.</a:t>
                      </a:r>
                    </a:p>
                    <a:p>
                      <a:pPr algn="l">
                        <a:spcAft>
                          <a:spcPts val="0"/>
                        </a:spcAft>
                      </a:pPr>
                      <a:r>
                        <a:rPr lang="en-GB" sz="1200">
                          <a:effectLst/>
                        </a:rPr>
                        <a:t> </a:t>
                      </a:r>
                    </a:p>
                    <a:p>
                      <a:pPr algn="l">
                        <a:spcAft>
                          <a:spcPts val="0"/>
                        </a:spcAft>
                      </a:pPr>
                      <a:r>
                        <a:rPr lang="en-GB" sz="1200">
                          <a:effectLst/>
                        </a:rPr>
                        <a:t>Fraction, quantity, reciprocal, multiplier, percentage change, increase, decrease, loss and profit</a:t>
                      </a:r>
                    </a:p>
                    <a:p>
                      <a:pPr algn="l">
                        <a:spcAft>
                          <a:spcPts val="0"/>
                        </a:spcAft>
                      </a:pPr>
                      <a:r>
                        <a:rPr lang="en-GB" sz="1200">
                          <a:effectLst/>
                        </a:rPr>
                        <a:t> </a:t>
                      </a:r>
                    </a:p>
                    <a:p>
                      <a:pPr algn="l">
                        <a:spcAft>
                          <a:spcPts val="0"/>
                        </a:spcAft>
                      </a:pPr>
                      <a:r>
                        <a:rPr lang="en-GB" sz="1200">
                          <a:effectLst/>
                        </a:rPr>
                        <a:t>Line graph, trend, continuous data, descrete data, estimate of the mean, measure of location, modal group, stem and leaf diagram.  Scatter diagram, line of best fit, positive and negative and no correlation, outlier.</a:t>
                      </a:r>
                    </a:p>
                    <a:p>
                      <a:pPr algn="l">
                        <a:spcAft>
                          <a:spcPts val="0"/>
                        </a:spcAft>
                      </a:pPr>
                      <a:r>
                        <a:rPr lang="en-GB" sz="1200">
                          <a:effectLst/>
                        </a:rPr>
                        <a:t> </a:t>
                      </a:r>
                    </a:p>
                    <a:p>
                      <a:pPr algn="l">
                        <a:spcAft>
                          <a:spcPts val="0"/>
                        </a:spcAft>
                      </a:pPr>
                      <a:r>
                        <a:rPr lang="en-GB" sz="1200">
                          <a:effectLst/>
                        </a:rPr>
                        <a:t>Pattern, sequence, coefficient, consecutive, difference, nth term, term and term-to-tem. Arithmetic sequence and linear sequence, geometric sequence, powers of 2 and powers of 10.  First difference, position-to-term rule, quadratic expression, quadratic rule, quadratic sequence, second difference.</a:t>
                      </a:r>
                    </a:p>
                    <a:p>
                      <a:pPr algn="l">
                        <a:spcAft>
                          <a:spcPts val="0"/>
                        </a:spcAft>
                      </a:pPr>
                      <a:r>
                        <a:rPr lang="en-GB" sz="1200">
                          <a:effectLst/>
                        </a:rPr>
                        <a:t> </a:t>
                      </a:r>
                    </a:p>
                    <a:p>
                      <a:pPr algn="l">
                        <a:spcAft>
                          <a:spcPts val="0"/>
                        </a:spcAft>
                      </a:pPr>
                      <a:r>
                        <a:rPr lang="en-GB" sz="1200">
                          <a:effectLst/>
                        </a:rPr>
                        <a:t> </a:t>
                      </a:r>
                      <a:endParaRPr lang="en-GB" sz="12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l">
                        <a:spcAft>
                          <a:spcPts val="0"/>
                        </a:spcAft>
                      </a:pPr>
                      <a:r>
                        <a:rPr lang="en-GB" sz="1200" dirty="0">
                          <a:effectLst/>
                        </a:rPr>
                        <a:t> </a:t>
                      </a:r>
                    </a:p>
                    <a:p>
                      <a:pPr algn="l">
                        <a:spcAft>
                          <a:spcPts val="0"/>
                        </a:spcAft>
                      </a:pPr>
                      <a:r>
                        <a:rPr lang="en-GB" sz="1200" dirty="0">
                          <a:effectLst/>
                        </a:rPr>
                        <a:t>Science museum.</a:t>
                      </a:r>
                    </a:p>
                    <a:p>
                      <a:pPr algn="l">
                        <a:spcAft>
                          <a:spcPts val="0"/>
                        </a:spcAft>
                      </a:pPr>
                      <a:r>
                        <a:rPr lang="en-GB" sz="1200" dirty="0">
                          <a:effectLst/>
                        </a:rPr>
                        <a:t> </a:t>
                      </a:r>
                    </a:p>
                    <a:p>
                      <a:pPr algn="l">
                        <a:spcAft>
                          <a:spcPts val="0"/>
                        </a:spcAft>
                      </a:pPr>
                      <a:r>
                        <a:rPr lang="en-GB" sz="1200" dirty="0">
                          <a:effectLst/>
                        </a:rPr>
                        <a:t>Bletchley Park.</a:t>
                      </a:r>
                    </a:p>
                    <a:p>
                      <a:pPr algn="l">
                        <a:spcAft>
                          <a:spcPts val="0"/>
                        </a:spcAft>
                      </a:pPr>
                      <a:r>
                        <a:rPr lang="en-GB" sz="1200" dirty="0">
                          <a:effectLst/>
                        </a:rPr>
                        <a:t> </a:t>
                      </a:r>
                    </a:p>
                    <a:p>
                      <a:pPr algn="l">
                        <a:spcAft>
                          <a:spcPts val="0"/>
                        </a:spcAft>
                      </a:pPr>
                      <a:r>
                        <a:rPr lang="en-GB" sz="1200" dirty="0">
                          <a:effectLst/>
                        </a:rPr>
                        <a:t>Natural History museum,</a:t>
                      </a:r>
                    </a:p>
                    <a:p>
                      <a:pPr algn="l">
                        <a:spcAft>
                          <a:spcPts val="0"/>
                        </a:spcAft>
                      </a:pPr>
                      <a:r>
                        <a:rPr lang="en-GB" sz="1200" dirty="0">
                          <a:effectLst/>
                        </a:rPr>
                        <a:t> </a:t>
                      </a:r>
                    </a:p>
                    <a:p>
                      <a:pPr algn="l">
                        <a:spcAft>
                          <a:spcPts val="0"/>
                        </a:spcAft>
                      </a:pPr>
                      <a:r>
                        <a:rPr lang="en-GB" sz="1200" dirty="0">
                          <a:effectLst/>
                        </a:rPr>
                        <a:t>British museum.</a:t>
                      </a:r>
                    </a:p>
                    <a:p>
                      <a:pPr algn="l">
                        <a:spcAft>
                          <a:spcPts val="0"/>
                        </a:spcAft>
                      </a:pPr>
                      <a:r>
                        <a:rPr lang="en-GB" sz="1200" dirty="0">
                          <a:effectLst/>
                        </a:rPr>
                        <a:t> </a:t>
                      </a:r>
                    </a:p>
                    <a:p>
                      <a:pPr algn="l">
                        <a:spcAft>
                          <a:spcPts val="0"/>
                        </a:spcAft>
                      </a:pPr>
                      <a:r>
                        <a:rPr lang="en-GB" sz="1200" dirty="0">
                          <a:effectLst/>
                        </a:rPr>
                        <a:t>Greenwich centre.</a:t>
                      </a:r>
                      <a:endParaRPr lang="en-GB" sz="1200" dirty="0">
                        <a:effectLst/>
                        <a:latin typeface="Times New Roman" panose="02020603050405020304" pitchFamily="18" charset="0"/>
                        <a:ea typeface="Times New Roman" panose="02020603050405020304" pitchFamily="18" charset="0"/>
                      </a:endParaRPr>
                    </a:p>
                  </a:txBody>
                  <a:tcPr marL="41837" marR="41837" marT="0" marB="0"/>
                </a:tc>
                <a:tc>
                  <a:txBody>
                    <a:bodyPr/>
                    <a:lstStyle/>
                    <a:p>
                      <a:pPr algn="l">
                        <a:spcAft>
                          <a:spcPts val="0"/>
                        </a:spcAft>
                      </a:pPr>
                      <a:r>
                        <a:rPr lang="en-GB" sz="1100">
                          <a:effectLst/>
                        </a:rPr>
                        <a:t> </a:t>
                      </a:r>
                      <a:endParaRPr lang="en-GB" sz="1200">
                        <a:effectLst/>
                      </a:endParaRPr>
                    </a:p>
                    <a:p>
                      <a:pPr algn="l">
                        <a:spcAft>
                          <a:spcPts val="0"/>
                        </a:spcAft>
                      </a:pPr>
                      <a:r>
                        <a:rPr lang="en-GB" sz="1100">
                          <a:effectLst/>
                        </a:rPr>
                        <a:t>Collins EDEXCEL GCSE Maths 4</a:t>
                      </a:r>
                      <a:r>
                        <a:rPr lang="en-GB" sz="1100" baseline="30000">
                          <a:effectLst/>
                        </a:rPr>
                        <a:t>th</a:t>
                      </a:r>
                      <a:r>
                        <a:rPr lang="en-GB" sz="1100">
                          <a:effectLst/>
                        </a:rPr>
                        <a:t> Edition</a:t>
                      </a:r>
                      <a:endParaRPr lang="en-GB" sz="1200">
                        <a:effectLst/>
                      </a:endParaRPr>
                    </a:p>
                    <a:p>
                      <a:pPr algn="l">
                        <a:spcAft>
                          <a:spcPts val="0"/>
                        </a:spcAft>
                      </a:pPr>
                      <a:r>
                        <a:rPr lang="en-GB" sz="1100">
                          <a:effectLst/>
                        </a:rPr>
                        <a:t>ISBN 978-0-00-811381-0</a:t>
                      </a:r>
                      <a:endParaRPr lang="en-GB" sz="1200">
                        <a:effectLst/>
                      </a:endParaRPr>
                    </a:p>
                    <a:p>
                      <a:pPr algn="l">
                        <a:spcAft>
                          <a:spcPts val="0"/>
                        </a:spcAft>
                      </a:pPr>
                      <a:r>
                        <a:rPr lang="en-GB" sz="1100">
                          <a:effectLst/>
                        </a:rPr>
                        <a:t> </a:t>
                      </a:r>
                      <a:endParaRPr lang="en-GB" sz="1200">
                        <a:effectLst/>
                      </a:endParaRPr>
                    </a:p>
                    <a:p>
                      <a:pPr algn="l">
                        <a:spcAft>
                          <a:spcPts val="0"/>
                        </a:spcAft>
                      </a:pPr>
                      <a:r>
                        <a:rPr lang="en-GB" sz="1100">
                          <a:effectLst/>
                        </a:rPr>
                        <a:t>Higher Practice Book 978-0-00-811387-2</a:t>
                      </a:r>
                      <a:endParaRPr lang="en-GB" sz="1200">
                        <a:effectLst/>
                      </a:endParaRPr>
                    </a:p>
                    <a:p>
                      <a:pPr algn="l">
                        <a:spcAft>
                          <a:spcPts val="0"/>
                        </a:spcAft>
                      </a:pPr>
                      <a:r>
                        <a:rPr lang="en-GB" sz="1100">
                          <a:effectLst/>
                        </a:rPr>
                        <a:t> </a:t>
                      </a:r>
                      <a:endParaRPr lang="en-GB" sz="1200">
                        <a:effectLst/>
                      </a:endParaRPr>
                    </a:p>
                    <a:p>
                      <a:pPr algn="l">
                        <a:spcAft>
                          <a:spcPts val="0"/>
                        </a:spcAft>
                      </a:pPr>
                      <a:r>
                        <a:rPr lang="en-GB" sz="1100">
                          <a:effectLst/>
                        </a:rPr>
                        <a:t>Higher Achieve Grade 7-9 Workbook ISBN 978-0-00-827125-1</a:t>
                      </a:r>
                      <a:endParaRPr lang="en-GB" sz="1200">
                        <a:effectLst/>
                      </a:endParaRPr>
                    </a:p>
                    <a:p>
                      <a:pPr algn="l">
                        <a:spcAft>
                          <a:spcPts val="0"/>
                        </a:spcAft>
                      </a:pPr>
                      <a:r>
                        <a:rPr lang="en-GB" sz="1100">
                          <a:effectLst/>
                        </a:rPr>
                        <a:t> </a:t>
                      </a:r>
                      <a:endParaRPr lang="en-GB" sz="1200">
                        <a:effectLst/>
                      </a:endParaRPr>
                    </a:p>
                    <a:p>
                      <a:pPr algn="l">
                        <a:spcAft>
                          <a:spcPts val="0"/>
                        </a:spcAft>
                      </a:pPr>
                      <a:r>
                        <a:rPr lang="en-GB" sz="1100">
                          <a:effectLst/>
                        </a:rPr>
                        <a:t>Higher Skills Book ISBN 978-0-00-811389-6</a:t>
                      </a:r>
                      <a:endParaRPr lang="en-GB" sz="12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l">
                        <a:spcAft>
                          <a:spcPts val="0"/>
                        </a:spcAft>
                      </a:pPr>
                      <a:r>
                        <a:rPr lang="en-GB" sz="1200">
                          <a:effectLst/>
                        </a:rPr>
                        <a:t> </a:t>
                      </a:r>
                    </a:p>
                    <a:p>
                      <a:pPr algn="l">
                        <a:spcAft>
                          <a:spcPts val="0"/>
                        </a:spcAft>
                      </a:pPr>
                      <a:r>
                        <a:rPr lang="en-GB" sz="1200">
                          <a:effectLst/>
                        </a:rPr>
                        <a:t>Half termly assessments</a:t>
                      </a:r>
                    </a:p>
                    <a:p>
                      <a:pPr algn="l">
                        <a:spcAft>
                          <a:spcPts val="0"/>
                        </a:spcAft>
                      </a:pPr>
                      <a:r>
                        <a:rPr lang="en-GB" sz="1200">
                          <a:effectLst/>
                        </a:rPr>
                        <a:t> </a:t>
                      </a:r>
                    </a:p>
                    <a:p>
                      <a:pPr algn="l">
                        <a:spcAft>
                          <a:spcPts val="0"/>
                        </a:spcAft>
                      </a:pPr>
                      <a:r>
                        <a:rPr lang="en-GB" sz="1200">
                          <a:effectLst/>
                        </a:rPr>
                        <a:t>End of term assessments – all topics covered in an exam paper format.</a:t>
                      </a:r>
                      <a:endParaRPr lang="en-GB" sz="12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l">
                        <a:spcAft>
                          <a:spcPts val="0"/>
                        </a:spcAft>
                      </a:pPr>
                      <a:r>
                        <a:rPr lang="en-GB" sz="1200" dirty="0">
                          <a:effectLst/>
                        </a:rPr>
                        <a:t>Websites:</a:t>
                      </a:r>
                    </a:p>
                    <a:p>
                      <a:pPr algn="l">
                        <a:spcAft>
                          <a:spcPts val="0"/>
                        </a:spcAft>
                      </a:pPr>
                      <a:r>
                        <a:rPr lang="en-GB" sz="1200" dirty="0">
                          <a:effectLst/>
                        </a:rPr>
                        <a:t> </a:t>
                      </a:r>
                    </a:p>
                    <a:p>
                      <a:pPr algn="l">
                        <a:spcAft>
                          <a:spcPts val="0"/>
                        </a:spcAft>
                      </a:pPr>
                      <a:r>
                        <a:rPr lang="en-GB" sz="1200" dirty="0">
                          <a:effectLst/>
                        </a:rPr>
                        <a:t>Corbett maths</a:t>
                      </a:r>
                    </a:p>
                    <a:p>
                      <a:pPr algn="l">
                        <a:spcAft>
                          <a:spcPts val="0"/>
                        </a:spcAft>
                      </a:pPr>
                      <a:r>
                        <a:rPr lang="en-GB" sz="1200" dirty="0">
                          <a:effectLst/>
                        </a:rPr>
                        <a:t>Maths Genie</a:t>
                      </a:r>
                    </a:p>
                    <a:p>
                      <a:pPr algn="l">
                        <a:spcAft>
                          <a:spcPts val="0"/>
                        </a:spcAft>
                      </a:pPr>
                      <a:r>
                        <a:rPr lang="en-GB" sz="1200" dirty="0">
                          <a:effectLst/>
                        </a:rPr>
                        <a:t>Maths Watch</a:t>
                      </a:r>
                      <a:endParaRPr lang="en-GB" sz="1200" dirty="0">
                        <a:effectLst/>
                        <a:latin typeface="Times New Roman" panose="02020603050405020304" pitchFamily="18" charset="0"/>
                        <a:ea typeface="Times New Roman" panose="02020603050405020304" pitchFamily="18" charset="0"/>
                      </a:endParaRPr>
                    </a:p>
                  </a:txBody>
                  <a:tcPr marL="41837" marR="41837" marT="0" marB="0"/>
                </a:tc>
              </a:tr>
            </a:tbl>
          </a:graphicData>
        </a:graphic>
      </p:graphicFrame>
    </p:spTree>
    <p:extLst>
      <p:ext uri="{BB962C8B-B14F-4D97-AF65-F5344CB8AC3E}">
        <p14:creationId xmlns:p14="http://schemas.microsoft.com/office/powerpoint/2010/main" val="31752856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71454990"/>
              </p:ext>
            </p:extLst>
          </p:nvPr>
        </p:nvGraphicFramePr>
        <p:xfrm>
          <a:off x="1" y="0"/>
          <a:ext cx="13207999" cy="9906000"/>
        </p:xfrm>
        <a:graphic>
          <a:graphicData uri="http://schemas.openxmlformats.org/drawingml/2006/table">
            <a:tbl>
              <a:tblPr firstRow="1" firstCol="1" bandRow="1">
                <a:tableStyleId>{5C22544A-7EE6-4342-B048-85BDC9FD1C3A}</a:tableStyleId>
              </a:tblPr>
              <a:tblGrid>
                <a:gridCol w="1910118"/>
                <a:gridCol w="1871649"/>
                <a:gridCol w="2263432"/>
                <a:gridCol w="1577382"/>
                <a:gridCol w="1889540"/>
                <a:gridCol w="1997796"/>
                <a:gridCol w="1698082"/>
              </a:tblGrid>
              <a:tr h="633984">
                <a:tc>
                  <a:txBody>
                    <a:bodyPr/>
                    <a:lstStyle/>
                    <a:p>
                      <a:pPr algn="ctr">
                        <a:spcAft>
                          <a:spcPts val="0"/>
                        </a:spcAft>
                      </a:pPr>
                      <a:r>
                        <a:rPr lang="en-GB" sz="1400" dirty="0">
                          <a:effectLst/>
                        </a:rPr>
                        <a:t>Term</a:t>
                      </a:r>
                      <a:endParaRPr lang="en-GB" sz="1400" dirty="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400">
                          <a:effectLst/>
                        </a:rPr>
                        <a:t>Topics to be studies</a:t>
                      </a:r>
                      <a:endParaRPr lang="en-GB" sz="14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400">
                          <a:effectLst/>
                        </a:rPr>
                        <a:t>Keywords / Terms</a:t>
                      </a:r>
                      <a:endParaRPr lang="en-GB" sz="14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400">
                          <a:effectLst/>
                        </a:rPr>
                        <a:t>Places of Interest</a:t>
                      </a:r>
                      <a:endParaRPr lang="en-GB" sz="14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400">
                          <a:effectLst/>
                        </a:rPr>
                        <a:t>Related reading</a:t>
                      </a:r>
                      <a:endParaRPr lang="en-GB" sz="14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400">
                          <a:effectLst/>
                        </a:rPr>
                        <a:t>Assessment Information</a:t>
                      </a:r>
                      <a:endParaRPr lang="en-GB" sz="14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400" dirty="0">
                          <a:effectLst/>
                        </a:rPr>
                        <a:t>Additional Information</a:t>
                      </a:r>
                      <a:endParaRPr lang="en-GB" sz="1400" dirty="0">
                        <a:effectLst/>
                        <a:latin typeface="Times New Roman" panose="02020603050405020304" pitchFamily="18" charset="0"/>
                        <a:ea typeface="Times New Roman" panose="02020603050405020304" pitchFamily="18" charset="0"/>
                      </a:endParaRPr>
                    </a:p>
                  </a:txBody>
                  <a:tcPr marL="41837" marR="41837" marT="0" marB="0"/>
                </a:tc>
              </a:tr>
              <a:tr h="9272016">
                <a:tc>
                  <a:txBody>
                    <a:bodyPr/>
                    <a:lstStyle/>
                    <a:p>
                      <a:pPr algn="ctr">
                        <a:spcAft>
                          <a:spcPts val="0"/>
                        </a:spcAft>
                      </a:pPr>
                      <a:r>
                        <a:rPr lang="en-GB" sz="1200" dirty="0">
                          <a:effectLst/>
                          <a:latin typeface="Times New Roman" panose="02020603050405020304" pitchFamily="18" charset="0"/>
                          <a:ea typeface="Times New Roman" panose="02020603050405020304" pitchFamily="18" charset="0"/>
                        </a:rPr>
                        <a:t>Spring</a:t>
                      </a:r>
                    </a:p>
                  </a:txBody>
                  <a:tcPr marL="68580" marR="68580" marT="0" marB="0"/>
                </a:tc>
                <a:tc>
                  <a:txBody>
                    <a:bodyPr/>
                    <a:lstStyle/>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Ratio, proportion and rates of change.</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Angle facts</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Congruent Triangles</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Times New Roman" panose="02020603050405020304" pitchFamily="18" charset="0"/>
                          <a:ea typeface="Times New Roman" panose="02020603050405020304" pitchFamily="18" charset="0"/>
                        </a:rPr>
                        <a:t> </a:t>
                      </a:r>
                    </a:p>
                    <a:p>
                      <a:pPr algn="l">
                        <a:spcAft>
                          <a:spcPts val="0"/>
                        </a:spcAft>
                      </a:pPr>
                      <a:r>
                        <a:rPr lang="en-GB" sz="1400" dirty="0">
                          <a:effectLst/>
                          <a:latin typeface="Times New Roman" panose="02020603050405020304" pitchFamily="18" charset="0"/>
                          <a:ea typeface="Times New Roman" panose="02020603050405020304" pitchFamily="18" charset="0"/>
                        </a:rPr>
                        <a:t> </a:t>
                      </a:r>
                    </a:p>
                    <a:p>
                      <a:pPr algn="l">
                        <a:spcAft>
                          <a:spcPts val="0"/>
                        </a:spcAft>
                      </a:pPr>
                      <a:r>
                        <a:rPr lang="en-GB" sz="1400" dirty="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400" dirty="0">
                          <a:effectLst/>
                          <a:latin typeface="Times New Roman" panose="02020603050405020304" pitchFamily="18" charset="0"/>
                          <a:ea typeface="Times New Roman" panose="02020603050405020304" pitchFamily="18" charset="0"/>
                        </a:rPr>
                        <a:t>Common units, ratio, direct proportion, unit cost, unitary method, best buy, better value, mass, average speed, compound measure, density, annual rate, compound interest, principal and simple interest</a:t>
                      </a:r>
                    </a:p>
                    <a:p>
                      <a:pPr algn="l">
                        <a:spcAft>
                          <a:spcPts val="0"/>
                        </a:spcAft>
                      </a:pPr>
                      <a:r>
                        <a:rPr lang="en-GB" sz="1400" dirty="0">
                          <a:effectLst/>
                          <a:latin typeface="Times New Roman" panose="02020603050405020304" pitchFamily="18" charset="0"/>
                          <a:ea typeface="Times New Roman" panose="02020603050405020304" pitchFamily="18" charset="0"/>
                        </a:rPr>
                        <a:t> </a:t>
                      </a:r>
                    </a:p>
                    <a:p>
                      <a:pPr algn="l">
                        <a:spcAft>
                          <a:spcPts val="0"/>
                        </a:spcAft>
                      </a:pPr>
                      <a:r>
                        <a:rPr lang="en-GB" sz="1400" dirty="0">
                          <a:effectLst/>
                          <a:latin typeface="Times New Roman" panose="02020603050405020304" pitchFamily="18" charset="0"/>
                          <a:ea typeface="Times New Roman" panose="02020603050405020304" pitchFamily="18" charset="0"/>
                        </a:rPr>
                        <a:t>Angles around a point, straight line, vertically opposite angles, acute angles, equilateral triangle, isosceles triangle, obtuse, right-angle and scalene angle.  Polygon, internal and external angles.  Allied angles, alternate and corresponding angles. Bisect, scale drawing, scale factor, three figure bearing</a:t>
                      </a:r>
                    </a:p>
                    <a:p>
                      <a:pPr algn="l">
                        <a:spcAft>
                          <a:spcPts val="0"/>
                        </a:spcAft>
                      </a:pPr>
                      <a:r>
                        <a:rPr lang="en-GB" sz="1400" dirty="0">
                          <a:effectLst/>
                          <a:latin typeface="Times New Roman" panose="02020603050405020304" pitchFamily="18" charset="0"/>
                          <a:ea typeface="Times New Roman" panose="02020603050405020304" pitchFamily="18" charset="0"/>
                        </a:rPr>
                        <a:t> </a:t>
                      </a:r>
                    </a:p>
                    <a:p>
                      <a:pPr algn="l">
                        <a:spcAft>
                          <a:spcPts val="0"/>
                        </a:spcAft>
                      </a:pPr>
                      <a:r>
                        <a:rPr lang="en-GB" sz="1400" dirty="0">
                          <a:effectLst/>
                          <a:latin typeface="Times New Roman" panose="02020603050405020304" pitchFamily="18" charset="0"/>
                          <a:ea typeface="Times New Roman" panose="02020603050405020304" pitchFamily="18" charset="0"/>
                        </a:rPr>
                        <a:t>Congruent, order of rotational symmetry, rotational symmetry, angle of rotation, centre of enlargement, centre of rotation, enlargement, image, invariant, mirror line, object, reflection, rotation, transformation, translation. Vector.  Angle bisector, line bisector, perpendicular bisector, equidistant, locus (loci).  Front elevation, side elevation, plan.</a:t>
                      </a:r>
                    </a:p>
                    <a:p>
                      <a:pPr algn="l">
                        <a:spcAft>
                          <a:spcPts val="0"/>
                        </a:spcAft>
                      </a:pPr>
                      <a:r>
                        <a:rPr lang="en-GB" sz="1400" dirty="0">
                          <a:effectLst/>
                          <a:latin typeface="Times New Roman" panose="02020603050405020304" pitchFamily="18" charset="0"/>
                          <a:ea typeface="Times New Roman" panose="02020603050405020304" pitchFamily="18" charset="0"/>
                        </a:rPr>
                        <a:t> </a:t>
                      </a:r>
                    </a:p>
                    <a:p>
                      <a:pPr algn="l">
                        <a:spcAft>
                          <a:spcPts val="0"/>
                        </a:spcAft>
                      </a:pPr>
                      <a:r>
                        <a:rPr lang="en-GB" sz="1400" dirty="0">
                          <a:effectLst/>
                          <a:latin typeface="Times New Roman" panose="02020603050405020304" pitchFamily="18" charset="0"/>
                          <a:ea typeface="Times New Roman" panose="02020603050405020304" pitchFamily="18" charset="0"/>
                        </a:rPr>
                        <a:t> </a:t>
                      </a:r>
                    </a:p>
                    <a:p>
                      <a:pPr algn="l">
                        <a:spcAft>
                          <a:spcPts val="0"/>
                        </a:spcAft>
                      </a:pPr>
                      <a:r>
                        <a:rPr lang="en-GB" sz="1400" dirty="0">
                          <a:effectLst/>
                          <a:latin typeface="Times New Roman" panose="02020603050405020304" pitchFamily="18" charset="0"/>
                          <a:ea typeface="Times New Roman" panose="02020603050405020304" pitchFamily="18" charset="0"/>
                        </a:rPr>
                        <a:t> </a:t>
                      </a:r>
                    </a:p>
                    <a:p>
                      <a:pPr algn="l">
                        <a:spcAft>
                          <a:spcPts val="0"/>
                        </a:spcAft>
                      </a:pPr>
                      <a:r>
                        <a:rPr lang="en-GB" sz="1400" dirty="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2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2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2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200" dirty="0">
                          <a:effectLst/>
                          <a:latin typeface="Times New Roman" panose="02020603050405020304" pitchFamily="18" charset="0"/>
                          <a:ea typeface="Times New Roman" panose="02020603050405020304" pitchFamily="18" charset="0"/>
                        </a:rPr>
                        <a:t> </a:t>
                      </a:r>
                    </a:p>
                  </a:txBody>
                  <a:tcPr marL="68580" marR="68580" marT="0" marB="0"/>
                </a:tc>
              </a:tr>
            </a:tbl>
          </a:graphicData>
        </a:graphic>
      </p:graphicFrame>
    </p:spTree>
    <p:extLst>
      <p:ext uri="{BB962C8B-B14F-4D97-AF65-F5344CB8AC3E}">
        <p14:creationId xmlns:p14="http://schemas.microsoft.com/office/powerpoint/2010/main" val="3986409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300132355"/>
              </p:ext>
            </p:extLst>
          </p:nvPr>
        </p:nvGraphicFramePr>
        <p:xfrm>
          <a:off x="0" y="0"/>
          <a:ext cx="13208001" cy="10051957"/>
        </p:xfrm>
        <a:graphic>
          <a:graphicData uri="http://schemas.openxmlformats.org/drawingml/2006/table">
            <a:tbl>
              <a:tblPr firstRow="1" firstCol="1" bandRow="1">
                <a:tableStyleId>{5C22544A-7EE6-4342-B048-85BDC9FD1C3A}</a:tableStyleId>
              </a:tblPr>
              <a:tblGrid>
                <a:gridCol w="1084415"/>
                <a:gridCol w="1954114"/>
                <a:gridCol w="2097916"/>
                <a:gridCol w="2652434"/>
                <a:gridCol w="1536501"/>
                <a:gridCol w="1595598"/>
                <a:gridCol w="2287023"/>
              </a:tblGrid>
              <a:tr h="692374">
                <a:tc>
                  <a:txBody>
                    <a:bodyPr/>
                    <a:lstStyle/>
                    <a:p>
                      <a:pPr algn="ctr">
                        <a:lnSpc>
                          <a:spcPct val="107000"/>
                        </a:lnSpc>
                        <a:spcAft>
                          <a:spcPts val="0"/>
                        </a:spcAft>
                      </a:pPr>
                      <a:r>
                        <a:rPr lang="en-GB" sz="1400" dirty="0">
                          <a:effectLst/>
                        </a:rPr>
                        <a:t>Term</a:t>
                      </a:r>
                      <a:endParaRPr lang="en-GB" sz="1400" dirty="0">
                        <a:effectLst/>
                        <a:latin typeface="Times New Roman" panose="02020603050405020304" pitchFamily="18" charset="0"/>
                        <a:ea typeface="Times New Roman" panose="02020603050405020304" pitchFamily="18" charset="0"/>
                      </a:endParaRPr>
                    </a:p>
                  </a:txBody>
                  <a:tcPr marL="38312" marR="38312" marT="0" marB="0"/>
                </a:tc>
                <a:tc>
                  <a:txBody>
                    <a:bodyPr/>
                    <a:lstStyle/>
                    <a:p>
                      <a:pPr algn="ctr">
                        <a:lnSpc>
                          <a:spcPct val="107000"/>
                        </a:lnSpc>
                        <a:spcAft>
                          <a:spcPts val="0"/>
                        </a:spcAft>
                      </a:pPr>
                      <a:r>
                        <a:rPr lang="en-GB" sz="1400">
                          <a:effectLst/>
                        </a:rPr>
                        <a:t>Topics to be studies</a:t>
                      </a:r>
                      <a:endParaRPr lang="en-GB" sz="1400">
                        <a:effectLst/>
                        <a:latin typeface="Times New Roman" panose="02020603050405020304" pitchFamily="18" charset="0"/>
                        <a:ea typeface="Times New Roman" panose="02020603050405020304" pitchFamily="18" charset="0"/>
                      </a:endParaRPr>
                    </a:p>
                  </a:txBody>
                  <a:tcPr marL="38312" marR="38312" marT="0" marB="0"/>
                </a:tc>
                <a:tc>
                  <a:txBody>
                    <a:bodyPr/>
                    <a:lstStyle/>
                    <a:p>
                      <a:pPr algn="ctr">
                        <a:lnSpc>
                          <a:spcPct val="107000"/>
                        </a:lnSpc>
                        <a:spcAft>
                          <a:spcPts val="0"/>
                        </a:spcAft>
                      </a:pPr>
                      <a:r>
                        <a:rPr lang="en-GB" sz="1400">
                          <a:effectLst/>
                        </a:rPr>
                        <a:t>Keywords / Terms / Inspiration </a:t>
                      </a:r>
                      <a:endParaRPr lang="en-GB" sz="1400">
                        <a:effectLst/>
                        <a:latin typeface="Times New Roman" panose="02020603050405020304" pitchFamily="18" charset="0"/>
                        <a:ea typeface="Times New Roman" panose="02020603050405020304" pitchFamily="18" charset="0"/>
                      </a:endParaRPr>
                    </a:p>
                  </a:txBody>
                  <a:tcPr marL="38312" marR="38312" marT="0" marB="0"/>
                </a:tc>
                <a:tc>
                  <a:txBody>
                    <a:bodyPr/>
                    <a:lstStyle/>
                    <a:p>
                      <a:pPr algn="ctr">
                        <a:lnSpc>
                          <a:spcPct val="107000"/>
                        </a:lnSpc>
                        <a:spcAft>
                          <a:spcPts val="0"/>
                        </a:spcAft>
                      </a:pPr>
                      <a:r>
                        <a:rPr lang="en-GB" sz="1400">
                          <a:effectLst/>
                        </a:rPr>
                        <a:t>Places of Interest</a:t>
                      </a:r>
                      <a:endParaRPr lang="en-GB" sz="1400">
                        <a:effectLst/>
                        <a:latin typeface="Times New Roman" panose="02020603050405020304" pitchFamily="18" charset="0"/>
                        <a:ea typeface="Times New Roman" panose="02020603050405020304" pitchFamily="18" charset="0"/>
                      </a:endParaRPr>
                    </a:p>
                  </a:txBody>
                  <a:tcPr marL="38312" marR="38312" marT="0" marB="0"/>
                </a:tc>
                <a:tc>
                  <a:txBody>
                    <a:bodyPr/>
                    <a:lstStyle/>
                    <a:p>
                      <a:pPr algn="ctr">
                        <a:lnSpc>
                          <a:spcPct val="107000"/>
                        </a:lnSpc>
                        <a:spcAft>
                          <a:spcPts val="0"/>
                        </a:spcAft>
                      </a:pPr>
                      <a:r>
                        <a:rPr lang="en-GB" sz="1400">
                          <a:effectLst/>
                        </a:rPr>
                        <a:t>Related reading</a:t>
                      </a:r>
                      <a:endParaRPr lang="en-GB" sz="1400">
                        <a:effectLst/>
                        <a:latin typeface="Times New Roman" panose="02020603050405020304" pitchFamily="18" charset="0"/>
                        <a:ea typeface="Times New Roman" panose="02020603050405020304" pitchFamily="18" charset="0"/>
                      </a:endParaRPr>
                    </a:p>
                  </a:txBody>
                  <a:tcPr marL="38312" marR="38312" marT="0" marB="0"/>
                </a:tc>
                <a:tc>
                  <a:txBody>
                    <a:bodyPr/>
                    <a:lstStyle/>
                    <a:p>
                      <a:pPr algn="ctr">
                        <a:lnSpc>
                          <a:spcPct val="107000"/>
                        </a:lnSpc>
                        <a:spcAft>
                          <a:spcPts val="0"/>
                        </a:spcAft>
                      </a:pPr>
                      <a:r>
                        <a:rPr lang="en-GB" sz="1400">
                          <a:effectLst/>
                        </a:rPr>
                        <a:t>Assessment Information</a:t>
                      </a:r>
                      <a:endParaRPr lang="en-GB" sz="1400">
                        <a:effectLst/>
                        <a:latin typeface="Times New Roman" panose="02020603050405020304" pitchFamily="18" charset="0"/>
                        <a:ea typeface="Times New Roman" panose="02020603050405020304" pitchFamily="18" charset="0"/>
                      </a:endParaRPr>
                    </a:p>
                  </a:txBody>
                  <a:tcPr marL="38312" marR="38312" marT="0" marB="0"/>
                </a:tc>
                <a:tc>
                  <a:txBody>
                    <a:bodyPr/>
                    <a:lstStyle/>
                    <a:p>
                      <a:pPr algn="ctr">
                        <a:lnSpc>
                          <a:spcPct val="107000"/>
                        </a:lnSpc>
                        <a:spcAft>
                          <a:spcPts val="0"/>
                        </a:spcAft>
                      </a:pPr>
                      <a:r>
                        <a:rPr lang="en-GB" sz="1400" dirty="0">
                          <a:effectLst/>
                        </a:rPr>
                        <a:t>Additional Information</a:t>
                      </a:r>
                      <a:endParaRPr lang="en-GB" sz="1400" dirty="0">
                        <a:effectLst/>
                        <a:latin typeface="Times New Roman" panose="02020603050405020304" pitchFamily="18" charset="0"/>
                        <a:ea typeface="Times New Roman" panose="02020603050405020304" pitchFamily="18" charset="0"/>
                      </a:endParaRPr>
                    </a:p>
                  </a:txBody>
                  <a:tcPr marL="38312" marR="38312" marT="0" marB="0"/>
                </a:tc>
              </a:tr>
              <a:tr h="9213626">
                <a:tc>
                  <a:txBody>
                    <a:bodyPr/>
                    <a:lstStyle/>
                    <a:p>
                      <a:pPr algn="ctr">
                        <a:lnSpc>
                          <a:spcPct val="107000"/>
                        </a:lnSpc>
                        <a:spcAft>
                          <a:spcPts val="0"/>
                        </a:spcAft>
                      </a:pPr>
                      <a:r>
                        <a:rPr lang="en-GB" sz="1400">
                          <a:effectLst/>
                        </a:rPr>
                        <a:t>Autumn/  Spring</a:t>
                      </a:r>
                      <a:endParaRPr lang="en-GB" sz="1400">
                        <a:effectLst/>
                        <a:latin typeface="Times New Roman" panose="02020603050405020304" pitchFamily="18" charset="0"/>
                        <a:ea typeface="Times New Roman" panose="02020603050405020304" pitchFamily="18" charset="0"/>
                      </a:endParaRPr>
                    </a:p>
                  </a:txBody>
                  <a:tcPr marL="38312" marR="38312" marT="0" marB="0"/>
                </a:tc>
                <a:tc>
                  <a:txBody>
                    <a:bodyPr/>
                    <a:lstStyle/>
                    <a:p>
                      <a:pPr algn="l">
                        <a:lnSpc>
                          <a:spcPct val="107000"/>
                        </a:lnSpc>
                      </a:pPr>
                      <a:r>
                        <a:rPr lang="en-US" sz="1400">
                          <a:effectLst/>
                        </a:rPr>
                        <a:t>The formal elements</a:t>
                      </a:r>
                      <a:endParaRPr lang="en-GB" sz="1400">
                        <a:effectLst/>
                      </a:endParaRPr>
                    </a:p>
                    <a:p>
                      <a:pPr algn="l">
                        <a:lnSpc>
                          <a:spcPct val="107000"/>
                        </a:lnSpc>
                        <a:spcAft>
                          <a:spcPts val="0"/>
                        </a:spcAft>
                      </a:pPr>
                      <a:r>
                        <a:rPr lang="en-GB" sz="1400">
                          <a:effectLst/>
                        </a:rPr>
                        <a:t> </a:t>
                      </a:r>
                      <a:endParaRPr lang="en-GB" sz="1400">
                        <a:effectLst/>
                        <a:latin typeface="Times New Roman" panose="02020603050405020304" pitchFamily="18" charset="0"/>
                        <a:ea typeface="Times New Roman" panose="02020603050405020304" pitchFamily="18" charset="0"/>
                      </a:endParaRPr>
                    </a:p>
                  </a:txBody>
                  <a:tcPr marL="38312" marR="38312" marT="0" marB="0"/>
                </a:tc>
                <a:tc>
                  <a:txBody>
                    <a:bodyPr/>
                    <a:lstStyle/>
                    <a:p>
                      <a:pPr algn="l">
                        <a:lnSpc>
                          <a:spcPct val="107000"/>
                        </a:lnSpc>
                      </a:pPr>
                      <a:r>
                        <a:rPr lang="en-US" sz="1400" dirty="0">
                          <a:effectLst/>
                        </a:rPr>
                        <a:t>Line … The Graphic Unifier, Curved, Straight. Directional Thrust: Horizontal, Vertical, and Diagonal.</a:t>
                      </a:r>
                      <a:br>
                        <a:rPr lang="en-US" sz="1400" dirty="0">
                          <a:effectLst/>
                        </a:rPr>
                      </a:br>
                      <a:r>
                        <a:rPr lang="en-US" sz="1400" dirty="0">
                          <a:effectLst/>
                        </a:rPr>
                        <a:t/>
                      </a:r>
                      <a:br>
                        <a:rPr lang="en-US" sz="1400" dirty="0">
                          <a:effectLst/>
                        </a:rPr>
                      </a:br>
                      <a:r>
                        <a:rPr lang="en-US" sz="1400" dirty="0">
                          <a:effectLst/>
                        </a:rPr>
                        <a:t>Shape … Naturalistic, Geometric. (The Golden Mean)</a:t>
                      </a:r>
                      <a:endParaRPr lang="en-GB" sz="1400" dirty="0">
                        <a:effectLst/>
                      </a:endParaRPr>
                    </a:p>
                    <a:p>
                      <a:pPr algn="l">
                        <a:lnSpc>
                          <a:spcPct val="107000"/>
                        </a:lnSpc>
                      </a:pPr>
                      <a:r>
                        <a:rPr lang="en-US" sz="1400" dirty="0">
                          <a:effectLst/>
                        </a:rPr>
                        <a:t>Space / Size … Large, Medium, Small. Proportion or Scale. (The Golden Mean)(Perspective)</a:t>
                      </a:r>
                      <a:endParaRPr lang="en-GB" sz="1400" dirty="0">
                        <a:effectLst/>
                      </a:endParaRPr>
                    </a:p>
                    <a:p>
                      <a:pPr algn="l">
                        <a:lnSpc>
                          <a:spcPct val="107000"/>
                        </a:lnSpc>
                      </a:pPr>
                      <a:r>
                        <a:rPr lang="en-US" sz="1400" dirty="0">
                          <a:effectLst/>
                        </a:rPr>
                        <a:t>Value … Light, Dark. (Value Patterns)(Arial Perspective)</a:t>
                      </a:r>
                      <a:endParaRPr lang="en-GB" sz="1400" dirty="0">
                        <a:effectLst/>
                      </a:endParaRPr>
                    </a:p>
                    <a:p>
                      <a:pPr algn="l">
                        <a:lnSpc>
                          <a:spcPct val="107000"/>
                        </a:lnSpc>
                      </a:pPr>
                      <a:r>
                        <a:rPr lang="en-US" sz="1400" dirty="0">
                          <a:effectLst/>
                        </a:rPr>
                        <a:t>Color … Hue, Chroma, and Value. (The Color Wheel)</a:t>
                      </a:r>
                      <a:endParaRPr lang="en-GB" sz="1400" dirty="0">
                        <a:effectLst/>
                      </a:endParaRPr>
                    </a:p>
                    <a:p>
                      <a:pPr algn="l">
                        <a:lnSpc>
                          <a:spcPct val="107000"/>
                        </a:lnSpc>
                      </a:pPr>
                      <a:r>
                        <a:rPr lang="en-US" sz="1400" dirty="0">
                          <a:effectLst/>
                        </a:rPr>
                        <a:t>Texture … Rough, Smooth, Soft, Hard.</a:t>
                      </a:r>
                      <a:endParaRPr lang="en-GB" sz="1400" dirty="0">
                        <a:effectLst/>
                      </a:endParaRPr>
                    </a:p>
                    <a:p>
                      <a:pPr algn="l">
                        <a:lnSpc>
                          <a:spcPct val="107000"/>
                        </a:lnSpc>
                      </a:pPr>
                      <a:r>
                        <a:rPr lang="en-US" sz="1400" dirty="0">
                          <a:effectLst/>
                        </a:rPr>
                        <a:t>The Principles of Design are achieved through the use of the Elements of Design. Each principle applies to each element and to the composition as a whole. </a:t>
                      </a:r>
                      <a:endParaRPr lang="en-GB" sz="1400" dirty="0">
                        <a:effectLst/>
                      </a:endParaRPr>
                    </a:p>
                    <a:p>
                      <a:pPr algn="l">
                        <a:lnSpc>
                          <a:spcPct val="107000"/>
                        </a:lnSpc>
                      </a:pPr>
                      <a:r>
                        <a:rPr lang="en-US" sz="1400" dirty="0">
                          <a:effectLst/>
                        </a:rPr>
                        <a:t>Unity … Echoes of all elements relating.</a:t>
                      </a:r>
                      <a:endParaRPr lang="en-GB" sz="1400" dirty="0">
                        <a:effectLst/>
                      </a:endParaRPr>
                    </a:p>
                    <a:p>
                      <a:pPr algn="l">
                        <a:lnSpc>
                          <a:spcPct val="107000"/>
                        </a:lnSpc>
                      </a:pPr>
                      <a:r>
                        <a:rPr lang="en-US" sz="1400" dirty="0">
                          <a:effectLst/>
                        </a:rPr>
                        <a:t>Harmony … Within each element and as a whole.</a:t>
                      </a:r>
                      <a:endParaRPr lang="en-GB" sz="1400" dirty="0">
                        <a:effectLst/>
                      </a:endParaRPr>
                    </a:p>
                    <a:p>
                      <a:pPr algn="l">
                        <a:lnSpc>
                          <a:spcPct val="107000"/>
                        </a:lnSpc>
                      </a:pPr>
                      <a:r>
                        <a:rPr lang="en-US" sz="1400" dirty="0">
                          <a:effectLst/>
                        </a:rPr>
                        <a:t>Balance … With the "weights" of the segments of each element.</a:t>
                      </a:r>
                      <a:endParaRPr lang="en-GB" sz="1400" dirty="0">
                        <a:effectLst/>
                      </a:endParaRPr>
                    </a:p>
                    <a:p>
                      <a:pPr algn="l">
                        <a:lnSpc>
                          <a:spcPct val="107000"/>
                        </a:lnSpc>
                      </a:pPr>
                      <a:r>
                        <a:rPr lang="en-US" sz="1400" dirty="0">
                          <a:effectLst/>
                        </a:rPr>
                        <a:t>Rhythm … Variety and Repetition.</a:t>
                      </a:r>
                      <a:endParaRPr lang="en-GB" sz="1400" dirty="0">
                        <a:effectLst/>
                      </a:endParaRPr>
                    </a:p>
                    <a:p>
                      <a:pPr algn="l">
                        <a:lnSpc>
                          <a:spcPct val="107000"/>
                        </a:lnSpc>
                      </a:pPr>
                      <a:r>
                        <a:rPr lang="en-US" sz="1400" dirty="0">
                          <a:effectLst/>
                        </a:rPr>
                        <a:t>Contrast … Alternation.</a:t>
                      </a:r>
                      <a:endParaRPr lang="en-GB" sz="1400" dirty="0">
                        <a:effectLst/>
                      </a:endParaRPr>
                    </a:p>
                    <a:p>
                      <a:pPr algn="l">
                        <a:lnSpc>
                          <a:spcPct val="107000"/>
                        </a:lnSpc>
                      </a:pPr>
                      <a:r>
                        <a:rPr lang="en-US" sz="1400" dirty="0">
                          <a:effectLst/>
                        </a:rPr>
                        <a:t>Dominance … Within each element. (Center of Interest, Focal Point)</a:t>
                      </a:r>
                      <a:endParaRPr lang="en-GB" sz="1400" dirty="0">
                        <a:effectLst/>
                      </a:endParaRPr>
                    </a:p>
                    <a:p>
                      <a:pPr algn="l">
                        <a:lnSpc>
                          <a:spcPct val="107000"/>
                        </a:lnSpc>
                      </a:pPr>
                      <a:r>
                        <a:rPr lang="en-US" sz="1400" dirty="0">
                          <a:effectLst/>
                        </a:rPr>
                        <a:t>Gradation … Modeling, (3-D effect), Transitions.</a:t>
                      </a:r>
                      <a:endParaRPr lang="en-GB" sz="1400" dirty="0">
                        <a:effectLst/>
                      </a:endParaRPr>
                    </a:p>
                    <a:p>
                      <a:pPr algn="l">
                        <a:lnSpc>
                          <a:spcPct val="107000"/>
                        </a:lnSpc>
                        <a:spcAft>
                          <a:spcPts val="0"/>
                        </a:spcAft>
                      </a:pPr>
                      <a:r>
                        <a:rPr lang="en-GB" sz="1400" dirty="0">
                          <a:effectLst/>
                        </a:rPr>
                        <a:t> </a:t>
                      </a:r>
                      <a:endParaRPr lang="en-GB" sz="1400" dirty="0">
                        <a:effectLst/>
                        <a:latin typeface="Times New Roman" panose="02020603050405020304" pitchFamily="18" charset="0"/>
                        <a:ea typeface="Times New Roman" panose="02020603050405020304" pitchFamily="18" charset="0"/>
                      </a:endParaRPr>
                    </a:p>
                  </a:txBody>
                  <a:tcPr marL="38312" marR="38312" marT="0" marB="0"/>
                </a:tc>
                <a:tc>
                  <a:txBody>
                    <a:bodyPr/>
                    <a:lstStyle/>
                    <a:p>
                      <a:pPr algn="l">
                        <a:lnSpc>
                          <a:spcPct val="107000"/>
                        </a:lnSpc>
                        <a:spcAft>
                          <a:spcPts val="0"/>
                        </a:spcAft>
                      </a:pPr>
                      <a:r>
                        <a:rPr lang="en-US" sz="1400">
                          <a:effectLst/>
                        </a:rPr>
                        <a:t>Taking students to art galleries will help them engage with people in the arts community, and let them see the value of creative work.</a:t>
                      </a:r>
                      <a:endParaRPr lang="en-GB" sz="1400">
                        <a:effectLst/>
                      </a:endParaRPr>
                    </a:p>
                    <a:p>
                      <a:pPr algn="l">
                        <a:lnSpc>
                          <a:spcPct val="107000"/>
                        </a:lnSpc>
                        <a:spcAft>
                          <a:spcPts val="0"/>
                        </a:spcAft>
                      </a:pPr>
                      <a:r>
                        <a:rPr lang="en-US" sz="1400">
                          <a:effectLst/>
                        </a:rPr>
                        <a:t> </a:t>
                      </a:r>
                      <a:endParaRPr lang="en-GB" sz="1400">
                        <a:effectLst/>
                      </a:endParaRPr>
                    </a:p>
                    <a:p>
                      <a:pPr algn="l">
                        <a:lnSpc>
                          <a:spcPct val="107000"/>
                        </a:lnSpc>
                        <a:spcAft>
                          <a:spcPts val="0"/>
                        </a:spcAft>
                      </a:pPr>
                      <a:r>
                        <a:rPr lang="en-US" sz="1400">
                          <a:effectLst/>
                        </a:rPr>
                        <a:t>Galleries give students the opportunity to explore the textures of paintings up close, the drapery dangling off marble statues, and the scale of a large canvas. This puts art in a completely different perspective to viewing it on a phone or a laptop.</a:t>
                      </a:r>
                      <a:endParaRPr lang="en-GB" sz="1400">
                        <a:effectLst/>
                      </a:endParaRPr>
                    </a:p>
                    <a:p>
                      <a:pPr algn="l">
                        <a:lnSpc>
                          <a:spcPct val="107000"/>
                        </a:lnSpc>
                        <a:spcAft>
                          <a:spcPts val="2250"/>
                        </a:spcAft>
                      </a:pPr>
                      <a:r>
                        <a:rPr lang="en-US" sz="1400">
                          <a:effectLst/>
                        </a:rPr>
                        <a:t>Art boosts the emotional intelligence of people who experience it, giving them experiences of empathy and exposing them to new worldviews and ideas. These are some of the key skills people use to function in society. Even if your child doesn’t aspire to be an artist or work in the art world, visiting art galleries can be hugely beneficial for their personal development.</a:t>
                      </a:r>
                      <a:endParaRPr lang="en-GB" sz="1400">
                        <a:effectLst/>
                      </a:endParaRPr>
                    </a:p>
                    <a:p>
                      <a:pPr algn="l">
                        <a:lnSpc>
                          <a:spcPct val="107000"/>
                        </a:lnSpc>
                        <a:spcAft>
                          <a:spcPts val="2250"/>
                        </a:spcAft>
                      </a:pPr>
                      <a:r>
                        <a:rPr lang="en-US" sz="1400">
                          <a:effectLst/>
                        </a:rPr>
                        <a:t>Not only will it help them develop personally, but it will also give them a greater sense of the historical identity they hold, as well as the identities of others. Seeing art made by your own culture, and the cultures of others, can really help contextualise your place in the world, what ideologies were held in the past, and how the human experience has changed.</a:t>
                      </a:r>
                      <a:endParaRPr lang="en-GB" sz="1400">
                        <a:effectLst/>
                      </a:endParaRPr>
                    </a:p>
                    <a:p>
                      <a:pPr algn="l">
                        <a:lnSpc>
                          <a:spcPct val="107000"/>
                        </a:lnSpc>
                        <a:spcAft>
                          <a:spcPts val="0"/>
                        </a:spcAft>
                      </a:pPr>
                      <a:r>
                        <a:rPr lang="en-GB" sz="1400">
                          <a:effectLst/>
                        </a:rPr>
                        <a:t> </a:t>
                      </a:r>
                      <a:endParaRPr lang="en-GB" sz="1400">
                        <a:effectLst/>
                        <a:latin typeface="Times New Roman" panose="02020603050405020304" pitchFamily="18" charset="0"/>
                        <a:ea typeface="Times New Roman" panose="02020603050405020304" pitchFamily="18" charset="0"/>
                      </a:endParaRPr>
                    </a:p>
                  </a:txBody>
                  <a:tcPr marL="38312" marR="38312" marT="0" marB="0"/>
                </a:tc>
                <a:tc>
                  <a:txBody>
                    <a:bodyPr/>
                    <a:lstStyle/>
                    <a:p>
                      <a:pPr algn="l">
                        <a:lnSpc>
                          <a:spcPct val="107000"/>
                        </a:lnSpc>
                        <a:spcAft>
                          <a:spcPts val="1000"/>
                        </a:spcAft>
                      </a:pPr>
                      <a:r>
                        <a:rPr lang="en-GB" sz="1400">
                          <a:effectLst/>
                        </a:rPr>
                        <a:t>Any Taschen ‘artist specific’ book is great for visual reference and also reasonably priced (so each book is based on one artist like Monet or an art movement like Surrealism). </a:t>
                      </a:r>
                    </a:p>
                    <a:p>
                      <a:pPr algn="l">
                        <a:lnSpc>
                          <a:spcPct val="107000"/>
                        </a:lnSpc>
                        <a:spcAft>
                          <a:spcPts val="1000"/>
                        </a:spcAft>
                      </a:pPr>
                      <a:r>
                        <a:rPr lang="en-GB" sz="1400">
                          <a:effectLst/>
                        </a:rPr>
                        <a:t>General reference books are also good such as ‘Art of the 20</a:t>
                      </a:r>
                      <a:r>
                        <a:rPr lang="en-GB" sz="1400" baseline="30000">
                          <a:effectLst/>
                        </a:rPr>
                        <a:t>th </a:t>
                      </a:r>
                      <a:r>
                        <a:rPr lang="en-GB" sz="1400">
                          <a:effectLst/>
                        </a:rPr>
                        <a:t>Century’ or ‘Art; The Definitive Visual Guide’. </a:t>
                      </a:r>
                    </a:p>
                    <a:p>
                      <a:pPr algn="l">
                        <a:lnSpc>
                          <a:spcPct val="107000"/>
                        </a:lnSpc>
                        <a:spcAft>
                          <a:spcPts val="0"/>
                        </a:spcAft>
                      </a:pPr>
                      <a:r>
                        <a:rPr lang="en-GB" sz="1400">
                          <a:effectLst/>
                        </a:rPr>
                        <a:t>Any of the ‘The World’s Greatest Art’ series are often used (eg. A Brief History of Art or Modern Art).</a:t>
                      </a:r>
                    </a:p>
                    <a:p>
                      <a:pPr algn="l">
                        <a:lnSpc>
                          <a:spcPct val="107000"/>
                        </a:lnSpc>
                        <a:spcAft>
                          <a:spcPts val="0"/>
                        </a:spcAft>
                      </a:pPr>
                      <a:r>
                        <a:rPr lang="en-GB" sz="1400">
                          <a:effectLst/>
                        </a:rPr>
                        <a:t> </a:t>
                      </a:r>
                      <a:endParaRPr lang="en-GB" sz="1400">
                        <a:effectLst/>
                        <a:latin typeface="Times New Roman" panose="02020603050405020304" pitchFamily="18" charset="0"/>
                        <a:ea typeface="Times New Roman" panose="02020603050405020304" pitchFamily="18" charset="0"/>
                      </a:endParaRPr>
                    </a:p>
                  </a:txBody>
                  <a:tcPr marL="38312" marR="38312" marT="0" marB="0"/>
                </a:tc>
                <a:tc>
                  <a:txBody>
                    <a:bodyPr/>
                    <a:lstStyle/>
                    <a:p>
                      <a:pPr algn="l">
                        <a:lnSpc>
                          <a:spcPct val="107000"/>
                        </a:lnSpc>
                        <a:spcAft>
                          <a:spcPts val="0"/>
                        </a:spcAft>
                      </a:pPr>
                      <a:r>
                        <a:rPr lang="en-GB" sz="1400" dirty="0">
                          <a:effectLst/>
                        </a:rPr>
                        <a:t> </a:t>
                      </a:r>
                    </a:p>
                    <a:p>
                      <a:pPr algn="l">
                        <a:lnSpc>
                          <a:spcPct val="107000"/>
                        </a:lnSpc>
                        <a:spcAft>
                          <a:spcPts val="1105"/>
                        </a:spcAft>
                      </a:pPr>
                      <a:r>
                        <a:rPr lang="en-GB" sz="1400" dirty="0">
                          <a:effectLst/>
                        </a:rPr>
                        <a:t>Art Craft and design assessments will require students to demonstrate the knowledge and understanding listed below through practical application of skills to realise personal intentions relevant to their chosen title(s) and related area(s) of study. </a:t>
                      </a:r>
                    </a:p>
                    <a:p>
                      <a:pPr algn="l">
                        <a:lnSpc>
                          <a:spcPct val="107000"/>
                        </a:lnSpc>
                        <a:spcAft>
                          <a:spcPts val="1105"/>
                        </a:spcAft>
                      </a:pPr>
                      <a:r>
                        <a:rPr lang="en-GB" sz="1400" dirty="0">
                          <a:effectLst/>
                        </a:rPr>
                        <a:t>Art, Craft and Design assessments will require students to know and understand how sources inspire the development of ideas. </a:t>
                      </a:r>
                    </a:p>
                    <a:p>
                      <a:pPr algn="l">
                        <a:lnSpc>
                          <a:spcPct val="107000"/>
                        </a:lnSpc>
                        <a:spcAft>
                          <a:spcPts val="0"/>
                        </a:spcAft>
                      </a:pPr>
                      <a:r>
                        <a:rPr lang="en-GB" sz="1400" dirty="0">
                          <a:effectLst/>
                        </a:rPr>
                        <a:t> </a:t>
                      </a:r>
                      <a:endParaRPr lang="en-GB" sz="1400" dirty="0">
                        <a:effectLst/>
                        <a:latin typeface="Times New Roman" panose="02020603050405020304" pitchFamily="18" charset="0"/>
                        <a:ea typeface="Times New Roman" panose="02020603050405020304" pitchFamily="18" charset="0"/>
                      </a:endParaRPr>
                    </a:p>
                  </a:txBody>
                  <a:tcPr marL="38312" marR="38312" marT="0" marB="0"/>
                </a:tc>
                <a:tc>
                  <a:txBody>
                    <a:bodyPr/>
                    <a:lstStyle/>
                    <a:p>
                      <a:pPr algn="l">
                        <a:lnSpc>
                          <a:spcPct val="107000"/>
                        </a:lnSpc>
                        <a:spcAft>
                          <a:spcPts val="1105"/>
                        </a:spcAft>
                      </a:pPr>
                      <a:r>
                        <a:rPr lang="en-GB" sz="1400" dirty="0">
                          <a:effectLst/>
                        </a:rPr>
                        <a:t>GCSE specifications in art and design must require students to learn through practical experience and demonstrate knowledge and understanding of sources that inform their creative intentions. Intentions should be realised through purposeful engagement with visual language1, visual concepts, media, materials and the application of appropriate techniques and working methods. </a:t>
                      </a:r>
                    </a:p>
                    <a:p>
                      <a:pPr algn="l">
                        <a:lnSpc>
                          <a:spcPct val="107000"/>
                        </a:lnSpc>
                        <a:spcAft>
                          <a:spcPts val="1105"/>
                        </a:spcAft>
                      </a:pPr>
                      <a:r>
                        <a:rPr lang="en-GB" sz="1400" dirty="0">
                          <a:effectLst/>
                        </a:rPr>
                        <a:t>GCSE specifications in art and design must require students to develop and apply relevant subject-specific skills in order to use visual language to communicate personal ideas, meanings and responses. </a:t>
                      </a:r>
                    </a:p>
                    <a:p>
                      <a:pPr algn="l">
                        <a:lnSpc>
                          <a:spcPct val="107000"/>
                        </a:lnSpc>
                        <a:spcAft>
                          <a:spcPts val="0"/>
                        </a:spcAft>
                      </a:pPr>
                      <a:r>
                        <a:rPr lang="en-GB" sz="1400" dirty="0">
                          <a:effectLst/>
                        </a:rPr>
                        <a:t>GCSE specifications in art and design must require students, over time, to reflect critically upon their creative journey, and its effectiveness in relation to the realisation of personal intentions. </a:t>
                      </a:r>
                    </a:p>
                    <a:p>
                      <a:pPr algn="l">
                        <a:lnSpc>
                          <a:spcPct val="107000"/>
                        </a:lnSpc>
                        <a:spcAft>
                          <a:spcPts val="0"/>
                        </a:spcAft>
                      </a:pPr>
                      <a:r>
                        <a:rPr lang="en-GB" sz="1400" dirty="0">
                          <a:effectLst/>
                        </a:rPr>
                        <a:t> </a:t>
                      </a:r>
                      <a:endParaRPr lang="en-GB" sz="1400" dirty="0">
                        <a:effectLst/>
                        <a:latin typeface="Times New Roman" panose="02020603050405020304" pitchFamily="18" charset="0"/>
                        <a:ea typeface="Times New Roman" panose="02020603050405020304" pitchFamily="18" charset="0"/>
                      </a:endParaRPr>
                    </a:p>
                  </a:txBody>
                  <a:tcPr marL="38312" marR="38312" marT="0" marB="0"/>
                </a:tc>
              </a:tr>
            </a:tbl>
          </a:graphicData>
        </a:graphic>
      </p:graphicFrame>
    </p:spTree>
    <p:extLst>
      <p:ext uri="{BB962C8B-B14F-4D97-AF65-F5344CB8AC3E}">
        <p14:creationId xmlns:p14="http://schemas.microsoft.com/office/powerpoint/2010/main" val="19789795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170701375"/>
              </p:ext>
            </p:extLst>
          </p:nvPr>
        </p:nvGraphicFramePr>
        <p:xfrm>
          <a:off x="1" y="0"/>
          <a:ext cx="13207999" cy="9168384"/>
        </p:xfrm>
        <a:graphic>
          <a:graphicData uri="http://schemas.openxmlformats.org/drawingml/2006/table">
            <a:tbl>
              <a:tblPr firstRow="1" firstCol="1" bandRow="1">
                <a:tableStyleId>{5C22544A-7EE6-4342-B048-85BDC9FD1C3A}</a:tableStyleId>
              </a:tblPr>
              <a:tblGrid>
                <a:gridCol w="1910118"/>
                <a:gridCol w="1871649"/>
                <a:gridCol w="2263432"/>
                <a:gridCol w="1577382"/>
                <a:gridCol w="1889540"/>
                <a:gridCol w="1997796"/>
                <a:gridCol w="1698082"/>
              </a:tblGrid>
              <a:tr h="633984">
                <a:tc>
                  <a:txBody>
                    <a:bodyPr/>
                    <a:lstStyle/>
                    <a:p>
                      <a:pPr algn="ctr">
                        <a:spcAft>
                          <a:spcPts val="0"/>
                        </a:spcAft>
                      </a:pPr>
                      <a:r>
                        <a:rPr lang="en-GB" sz="1400" dirty="0">
                          <a:effectLst/>
                        </a:rPr>
                        <a:t>Term</a:t>
                      </a:r>
                      <a:endParaRPr lang="en-GB" sz="1400" dirty="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400">
                          <a:effectLst/>
                        </a:rPr>
                        <a:t>Topics to be studies</a:t>
                      </a:r>
                      <a:endParaRPr lang="en-GB" sz="14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400">
                          <a:effectLst/>
                        </a:rPr>
                        <a:t>Keywords / Terms</a:t>
                      </a:r>
                      <a:endParaRPr lang="en-GB" sz="14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400">
                          <a:effectLst/>
                        </a:rPr>
                        <a:t>Places of Interest</a:t>
                      </a:r>
                      <a:endParaRPr lang="en-GB" sz="14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400">
                          <a:effectLst/>
                        </a:rPr>
                        <a:t>Related reading</a:t>
                      </a:r>
                      <a:endParaRPr lang="en-GB" sz="14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400">
                          <a:effectLst/>
                        </a:rPr>
                        <a:t>Assessment Information</a:t>
                      </a:r>
                      <a:endParaRPr lang="en-GB" sz="1400">
                        <a:effectLst/>
                        <a:latin typeface="Times New Roman" panose="02020603050405020304" pitchFamily="18" charset="0"/>
                        <a:ea typeface="Times New Roman" panose="02020603050405020304" pitchFamily="18" charset="0"/>
                      </a:endParaRPr>
                    </a:p>
                  </a:txBody>
                  <a:tcPr marL="41837" marR="41837" marT="0" marB="0"/>
                </a:tc>
                <a:tc>
                  <a:txBody>
                    <a:bodyPr/>
                    <a:lstStyle/>
                    <a:p>
                      <a:pPr algn="ctr">
                        <a:spcAft>
                          <a:spcPts val="0"/>
                        </a:spcAft>
                      </a:pPr>
                      <a:r>
                        <a:rPr lang="en-GB" sz="1400" dirty="0">
                          <a:effectLst/>
                        </a:rPr>
                        <a:t>Additional Information</a:t>
                      </a:r>
                      <a:endParaRPr lang="en-GB" sz="1400" dirty="0">
                        <a:effectLst/>
                        <a:latin typeface="Times New Roman" panose="02020603050405020304" pitchFamily="18" charset="0"/>
                        <a:ea typeface="Times New Roman" panose="02020603050405020304" pitchFamily="18" charset="0"/>
                      </a:endParaRPr>
                    </a:p>
                  </a:txBody>
                  <a:tcPr marL="41837" marR="41837" marT="0" marB="0"/>
                </a:tc>
              </a:tr>
              <a:tr h="633984">
                <a:tc>
                  <a:txBody>
                    <a:bodyPr/>
                    <a:lstStyle/>
                    <a:p>
                      <a:pPr algn="l">
                        <a:spcAft>
                          <a:spcPts val="0"/>
                        </a:spcAft>
                      </a:pPr>
                      <a:r>
                        <a:rPr lang="en-GB" sz="1800" dirty="0">
                          <a:effectLst/>
                          <a:latin typeface="Times New Roman" panose="02020603050405020304" pitchFamily="18" charset="0"/>
                          <a:ea typeface="Times New Roman" panose="02020603050405020304" pitchFamily="18" charset="0"/>
                        </a:rPr>
                        <a:t> </a:t>
                      </a:r>
                      <a:endParaRPr lang="en-GB" sz="1600" dirty="0">
                        <a:effectLst/>
                        <a:latin typeface="Times New Roman" panose="02020603050405020304" pitchFamily="18" charset="0"/>
                        <a:ea typeface="Times New Roman" panose="02020603050405020304" pitchFamily="18" charset="0"/>
                      </a:endParaRPr>
                    </a:p>
                    <a:p>
                      <a:pPr algn="ctr">
                        <a:spcAft>
                          <a:spcPts val="0"/>
                        </a:spcAft>
                      </a:pPr>
                      <a:r>
                        <a:rPr lang="en-GB" sz="1800" dirty="0">
                          <a:effectLst/>
                          <a:latin typeface="Times New Roman" panose="02020603050405020304" pitchFamily="18" charset="0"/>
                          <a:ea typeface="Times New Roman" panose="02020603050405020304" pitchFamily="18" charset="0"/>
                        </a:rPr>
                        <a:t>Summer</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Algebraic Manipulation</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Length Area Volume</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Algebra: Linear graphs</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Times New Roman" panose="02020603050405020304" pitchFamily="18" charset="0"/>
                          <a:ea typeface="Times New Roman" panose="02020603050405020304" pitchFamily="18" charset="0"/>
                        </a:rPr>
                        <a:t> </a:t>
                      </a:r>
                    </a:p>
                    <a:p>
                      <a:pPr algn="l">
                        <a:spcAft>
                          <a:spcPts val="0"/>
                        </a:spcAft>
                      </a:pPr>
                      <a:r>
                        <a:rPr lang="en-GB" sz="1600">
                          <a:effectLst/>
                          <a:latin typeface="Calibri" panose="020F0502020204030204" pitchFamily="34" charset="0"/>
                          <a:ea typeface="Calibri" panose="020F0502020204030204" pitchFamily="34" charset="0"/>
                          <a:cs typeface="Calibri" panose="020F0502020204030204" pitchFamily="34" charset="0"/>
                        </a:rPr>
                        <a:t> </a:t>
                      </a:r>
                      <a:endParaRPr lang="en-GB" sz="1600">
                        <a:effectLst/>
                        <a:latin typeface="Times New Roman" panose="02020603050405020304" pitchFamily="18" charset="0"/>
                        <a:ea typeface="Times New Roman" panose="02020603050405020304" pitchFamily="18" charset="0"/>
                      </a:endParaRPr>
                    </a:p>
                    <a:p>
                      <a:pPr algn="l">
                        <a:spcAft>
                          <a:spcPts val="0"/>
                        </a:spcAft>
                      </a:pPr>
                      <a:r>
                        <a:rPr lang="en-GB" sz="1600">
                          <a:effectLst/>
                          <a:latin typeface="Times New Roman" panose="02020603050405020304" pitchFamily="18" charset="0"/>
                          <a:ea typeface="Times New Roman" panose="02020603050405020304" pitchFamily="18" charset="0"/>
                        </a:rPr>
                        <a:t> </a:t>
                      </a:r>
                    </a:p>
                    <a:p>
                      <a:pPr algn="l">
                        <a:spcAft>
                          <a:spcPts val="0"/>
                        </a:spcAft>
                      </a:pPr>
                      <a:r>
                        <a:rPr lang="en-GB" sz="16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600">
                          <a:effectLst/>
                          <a:latin typeface="Times New Roman" panose="02020603050405020304" pitchFamily="18" charset="0"/>
                          <a:ea typeface="Times New Roman" panose="02020603050405020304" pitchFamily="18" charset="0"/>
                        </a:rPr>
                        <a:t> </a:t>
                      </a:r>
                    </a:p>
                    <a:p>
                      <a:pPr algn="l">
                        <a:spcAft>
                          <a:spcPts val="0"/>
                        </a:spcAft>
                      </a:pPr>
                      <a:r>
                        <a:rPr lang="en-GB" sz="1600">
                          <a:effectLst/>
                          <a:latin typeface="Times New Roman" panose="02020603050405020304" pitchFamily="18" charset="0"/>
                          <a:ea typeface="Times New Roman" panose="02020603050405020304" pitchFamily="18" charset="0"/>
                        </a:rPr>
                        <a:t>Equation, expand, expression, formula, identity, like terms, simplify, substitute, variable.  Common factor, factorisation, binomial, difference of two square, inverse operations, rearrange, subject, transpose</a:t>
                      </a:r>
                    </a:p>
                    <a:p>
                      <a:pPr algn="l">
                        <a:spcAft>
                          <a:spcPts val="0"/>
                        </a:spcAft>
                      </a:pPr>
                      <a:r>
                        <a:rPr lang="en-GB" sz="1600">
                          <a:effectLst/>
                          <a:latin typeface="Times New Roman" panose="02020603050405020304" pitchFamily="18" charset="0"/>
                          <a:ea typeface="Times New Roman" panose="02020603050405020304" pitchFamily="18" charset="0"/>
                        </a:rPr>
                        <a:t> </a:t>
                      </a:r>
                    </a:p>
                    <a:p>
                      <a:pPr algn="l">
                        <a:spcAft>
                          <a:spcPts val="0"/>
                        </a:spcAft>
                      </a:pPr>
                      <a:r>
                        <a:rPr lang="en-GB" sz="1600">
                          <a:effectLst/>
                          <a:latin typeface="Times New Roman" panose="02020603050405020304" pitchFamily="18" charset="0"/>
                          <a:ea typeface="Times New Roman" panose="02020603050405020304" pitchFamily="18" charset="0"/>
                        </a:rPr>
                        <a:t> </a:t>
                      </a:r>
                    </a:p>
                    <a:p>
                      <a:pPr algn="l">
                        <a:spcAft>
                          <a:spcPts val="0"/>
                        </a:spcAft>
                      </a:pPr>
                      <a:r>
                        <a:rPr lang="en-GB" sz="1600">
                          <a:effectLst/>
                          <a:latin typeface="Times New Roman" panose="02020603050405020304" pitchFamily="18" charset="0"/>
                          <a:ea typeface="Times New Roman" panose="02020603050405020304" pitchFamily="18" charset="0"/>
                        </a:rPr>
                        <a:t>Circumference, π(pi), trapezium, parallelogram, sectors, arc, substend, cross section, prism, cylinder, surface area, apex, edge, frustum, pyramid, vertex, vertices, slant height, vertical height, cone, sphere.</a:t>
                      </a:r>
                    </a:p>
                    <a:p>
                      <a:pPr algn="l">
                        <a:spcAft>
                          <a:spcPts val="0"/>
                        </a:spcAft>
                      </a:pPr>
                      <a:r>
                        <a:rPr lang="en-GB" sz="1600">
                          <a:effectLst/>
                          <a:latin typeface="Times New Roman" panose="02020603050405020304" pitchFamily="18" charset="0"/>
                          <a:ea typeface="Times New Roman" panose="02020603050405020304" pitchFamily="18" charset="0"/>
                        </a:rPr>
                        <a:t> </a:t>
                      </a:r>
                    </a:p>
                    <a:p>
                      <a:pPr algn="l">
                        <a:spcAft>
                          <a:spcPts val="0"/>
                        </a:spcAft>
                      </a:pPr>
                      <a:r>
                        <a:rPr lang="en-GB" sz="1600">
                          <a:effectLst/>
                          <a:latin typeface="Times New Roman" panose="02020603050405020304" pitchFamily="18" charset="0"/>
                          <a:ea typeface="Times New Roman" panose="02020603050405020304" pitchFamily="18" charset="0"/>
                        </a:rPr>
                        <a:t> </a:t>
                      </a:r>
                    </a:p>
                    <a:p>
                      <a:pPr algn="l">
                        <a:spcAft>
                          <a:spcPts val="0"/>
                        </a:spcAft>
                      </a:pPr>
                      <a:r>
                        <a:rPr lang="en-GB" sz="1600">
                          <a:effectLst/>
                          <a:latin typeface="Times New Roman" panose="02020603050405020304" pitchFamily="18" charset="0"/>
                          <a:ea typeface="Times New Roman" panose="02020603050405020304" pitchFamily="18" charset="0"/>
                        </a:rPr>
                        <a:t> </a:t>
                      </a:r>
                    </a:p>
                    <a:p>
                      <a:pPr algn="l">
                        <a:spcAft>
                          <a:spcPts val="0"/>
                        </a:spcAft>
                      </a:pPr>
                      <a:r>
                        <a:rPr lang="en-GB" sz="1600">
                          <a:effectLst/>
                          <a:latin typeface="Times New Roman" panose="02020603050405020304" pitchFamily="18" charset="0"/>
                          <a:ea typeface="Times New Roman" panose="02020603050405020304" pitchFamily="18" charset="0"/>
                        </a:rPr>
                        <a:t>Linear graph, gradient, constant term, cover-up method, gradient-intercept, intercept, y=mx+c, conversion graph, simultaneous equation, negative reciprocal</a:t>
                      </a:r>
                    </a:p>
                    <a:p>
                      <a:pPr algn="l">
                        <a:spcAft>
                          <a:spcPts val="0"/>
                        </a:spcAft>
                      </a:pPr>
                      <a:r>
                        <a:rPr lang="en-GB" sz="1600">
                          <a:effectLst/>
                          <a:latin typeface="Times New Roman" panose="02020603050405020304" pitchFamily="18" charset="0"/>
                          <a:ea typeface="Times New Roman" panose="02020603050405020304" pitchFamily="18" charset="0"/>
                        </a:rPr>
                        <a:t> </a:t>
                      </a:r>
                    </a:p>
                    <a:p>
                      <a:pPr algn="l">
                        <a:spcAft>
                          <a:spcPts val="0"/>
                        </a:spcAft>
                      </a:pPr>
                      <a:r>
                        <a:rPr lang="en-GB" sz="16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6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6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6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600" dirty="0">
                          <a:effectLst/>
                          <a:latin typeface="Times New Roman" panose="02020603050405020304" pitchFamily="18" charset="0"/>
                          <a:ea typeface="Times New Roman" panose="02020603050405020304" pitchFamily="18" charset="0"/>
                        </a:rPr>
                        <a:t> </a:t>
                      </a:r>
                    </a:p>
                  </a:txBody>
                  <a:tcPr marL="68580" marR="68580" marT="0" marB="0"/>
                </a:tc>
              </a:tr>
            </a:tbl>
          </a:graphicData>
        </a:graphic>
      </p:graphicFrame>
    </p:spTree>
    <p:extLst>
      <p:ext uri="{BB962C8B-B14F-4D97-AF65-F5344CB8AC3E}">
        <p14:creationId xmlns:p14="http://schemas.microsoft.com/office/powerpoint/2010/main" val="27152226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334528"/>
            <a:ext cx="13208000" cy="18473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866" b="1" dirty="0" smtClean="0">
              <a:solidFill>
                <a:srgbClr val="00B0F0"/>
              </a:solidFill>
              <a:latin typeface="Arial" panose="020B0604020202020204" pitchFamily="34" charset="0"/>
              <a:cs typeface="Arial" panose="020B0604020202020204" pitchFamily="34" charset="0"/>
            </a:endParaRPr>
          </a:p>
          <a:p>
            <a:pPr algn="ctr"/>
            <a:endParaRPr lang="en-GB" sz="13866" b="1" dirty="0">
              <a:solidFill>
                <a:srgbClr val="00B0F0"/>
              </a:solidFill>
              <a:latin typeface="Arial" panose="020B0604020202020204" pitchFamily="34" charset="0"/>
              <a:cs typeface="Arial" panose="020B0604020202020204" pitchFamily="34" charset="0"/>
            </a:endParaRPr>
          </a:p>
          <a:p>
            <a:pPr algn="ctr"/>
            <a:r>
              <a:rPr lang="en-GB" sz="13866" b="1" dirty="0" smtClean="0">
                <a:solidFill>
                  <a:srgbClr val="00B0F0"/>
                </a:solidFill>
                <a:latin typeface="Arial" panose="020B0604020202020204" pitchFamily="34" charset="0"/>
                <a:cs typeface="Arial" panose="020B0604020202020204" pitchFamily="34" charset="0"/>
              </a:rPr>
              <a:t>P</a:t>
            </a:r>
            <a:r>
              <a:rPr lang="en-GB" sz="13866" b="1" dirty="0" smtClean="0">
                <a:solidFill>
                  <a:schemeClr val="tx1"/>
                </a:solidFill>
                <a:latin typeface="Arial" panose="020B0604020202020204" pitchFamily="34" charset="0"/>
                <a:cs typeface="Arial" panose="020B0604020202020204" pitchFamily="34" charset="0"/>
              </a:rPr>
              <a:t>hysical </a:t>
            </a:r>
            <a:r>
              <a:rPr lang="en-GB" sz="13866" b="1" dirty="0" smtClean="0">
                <a:solidFill>
                  <a:srgbClr val="00B0F0"/>
                </a:solidFill>
                <a:latin typeface="Arial" panose="020B0604020202020204" pitchFamily="34" charset="0"/>
                <a:cs typeface="Arial" panose="020B0604020202020204" pitchFamily="34" charset="0"/>
              </a:rPr>
              <a:t>E</a:t>
            </a:r>
            <a:r>
              <a:rPr lang="en-GB" sz="13866" b="1" dirty="0" smtClean="0">
                <a:solidFill>
                  <a:schemeClr val="tx1"/>
                </a:solidFill>
                <a:latin typeface="Arial" panose="020B0604020202020204" pitchFamily="34" charset="0"/>
                <a:cs typeface="Arial" panose="020B0604020202020204" pitchFamily="34" charset="0"/>
              </a:rPr>
              <a:t>ducation (Core)</a:t>
            </a:r>
            <a:endParaRPr lang="en-GB" sz="13866" b="1" dirty="0">
              <a:solidFill>
                <a:schemeClr val="tx1"/>
              </a:solidFill>
              <a:latin typeface="Arial" panose="020B0604020202020204" pitchFamily="34" charset="0"/>
              <a:cs typeface="Arial" panose="020B0604020202020204" pitchFamily="34" charset="0"/>
            </a:endParaRPr>
          </a:p>
          <a:p>
            <a:pPr algn="ctr"/>
            <a:endParaRPr lang="en-GB" sz="16948" b="1" dirty="0" smtClean="0">
              <a:solidFill>
                <a:schemeClr val="tx1"/>
              </a:solidFill>
              <a:latin typeface="Arial" panose="020B0604020202020204" pitchFamily="34" charset="0"/>
              <a:cs typeface="Arial" panose="020B0604020202020204" pitchFamily="34" charset="0"/>
            </a:endParaRPr>
          </a:p>
          <a:p>
            <a:pPr algn="ctr"/>
            <a:endParaRPr lang="en-GB" sz="16948" b="1" dirty="0">
              <a:solidFill>
                <a:schemeClr val="tx1"/>
              </a:solidFill>
              <a:latin typeface="Arial" panose="020B0604020202020204" pitchFamily="34" charset="0"/>
              <a:cs typeface="Arial" panose="020B0604020202020204" pitchFamily="34" charset="0"/>
            </a:endParaRPr>
          </a:p>
        </p:txBody>
      </p:sp>
      <p:pic>
        <p:nvPicPr>
          <p:cNvPr id="6" name="Picture 4" descr="Image result for all saints dagenham badge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8824" y="7775278"/>
            <a:ext cx="1590351" cy="185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87138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56453754"/>
              </p:ext>
            </p:extLst>
          </p:nvPr>
        </p:nvGraphicFramePr>
        <p:xfrm>
          <a:off x="908050" y="527405"/>
          <a:ext cx="11391899" cy="7294049"/>
        </p:xfrm>
        <a:graphic>
          <a:graphicData uri="http://schemas.openxmlformats.org/drawingml/2006/table">
            <a:tbl>
              <a:tblPr firstRow="1" firstCol="1" bandRow="1">
                <a:tableStyleId>{5C22544A-7EE6-4342-B048-85BDC9FD1C3A}</a:tableStyleId>
              </a:tblPr>
              <a:tblGrid>
                <a:gridCol w="1647477"/>
                <a:gridCol w="1614296"/>
                <a:gridCol w="1686059"/>
                <a:gridCol w="1626642"/>
                <a:gridCol w="1629730"/>
                <a:gridCol w="1723099"/>
                <a:gridCol w="1464596"/>
              </a:tblGrid>
              <a:tr h="762065">
                <a:tc>
                  <a:txBody>
                    <a:bodyPr/>
                    <a:lstStyle/>
                    <a:p>
                      <a:pPr algn="ctr">
                        <a:spcAft>
                          <a:spcPts val="0"/>
                        </a:spcAft>
                      </a:pPr>
                      <a:r>
                        <a:rPr lang="en-GB" sz="1600" dirty="0">
                          <a:effectLst/>
                        </a:rPr>
                        <a:t>Term</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dirty="0">
                          <a:effectLst/>
                        </a:rPr>
                        <a:t>Topics to be studies</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dirty="0">
                          <a:effectLst/>
                        </a:rPr>
                        <a:t>Keywords / Terms</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Places of Interest</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Related reading</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Assessment Information</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Additional Information</a:t>
                      </a:r>
                      <a:endParaRPr lang="en-GB" sz="1600">
                        <a:effectLst/>
                        <a:latin typeface="Times New Roman" panose="02020603050405020304" pitchFamily="18" charset="0"/>
                        <a:ea typeface="Times New Roman" panose="02020603050405020304" pitchFamily="18" charset="0"/>
                      </a:endParaRPr>
                    </a:p>
                  </a:txBody>
                  <a:tcPr marL="68580" marR="68580" marT="0" marB="0"/>
                </a:tc>
              </a:tr>
              <a:tr h="1632996">
                <a:tc>
                  <a:txBody>
                    <a:bodyPr/>
                    <a:lstStyle/>
                    <a:p>
                      <a:pPr algn="ctr">
                        <a:spcAft>
                          <a:spcPts val="0"/>
                        </a:spcAft>
                      </a:pPr>
                      <a:r>
                        <a:rPr lang="en-GB" sz="1600">
                          <a:effectLst/>
                        </a:rPr>
                        <a:t>Autumn</a:t>
                      </a:r>
                      <a:endParaRPr lang="en-GB" sz="1600">
                        <a:effectLst/>
                        <a:latin typeface="Times New Roman" panose="02020603050405020304" pitchFamily="18" charset="0"/>
                        <a:ea typeface="Times New Roman" panose="02020603050405020304" pitchFamily="18" charset="0"/>
                      </a:endParaRPr>
                    </a:p>
                  </a:txBody>
                  <a:tcPr marL="68580" marR="68580" marT="0" marB="0"/>
                </a:tc>
                <a:tc rowSpan="2">
                  <a:txBody>
                    <a:bodyPr/>
                    <a:lstStyle/>
                    <a:p>
                      <a:pPr algn="l">
                        <a:spcAft>
                          <a:spcPts val="0"/>
                        </a:spcAft>
                      </a:pPr>
                      <a:r>
                        <a:rPr lang="en-GB" sz="1600">
                          <a:effectLst/>
                        </a:rPr>
                        <a:t>Football</a:t>
                      </a:r>
                    </a:p>
                    <a:p>
                      <a:pPr algn="l">
                        <a:spcAft>
                          <a:spcPts val="0"/>
                        </a:spcAft>
                      </a:pPr>
                      <a:r>
                        <a:rPr lang="en-GB" sz="1600">
                          <a:effectLst/>
                        </a:rPr>
                        <a:t>Rugby</a:t>
                      </a:r>
                    </a:p>
                    <a:p>
                      <a:pPr algn="l">
                        <a:spcAft>
                          <a:spcPts val="0"/>
                        </a:spcAft>
                      </a:pPr>
                      <a:r>
                        <a:rPr lang="en-GB" sz="1600">
                          <a:effectLst/>
                        </a:rPr>
                        <a:t>Netball</a:t>
                      </a:r>
                    </a:p>
                    <a:p>
                      <a:pPr algn="l">
                        <a:spcAft>
                          <a:spcPts val="0"/>
                        </a:spcAft>
                      </a:pPr>
                      <a:r>
                        <a:rPr lang="en-GB" sz="1600">
                          <a:effectLst/>
                        </a:rPr>
                        <a:t>Fitness</a:t>
                      </a:r>
                    </a:p>
                    <a:p>
                      <a:pPr algn="l">
                        <a:spcAft>
                          <a:spcPts val="0"/>
                        </a:spcAft>
                      </a:pPr>
                      <a:r>
                        <a:rPr lang="en-GB" sz="1600">
                          <a:effectLst/>
                        </a:rPr>
                        <a:t>Handball</a:t>
                      </a:r>
                    </a:p>
                    <a:p>
                      <a:pPr algn="l">
                        <a:spcAft>
                          <a:spcPts val="0"/>
                        </a:spcAft>
                      </a:pPr>
                      <a:r>
                        <a:rPr lang="en-GB" sz="1600">
                          <a:effectLst/>
                        </a:rPr>
                        <a:t>Gaelic Football</a:t>
                      </a:r>
                    </a:p>
                    <a:p>
                      <a:pPr algn="l">
                        <a:spcAft>
                          <a:spcPts val="0"/>
                        </a:spcAft>
                      </a:pPr>
                      <a:r>
                        <a:rPr lang="en-GB" sz="1600">
                          <a:effectLst/>
                        </a:rPr>
                        <a:t>Dance</a:t>
                      </a:r>
                    </a:p>
                    <a:p>
                      <a:pPr algn="l">
                        <a:spcAft>
                          <a:spcPts val="0"/>
                        </a:spcAft>
                      </a:pPr>
                      <a:r>
                        <a:rPr lang="en-GB" sz="1600">
                          <a:effectLst/>
                        </a:rPr>
                        <a:t>Table Tennis</a:t>
                      </a:r>
                    </a:p>
                    <a:p>
                      <a:pPr algn="l">
                        <a:spcAft>
                          <a:spcPts val="0"/>
                        </a:spcAft>
                      </a:pPr>
                      <a:r>
                        <a:rPr lang="en-GB" sz="1600">
                          <a:effectLst/>
                        </a:rPr>
                        <a:t>Basketball</a:t>
                      </a:r>
                    </a:p>
                    <a:p>
                      <a:pPr algn="l">
                        <a:spcAft>
                          <a:spcPts val="0"/>
                        </a:spcAft>
                      </a:pPr>
                      <a:r>
                        <a:rPr lang="en-GB" sz="1600">
                          <a:effectLst/>
                        </a:rPr>
                        <a:t> </a:t>
                      </a:r>
                    </a:p>
                    <a:p>
                      <a:pPr algn="l">
                        <a:spcAft>
                          <a:spcPts val="0"/>
                        </a:spcAft>
                      </a:pPr>
                      <a:r>
                        <a:rPr lang="en-GB" sz="1600">
                          <a:effectLst/>
                        </a:rPr>
                        <a:t>(3 week rotation)</a:t>
                      </a:r>
                    </a:p>
                    <a:p>
                      <a:pPr algn="l">
                        <a:spcAft>
                          <a:spcPts val="0"/>
                        </a:spcAft>
                      </a:pPr>
                      <a:r>
                        <a:rPr lang="en-GB" sz="1600">
                          <a:effectLst/>
                        </a:rPr>
                        <a:t> </a:t>
                      </a:r>
                      <a:endParaRPr lang="en-GB" sz="1600">
                        <a:effectLst/>
                        <a:latin typeface="Times New Roman" panose="02020603050405020304" pitchFamily="18" charset="0"/>
                        <a:ea typeface="Times New Roman" panose="02020603050405020304" pitchFamily="18" charset="0"/>
                      </a:endParaRPr>
                    </a:p>
                  </a:txBody>
                  <a:tcPr marL="68580" marR="68580" marT="0" marB="0"/>
                </a:tc>
                <a:tc rowSpan="2">
                  <a:txBody>
                    <a:bodyPr/>
                    <a:lstStyle/>
                    <a:p>
                      <a:pPr algn="l">
                        <a:spcAft>
                          <a:spcPts val="0"/>
                        </a:spcAft>
                      </a:pPr>
                      <a:r>
                        <a:rPr lang="en-GB" sz="1600" dirty="0">
                          <a:effectLst/>
                        </a:rPr>
                        <a:t>Decision making</a:t>
                      </a:r>
                    </a:p>
                    <a:p>
                      <a:pPr algn="l">
                        <a:spcAft>
                          <a:spcPts val="0"/>
                        </a:spcAft>
                      </a:pPr>
                      <a:r>
                        <a:rPr lang="en-GB" sz="1600" dirty="0">
                          <a:effectLst/>
                        </a:rPr>
                        <a:t>Tactics</a:t>
                      </a:r>
                    </a:p>
                    <a:p>
                      <a:pPr algn="l">
                        <a:spcAft>
                          <a:spcPts val="0"/>
                        </a:spcAft>
                      </a:pPr>
                      <a:r>
                        <a:rPr lang="en-GB" sz="1600" dirty="0">
                          <a:effectLst/>
                        </a:rPr>
                        <a:t>Analysis of performance</a:t>
                      </a:r>
                    </a:p>
                    <a:p>
                      <a:pPr algn="l">
                        <a:spcAft>
                          <a:spcPts val="0"/>
                        </a:spcAft>
                      </a:pPr>
                      <a:r>
                        <a:rPr lang="en-GB" sz="1600" dirty="0">
                          <a:effectLst/>
                        </a:rPr>
                        <a:t>Team work</a:t>
                      </a:r>
                    </a:p>
                    <a:p>
                      <a:pPr algn="l">
                        <a:spcAft>
                          <a:spcPts val="0"/>
                        </a:spcAft>
                      </a:pPr>
                      <a:r>
                        <a:rPr lang="en-GB" sz="1600" dirty="0">
                          <a:effectLst/>
                        </a:rPr>
                        <a:t>Set plays</a:t>
                      </a:r>
                    </a:p>
                    <a:p>
                      <a:pPr algn="l">
                        <a:spcAft>
                          <a:spcPts val="0"/>
                        </a:spcAft>
                      </a:pPr>
                      <a:r>
                        <a:rPr lang="en-GB" sz="1600" dirty="0">
                          <a:effectLst/>
                        </a:rPr>
                        <a:t> </a:t>
                      </a:r>
                    </a:p>
                    <a:p>
                      <a:pPr algn="l">
                        <a:spcAft>
                          <a:spcPts val="0"/>
                        </a:spcAft>
                      </a:pPr>
                      <a:r>
                        <a:rPr lang="en-GB" sz="1600" dirty="0">
                          <a:effectLst/>
                        </a:rPr>
                        <a:t> </a:t>
                      </a:r>
                    </a:p>
                    <a:p>
                      <a:pPr algn="l">
                        <a:spcAft>
                          <a:spcPts val="0"/>
                        </a:spcAft>
                      </a:pPr>
                      <a:r>
                        <a:rPr lang="en-GB" sz="1600" dirty="0">
                          <a:effectLst/>
                        </a:rPr>
                        <a:t> </a:t>
                      </a:r>
                    </a:p>
                    <a:p>
                      <a:pPr algn="l">
                        <a:spcAft>
                          <a:spcPts val="0"/>
                        </a:spcAft>
                      </a:pPr>
                      <a:r>
                        <a:rPr lang="en-GB" sz="1600" dirty="0">
                          <a:effectLst/>
                        </a:rPr>
                        <a:t> </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dirty="0">
                          <a:effectLst/>
                        </a:rPr>
                        <a:t>Redbridge cycling centre</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rowSpan="3">
                  <a:txBody>
                    <a:bodyPr/>
                    <a:lstStyle/>
                    <a:p>
                      <a:pPr algn="l">
                        <a:spcAft>
                          <a:spcPts val="0"/>
                        </a:spcAft>
                      </a:pPr>
                      <a:r>
                        <a:rPr lang="en-GB" sz="1600" dirty="0">
                          <a:effectLst/>
                        </a:rPr>
                        <a:t>Women in Sport: Fifty Fearless Athletes Who Played to Win by Rachel </a:t>
                      </a:r>
                      <a:r>
                        <a:rPr lang="en-GB" sz="1600" dirty="0" err="1">
                          <a:effectLst/>
                        </a:rPr>
                        <a:t>Ignotofsky</a:t>
                      </a:r>
                      <a:endParaRPr lang="en-GB" sz="1600" dirty="0">
                        <a:effectLst/>
                      </a:endParaRPr>
                    </a:p>
                    <a:p>
                      <a:pPr algn="l">
                        <a:spcAft>
                          <a:spcPts val="0"/>
                        </a:spcAft>
                      </a:pPr>
                      <a:r>
                        <a:rPr lang="en-GB" sz="1600" dirty="0">
                          <a:effectLst/>
                        </a:rPr>
                        <a:t> </a:t>
                      </a:r>
                    </a:p>
                    <a:p>
                      <a:pPr algn="l">
                        <a:spcAft>
                          <a:spcPts val="0"/>
                        </a:spcAft>
                      </a:pPr>
                      <a:r>
                        <a:rPr lang="en-GB" sz="1600" dirty="0">
                          <a:effectLst/>
                        </a:rPr>
                        <a:t>Fever pitch – By Nick Hornby</a:t>
                      </a:r>
                    </a:p>
                    <a:p>
                      <a:pPr algn="l">
                        <a:spcAft>
                          <a:spcPts val="0"/>
                        </a:spcAft>
                      </a:pPr>
                      <a:r>
                        <a:rPr lang="en-GB" sz="1600" dirty="0">
                          <a:effectLst/>
                        </a:rPr>
                        <a:t> </a:t>
                      </a:r>
                    </a:p>
                    <a:p>
                      <a:pPr algn="l">
                        <a:spcAft>
                          <a:spcPts val="0"/>
                        </a:spcAft>
                      </a:pPr>
                      <a:r>
                        <a:rPr lang="en-GB" sz="1600" dirty="0">
                          <a:effectLst/>
                        </a:rPr>
                        <a:t>The million dollar shot – By Dan </a:t>
                      </a:r>
                      <a:r>
                        <a:rPr lang="en-GB" sz="1600" dirty="0" err="1">
                          <a:effectLst/>
                        </a:rPr>
                        <a:t>Gutman</a:t>
                      </a:r>
                      <a:endParaRPr lang="en-GB" sz="1600" dirty="0">
                        <a:effectLst/>
                      </a:endParaRPr>
                    </a:p>
                    <a:p>
                      <a:pPr algn="l">
                        <a:spcAft>
                          <a:spcPts val="0"/>
                        </a:spcAft>
                      </a:pPr>
                      <a:r>
                        <a:rPr lang="en-GB" sz="1600" dirty="0">
                          <a:effectLst/>
                        </a:rPr>
                        <a:t> </a:t>
                      </a:r>
                    </a:p>
                    <a:p>
                      <a:pPr algn="l">
                        <a:spcAft>
                          <a:spcPts val="0"/>
                        </a:spcAft>
                      </a:pPr>
                      <a:r>
                        <a:rPr lang="en-GB" sz="1600" dirty="0">
                          <a:effectLst/>
                        </a:rPr>
                        <a:t>Kick – By Mitch Johnson</a:t>
                      </a:r>
                    </a:p>
                    <a:p>
                      <a:pPr algn="l">
                        <a:spcAft>
                          <a:spcPts val="0"/>
                        </a:spcAft>
                      </a:pPr>
                      <a:r>
                        <a:rPr lang="en-GB" sz="1600" dirty="0">
                          <a:effectLst/>
                        </a:rPr>
                        <a:t> </a:t>
                      </a:r>
                    </a:p>
                    <a:p>
                      <a:pPr algn="l">
                        <a:spcAft>
                          <a:spcPts val="0"/>
                        </a:spcAft>
                      </a:pPr>
                      <a:r>
                        <a:rPr lang="en-GB" sz="1600" dirty="0">
                          <a:effectLst/>
                        </a:rPr>
                        <a:t>Ultimate Football Heroes collection – By Matt &amp; Tom Oldfield</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Assessed on effort and ability via practical assessments formatively</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Inter house competitions through the year</a:t>
                      </a:r>
                      <a:endParaRPr lang="en-GB" sz="1600">
                        <a:effectLst/>
                        <a:latin typeface="Times New Roman" panose="02020603050405020304" pitchFamily="18" charset="0"/>
                        <a:ea typeface="Times New Roman" panose="02020603050405020304" pitchFamily="18" charset="0"/>
                      </a:endParaRPr>
                    </a:p>
                  </a:txBody>
                  <a:tcPr marL="68580" marR="68580" marT="0" marB="0"/>
                </a:tc>
              </a:tr>
              <a:tr h="2286194">
                <a:tc>
                  <a:txBody>
                    <a:bodyPr/>
                    <a:lstStyle/>
                    <a:p>
                      <a:pPr algn="ctr">
                        <a:spcAft>
                          <a:spcPts val="0"/>
                        </a:spcAft>
                      </a:pPr>
                      <a:r>
                        <a:rPr lang="en-GB" sz="1600">
                          <a:effectLst/>
                        </a:rPr>
                        <a:t>Spring</a:t>
                      </a:r>
                      <a:endParaRPr lang="en-GB" sz="1600">
                        <a:effectLst/>
                        <a:latin typeface="Times New Roman" panose="02020603050405020304" pitchFamily="18" charset="0"/>
                        <a:ea typeface="Times New Roman" panose="02020603050405020304" pitchFamily="18" charset="0"/>
                      </a:endParaRPr>
                    </a:p>
                  </a:txBody>
                  <a:tcPr marL="68580" marR="68580" marT="0" marB="0"/>
                </a:tc>
                <a:tc vMerge="1">
                  <a:txBody>
                    <a:bodyPr/>
                    <a:lstStyle/>
                    <a:p>
                      <a:endParaRPr lang="en-GB"/>
                    </a:p>
                  </a:txBody>
                  <a:tcPr/>
                </a:tc>
                <a:tc vMerge="1">
                  <a:txBody>
                    <a:bodyPr/>
                    <a:lstStyle/>
                    <a:p>
                      <a:endParaRPr lang="en-GB"/>
                    </a:p>
                  </a:txBody>
                  <a:tcPr/>
                </a:tc>
                <a:tc>
                  <a:txBody>
                    <a:bodyPr/>
                    <a:lstStyle/>
                    <a:p>
                      <a:pPr algn="l">
                        <a:spcAft>
                          <a:spcPts val="0"/>
                        </a:spcAft>
                      </a:pPr>
                      <a:r>
                        <a:rPr lang="en-GB" sz="1600" dirty="0">
                          <a:effectLst/>
                        </a:rPr>
                        <a:t>Velodrome, Stratford</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vMerge="1">
                  <a:txBody>
                    <a:bodyPr/>
                    <a:lstStyle/>
                    <a:p>
                      <a:endParaRPr lang="en-GB"/>
                    </a:p>
                  </a:txBody>
                  <a:tcPr/>
                </a:tc>
                <a:tc>
                  <a:txBody>
                    <a:bodyPr/>
                    <a:lstStyle/>
                    <a:p>
                      <a:pPr algn="l">
                        <a:spcAft>
                          <a:spcPts val="0"/>
                        </a:spcAft>
                      </a:pPr>
                      <a:r>
                        <a:rPr lang="en-GB" sz="1600" dirty="0">
                          <a:effectLst/>
                        </a:rPr>
                        <a:t>Assessed on effort and ability via practical assessments formatively</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dirty="0">
                          <a:effectLst/>
                        </a:rPr>
                        <a:t>Inter house competitions through the year</a:t>
                      </a:r>
                      <a:endParaRPr lang="en-GB" sz="1600" dirty="0">
                        <a:effectLst/>
                        <a:latin typeface="Times New Roman" panose="02020603050405020304" pitchFamily="18" charset="0"/>
                        <a:ea typeface="Times New Roman" panose="02020603050405020304" pitchFamily="18" charset="0"/>
                      </a:endParaRPr>
                    </a:p>
                  </a:txBody>
                  <a:tcPr marL="68580" marR="68580" marT="0" marB="0"/>
                </a:tc>
              </a:tr>
              <a:tr h="2612794">
                <a:tc>
                  <a:txBody>
                    <a:bodyPr/>
                    <a:lstStyle/>
                    <a:p>
                      <a:pPr algn="ctr">
                        <a:spcAft>
                          <a:spcPts val="0"/>
                        </a:spcAft>
                      </a:pPr>
                      <a:r>
                        <a:rPr lang="en-GB" sz="1600">
                          <a:effectLst/>
                        </a:rPr>
                        <a:t>Summer</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Athletics</a:t>
                      </a:r>
                    </a:p>
                    <a:p>
                      <a:pPr algn="l">
                        <a:spcAft>
                          <a:spcPts val="0"/>
                        </a:spcAft>
                      </a:pPr>
                      <a:r>
                        <a:rPr lang="en-GB" sz="1600">
                          <a:effectLst/>
                        </a:rPr>
                        <a:t>Rounders</a:t>
                      </a:r>
                    </a:p>
                    <a:p>
                      <a:pPr algn="l">
                        <a:spcAft>
                          <a:spcPts val="0"/>
                        </a:spcAft>
                      </a:pPr>
                      <a:r>
                        <a:rPr lang="en-GB" sz="1600">
                          <a:effectLst/>
                        </a:rPr>
                        <a:t>American Football</a:t>
                      </a:r>
                    </a:p>
                    <a:p>
                      <a:pPr algn="l">
                        <a:spcAft>
                          <a:spcPts val="0"/>
                        </a:spcAft>
                      </a:pPr>
                      <a:r>
                        <a:rPr lang="en-GB" sz="1600">
                          <a:effectLst/>
                        </a:rPr>
                        <a:t>Cricket </a:t>
                      </a:r>
                    </a:p>
                    <a:p>
                      <a:pPr algn="l">
                        <a:spcAft>
                          <a:spcPts val="0"/>
                        </a:spcAft>
                      </a:pPr>
                      <a:r>
                        <a:rPr lang="en-GB" sz="1600">
                          <a:effectLst/>
                        </a:rPr>
                        <a:t>Ultimate Frisby</a:t>
                      </a:r>
                    </a:p>
                    <a:p>
                      <a:pPr algn="l">
                        <a:spcAft>
                          <a:spcPts val="0"/>
                        </a:spcAft>
                      </a:pPr>
                      <a:r>
                        <a:rPr lang="en-GB" sz="1600">
                          <a:effectLst/>
                        </a:rPr>
                        <a:t> </a:t>
                      </a:r>
                    </a:p>
                    <a:p>
                      <a:pPr algn="l">
                        <a:spcAft>
                          <a:spcPts val="0"/>
                        </a:spcAft>
                      </a:pPr>
                      <a:r>
                        <a:rPr lang="en-GB" sz="1600">
                          <a:effectLst/>
                        </a:rPr>
                        <a:t>(3 week rotation)</a:t>
                      </a:r>
                    </a:p>
                    <a:p>
                      <a:pPr algn="l">
                        <a:spcAft>
                          <a:spcPts val="0"/>
                        </a:spcAft>
                      </a:pPr>
                      <a:r>
                        <a:rPr lang="en-GB" sz="1600">
                          <a:effectLst/>
                        </a:rPr>
                        <a:t> </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Pacing</a:t>
                      </a:r>
                    </a:p>
                    <a:p>
                      <a:pPr algn="l">
                        <a:spcAft>
                          <a:spcPts val="0"/>
                        </a:spcAft>
                      </a:pPr>
                      <a:r>
                        <a:rPr lang="en-GB" sz="1600">
                          <a:effectLst/>
                        </a:rPr>
                        <a:t>Fartlek</a:t>
                      </a:r>
                    </a:p>
                    <a:p>
                      <a:pPr algn="l">
                        <a:spcAft>
                          <a:spcPts val="0"/>
                        </a:spcAft>
                      </a:pPr>
                      <a:r>
                        <a:rPr lang="en-GB" sz="1600">
                          <a:effectLst/>
                        </a:rPr>
                        <a:t>Respiration</a:t>
                      </a:r>
                    </a:p>
                    <a:p>
                      <a:pPr algn="l">
                        <a:spcAft>
                          <a:spcPts val="0"/>
                        </a:spcAft>
                      </a:pPr>
                      <a:r>
                        <a:rPr lang="en-GB" sz="1600">
                          <a:effectLst/>
                        </a:rPr>
                        <a:t>Long barrier</a:t>
                      </a:r>
                    </a:p>
                    <a:p>
                      <a:pPr algn="l">
                        <a:spcAft>
                          <a:spcPts val="0"/>
                        </a:spcAft>
                      </a:pPr>
                      <a:r>
                        <a:rPr lang="en-GB" sz="1600">
                          <a:effectLst/>
                        </a:rPr>
                        <a:t> </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Fairlop Waters</a:t>
                      </a:r>
                      <a:endParaRPr lang="en-GB" sz="1600">
                        <a:effectLst/>
                        <a:latin typeface="Times New Roman" panose="02020603050405020304" pitchFamily="18" charset="0"/>
                        <a:ea typeface="Times New Roman" panose="02020603050405020304" pitchFamily="18" charset="0"/>
                      </a:endParaRPr>
                    </a:p>
                  </a:txBody>
                  <a:tcPr marL="68580" marR="68580" marT="0" marB="0"/>
                </a:tc>
                <a:tc vMerge="1">
                  <a:txBody>
                    <a:bodyPr/>
                    <a:lstStyle/>
                    <a:p>
                      <a:endParaRPr lang="en-GB"/>
                    </a:p>
                  </a:txBody>
                  <a:tcPr/>
                </a:tc>
                <a:tc>
                  <a:txBody>
                    <a:bodyPr/>
                    <a:lstStyle/>
                    <a:p>
                      <a:pPr algn="l">
                        <a:spcAft>
                          <a:spcPts val="0"/>
                        </a:spcAft>
                      </a:pPr>
                      <a:r>
                        <a:rPr lang="en-GB" sz="1600">
                          <a:effectLst/>
                        </a:rPr>
                        <a:t>Assessed on effort and ability via practical assessments formatively</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dirty="0">
                          <a:effectLst/>
                        </a:rPr>
                        <a:t>Sports Days</a:t>
                      </a:r>
                      <a:endParaRPr lang="en-GB" sz="16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40330985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334528"/>
            <a:ext cx="13208000" cy="18473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866" b="1" dirty="0" smtClean="0">
              <a:solidFill>
                <a:srgbClr val="00B0F0"/>
              </a:solidFill>
              <a:latin typeface="Arial" panose="020B0604020202020204" pitchFamily="34" charset="0"/>
              <a:cs typeface="Arial" panose="020B0604020202020204" pitchFamily="34" charset="0"/>
            </a:endParaRPr>
          </a:p>
          <a:p>
            <a:pPr algn="ctr"/>
            <a:endParaRPr lang="en-GB" sz="13866" b="1" dirty="0">
              <a:solidFill>
                <a:srgbClr val="00B0F0"/>
              </a:solidFill>
              <a:latin typeface="Arial" panose="020B0604020202020204" pitchFamily="34" charset="0"/>
              <a:cs typeface="Arial" panose="020B0604020202020204" pitchFamily="34" charset="0"/>
            </a:endParaRPr>
          </a:p>
          <a:p>
            <a:pPr algn="ctr"/>
            <a:r>
              <a:rPr lang="en-GB" sz="13866" b="1" dirty="0" smtClean="0">
                <a:solidFill>
                  <a:srgbClr val="00B0F0"/>
                </a:solidFill>
                <a:latin typeface="Arial" panose="020B0604020202020204" pitchFamily="34" charset="0"/>
                <a:cs typeface="Arial" panose="020B0604020202020204" pitchFamily="34" charset="0"/>
              </a:rPr>
              <a:t>P</a:t>
            </a:r>
            <a:r>
              <a:rPr lang="en-GB" sz="13866" b="1" dirty="0" smtClean="0">
                <a:solidFill>
                  <a:schemeClr val="tx1"/>
                </a:solidFill>
                <a:latin typeface="Arial" panose="020B0604020202020204" pitchFamily="34" charset="0"/>
                <a:cs typeface="Arial" panose="020B0604020202020204" pitchFamily="34" charset="0"/>
              </a:rPr>
              <a:t>hysical </a:t>
            </a:r>
            <a:r>
              <a:rPr lang="en-GB" sz="13866" b="1" dirty="0" smtClean="0">
                <a:solidFill>
                  <a:srgbClr val="00B0F0"/>
                </a:solidFill>
                <a:latin typeface="Arial" panose="020B0604020202020204" pitchFamily="34" charset="0"/>
                <a:cs typeface="Arial" panose="020B0604020202020204" pitchFamily="34" charset="0"/>
              </a:rPr>
              <a:t>E</a:t>
            </a:r>
            <a:r>
              <a:rPr lang="en-GB" sz="13866" b="1" dirty="0" smtClean="0">
                <a:solidFill>
                  <a:schemeClr val="tx1"/>
                </a:solidFill>
                <a:latin typeface="Arial" panose="020B0604020202020204" pitchFamily="34" charset="0"/>
                <a:cs typeface="Arial" panose="020B0604020202020204" pitchFamily="34" charset="0"/>
              </a:rPr>
              <a:t>ducation (Option)</a:t>
            </a:r>
            <a:endParaRPr lang="en-GB" sz="13866" b="1" dirty="0">
              <a:solidFill>
                <a:schemeClr val="tx1"/>
              </a:solidFill>
              <a:latin typeface="Arial" panose="020B0604020202020204" pitchFamily="34" charset="0"/>
              <a:cs typeface="Arial" panose="020B0604020202020204" pitchFamily="34" charset="0"/>
            </a:endParaRPr>
          </a:p>
          <a:p>
            <a:pPr algn="ctr"/>
            <a:endParaRPr lang="en-GB" sz="16948" b="1" dirty="0" smtClean="0">
              <a:solidFill>
                <a:schemeClr val="tx1"/>
              </a:solidFill>
              <a:latin typeface="Arial" panose="020B0604020202020204" pitchFamily="34" charset="0"/>
              <a:cs typeface="Arial" panose="020B0604020202020204" pitchFamily="34" charset="0"/>
            </a:endParaRPr>
          </a:p>
          <a:p>
            <a:pPr algn="ctr"/>
            <a:endParaRPr lang="en-GB" sz="16948" b="1" dirty="0">
              <a:solidFill>
                <a:schemeClr val="tx1"/>
              </a:solidFill>
              <a:latin typeface="Arial" panose="020B0604020202020204" pitchFamily="34" charset="0"/>
              <a:cs typeface="Arial" panose="020B0604020202020204" pitchFamily="34" charset="0"/>
            </a:endParaRPr>
          </a:p>
        </p:txBody>
      </p:sp>
      <p:pic>
        <p:nvPicPr>
          <p:cNvPr id="6" name="Picture 4" descr="Image result for all saints dagenham badge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8824" y="7775278"/>
            <a:ext cx="1590351" cy="185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44097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30547474"/>
              </p:ext>
            </p:extLst>
          </p:nvPr>
        </p:nvGraphicFramePr>
        <p:xfrm>
          <a:off x="908050" y="527405"/>
          <a:ext cx="11391899" cy="7476929"/>
        </p:xfrm>
        <a:graphic>
          <a:graphicData uri="http://schemas.openxmlformats.org/drawingml/2006/table">
            <a:tbl>
              <a:tblPr firstRow="1" firstCol="1" bandRow="1">
                <a:tableStyleId>{5C22544A-7EE6-4342-B048-85BDC9FD1C3A}</a:tableStyleId>
              </a:tblPr>
              <a:tblGrid>
                <a:gridCol w="1647477"/>
                <a:gridCol w="1614296"/>
                <a:gridCol w="1686059"/>
                <a:gridCol w="1626642"/>
                <a:gridCol w="1629730"/>
                <a:gridCol w="1723099"/>
                <a:gridCol w="1464596"/>
              </a:tblGrid>
              <a:tr h="716966">
                <a:tc>
                  <a:txBody>
                    <a:bodyPr/>
                    <a:lstStyle/>
                    <a:p>
                      <a:pPr algn="ctr">
                        <a:spcAft>
                          <a:spcPts val="0"/>
                        </a:spcAft>
                      </a:pPr>
                      <a:r>
                        <a:rPr lang="en-GB" sz="1600" dirty="0">
                          <a:effectLst/>
                        </a:rPr>
                        <a:t>Term</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Topics to be studies</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Keywords / Terms</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Places of Interest</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Related reading</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Assessment Information</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Additional Information</a:t>
                      </a:r>
                      <a:endParaRPr lang="en-GB" sz="1600">
                        <a:effectLst/>
                        <a:latin typeface="Times New Roman" panose="02020603050405020304" pitchFamily="18" charset="0"/>
                        <a:ea typeface="Times New Roman" panose="02020603050405020304" pitchFamily="18" charset="0"/>
                      </a:endParaRPr>
                    </a:p>
                  </a:txBody>
                  <a:tcPr marL="68580" marR="68580" marT="0" marB="0"/>
                </a:tc>
              </a:tr>
              <a:tr h="2150897">
                <a:tc>
                  <a:txBody>
                    <a:bodyPr/>
                    <a:lstStyle/>
                    <a:p>
                      <a:pPr algn="ctr">
                        <a:spcAft>
                          <a:spcPts val="0"/>
                        </a:spcAft>
                      </a:pPr>
                      <a:r>
                        <a:rPr lang="en-GB" sz="1600" dirty="0">
                          <a:effectLst/>
                        </a:rPr>
                        <a:t>Autumn</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dirty="0">
                          <a:effectLst/>
                        </a:rPr>
                        <a:t>Applied Anatomy and Physiology </a:t>
                      </a:r>
                    </a:p>
                    <a:p>
                      <a:pPr algn="l">
                        <a:spcAft>
                          <a:spcPts val="0"/>
                        </a:spcAft>
                      </a:pPr>
                      <a:r>
                        <a:rPr lang="en-GB" sz="1600" dirty="0">
                          <a:effectLst/>
                        </a:rPr>
                        <a:t> </a:t>
                      </a:r>
                    </a:p>
                    <a:p>
                      <a:pPr algn="l">
                        <a:spcAft>
                          <a:spcPts val="0"/>
                        </a:spcAft>
                      </a:pPr>
                      <a:r>
                        <a:rPr lang="en-GB" sz="1600" dirty="0">
                          <a:effectLst/>
                        </a:rPr>
                        <a:t> </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dirty="0">
                          <a:effectLst/>
                        </a:rPr>
                        <a:t>Structure and functions of skeleton, muscular system</a:t>
                      </a:r>
                    </a:p>
                    <a:p>
                      <a:pPr algn="l">
                        <a:spcAft>
                          <a:spcPts val="0"/>
                        </a:spcAft>
                      </a:pPr>
                      <a:r>
                        <a:rPr lang="en-GB" sz="1600" dirty="0">
                          <a:effectLst/>
                        </a:rPr>
                        <a:t>Aerobic and anaerobic </a:t>
                      </a:r>
                    </a:p>
                    <a:p>
                      <a:pPr algn="l">
                        <a:spcAft>
                          <a:spcPts val="0"/>
                        </a:spcAft>
                      </a:pPr>
                      <a:r>
                        <a:rPr lang="en-GB" sz="1600" dirty="0">
                          <a:effectLst/>
                        </a:rPr>
                        <a:t>Effects of exercise</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rowSpan="3">
                  <a:txBody>
                    <a:bodyPr/>
                    <a:lstStyle/>
                    <a:p>
                      <a:pPr algn="l">
                        <a:spcAft>
                          <a:spcPts val="0"/>
                        </a:spcAft>
                      </a:pPr>
                      <a:r>
                        <a:rPr lang="en-GB" sz="1600">
                          <a:effectLst/>
                        </a:rPr>
                        <a:t>Science Museum</a:t>
                      </a:r>
                    </a:p>
                    <a:p>
                      <a:pPr algn="l">
                        <a:spcAft>
                          <a:spcPts val="0"/>
                        </a:spcAft>
                      </a:pPr>
                      <a:r>
                        <a:rPr lang="en-GB" sz="1600">
                          <a:effectLst/>
                        </a:rPr>
                        <a:t> </a:t>
                      </a:r>
                    </a:p>
                    <a:p>
                      <a:pPr algn="l">
                        <a:spcAft>
                          <a:spcPts val="0"/>
                        </a:spcAft>
                      </a:pPr>
                      <a:r>
                        <a:rPr lang="en-GB" sz="1600">
                          <a:effectLst/>
                        </a:rPr>
                        <a:t>Olympic Stadium </a:t>
                      </a:r>
                    </a:p>
                    <a:p>
                      <a:pPr algn="l">
                        <a:spcAft>
                          <a:spcPts val="0"/>
                        </a:spcAft>
                      </a:pPr>
                      <a:r>
                        <a:rPr lang="en-GB" sz="1600">
                          <a:effectLst/>
                        </a:rPr>
                        <a:t> </a:t>
                      </a:r>
                    </a:p>
                    <a:p>
                      <a:pPr algn="l">
                        <a:spcAft>
                          <a:spcPts val="0"/>
                        </a:spcAft>
                      </a:pPr>
                      <a:r>
                        <a:rPr lang="en-GB" sz="1600">
                          <a:effectLst/>
                        </a:rPr>
                        <a:t>Lords Cricket Ground and Museum </a:t>
                      </a:r>
                    </a:p>
                    <a:p>
                      <a:pPr algn="l">
                        <a:spcAft>
                          <a:spcPts val="0"/>
                        </a:spcAft>
                      </a:pPr>
                      <a:r>
                        <a:rPr lang="en-GB" sz="1600">
                          <a:effectLst/>
                        </a:rPr>
                        <a:t> </a:t>
                      </a:r>
                    </a:p>
                    <a:p>
                      <a:pPr algn="l">
                        <a:spcAft>
                          <a:spcPts val="0"/>
                        </a:spcAft>
                      </a:pPr>
                      <a:r>
                        <a:rPr lang="en-GB" sz="1600">
                          <a:effectLst/>
                        </a:rPr>
                        <a:t>Sky skills</a:t>
                      </a:r>
                    </a:p>
                    <a:p>
                      <a:pPr algn="l">
                        <a:spcAft>
                          <a:spcPts val="0"/>
                        </a:spcAft>
                      </a:pPr>
                      <a:r>
                        <a:rPr lang="en-GB" sz="1600">
                          <a:effectLst/>
                        </a:rPr>
                        <a:t> </a:t>
                      </a:r>
                    </a:p>
                    <a:p>
                      <a:pPr algn="l">
                        <a:spcAft>
                          <a:spcPts val="0"/>
                        </a:spcAft>
                      </a:pPr>
                      <a:r>
                        <a:rPr lang="en-GB" sz="1600">
                          <a:effectLst/>
                        </a:rPr>
                        <a:t> </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Royal navy action packs – PE</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End of unit tests (exam conditions)</a:t>
                      </a:r>
                      <a:endParaRPr lang="en-GB" sz="1600">
                        <a:effectLst/>
                        <a:latin typeface="Times New Roman" panose="02020603050405020304" pitchFamily="18" charset="0"/>
                        <a:ea typeface="Times New Roman" panose="02020603050405020304" pitchFamily="18" charset="0"/>
                      </a:endParaRPr>
                    </a:p>
                  </a:txBody>
                  <a:tcPr marL="68580" marR="68580" marT="0" marB="0"/>
                </a:tc>
                <a:tc rowSpan="3">
                  <a:txBody>
                    <a:bodyPr/>
                    <a:lstStyle/>
                    <a:p>
                      <a:pPr algn="l">
                        <a:spcAft>
                          <a:spcPts val="0"/>
                        </a:spcAft>
                      </a:pPr>
                      <a:r>
                        <a:rPr lang="en-GB" sz="1600" dirty="0">
                          <a:effectLst/>
                        </a:rPr>
                        <a:t>Students are expected to attend extra-curricular clubs to enhance their levels within practical sports which will increase their overall level</a:t>
                      </a:r>
                      <a:endParaRPr lang="en-GB" sz="1600" dirty="0">
                        <a:effectLst/>
                        <a:latin typeface="Times New Roman" panose="02020603050405020304" pitchFamily="18" charset="0"/>
                        <a:ea typeface="Times New Roman" panose="02020603050405020304" pitchFamily="18" charset="0"/>
                      </a:endParaRPr>
                    </a:p>
                  </a:txBody>
                  <a:tcPr marL="68580" marR="68580" marT="0" marB="0"/>
                </a:tc>
              </a:tr>
              <a:tr h="1229084">
                <a:tc>
                  <a:txBody>
                    <a:bodyPr/>
                    <a:lstStyle/>
                    <a:p>
                      <a:pPr algn="ctr">
                        <a:spcAft>
                          <a:spcPts val="0"/>
                        </a:spcAft>
                      </a:pPr>
                      <a:r>
                        <a:rPr lang="en-GB" sz="1600">
                          <a:effectLst/>
                        </a:rPr>
                        <a:t>Spring</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Movement Analysis</a:t>
                      </a:r>
                    </a:p>
                    <a:p>
                      <a:pPr algn="l">
                        <a:spcAft>
                          <a:spcPts val="0"/>
                        </a:spcAft>
                      </a:pPr>
                      <a:r>
                        <a:rPr lang="en-GB" sz="1600">
                          <a:effectLst/>
                        </a:rPr>
                        <a:t> </a:t>
                      </a:r>
                    </a:p>
                    <a:p>
                      <a:pPr algn="l">
                        <a:spcAft>
                          <a:spcPts val="0"/>
                        </a:spcAft>
                      </a:pPr>
                      <a:r>
                        <a:rPr lang="en-GB" sz="1600">
                          <a:effectLst/>
                        </a:rPr>
                        <a:t> </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dirty="0">
                          <a:effectLst/>
                        </a:rPr>
                        <a:t>Levers</a:t>
                      </a:r>
                    </a:p>
                    <a:p>
                      <a:pPr algn="l">
                        <a:spcAft>
                          <a:spcPts val="0"/>
                        </a:spcAft>
                      </a:pPr>
                      <a:r>
                        <a:rPr lang="en-GB" sz="1600" dirty="0">
                          <a:effectLst/>
                        </a:rPr>
                        <a:t>Basic and complex movements </a:t>
                      </a:r>
                    </a:p>
                    <a:p>
                      <a:pPr algn="l">
                        <a:spcAft>
                          <a:spcPts val="0"/>
                        </a:spcAft>
                      </a:pPr>
                      <a:r>
                        <a:rPr lang="en-GB" sz="1600" dirty="0">
                          <a:effectLst/>
                        </a:rPr>
                        <a:t>Planes and axes</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vMerge="1">
                  <a:txBody>
                    <a:bodyPr/>
                    <a:lstStyle/>
                    <a:p>
                      <a:endParaRPr lang="en-GB"/>
                    </a:p>
                  </a:txBody>
                  <a:tcPr/>
                </a:tc>
                <a:tc>
                  <a:txBody>
                    <a:bodyPr/>
                    <a:lstStyle/>
                    <a:p>
                      <a:pPr algn="l">
                        <a:spcAft>
                          <a:spcPts val="0"/>
                        </a:spcAft>
                      </a:pPr>
                      <a:r>
                        <a:rPr lang="en-GB" sz="1600" dirty="0">
                          <a:effectLst/>
                        </a:rPr>
                        <a:t>Physical Education third edition </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dirty="0">
                          <a:effectLst/>
                        </a:rPr>
                        <a:t>End of unit tests (exam conditions)</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vMerge="1">
                  <a:txBody>
                    <a:bodyPr/>
                    <a:lstStyle/>
                    <a:p>
                      <a:endParaRPr lang="en-GB"/>
                    </a:p>
                  </a:txBody>
                  <a:tcPr/>
                </a:tc>
              </a:tr>
              <a:tr h="3379982">
                <a:tc>
                  <a:txBody>
                    <a:bodyPr/>
                    <a:lstStyle/>
                    <a:p>
                      <a:pPr algn="ctr">
                        <a:spcAft>
                          <a:spcPts val="0"/>
                        </a:spcAft>
                      </a:pPr>
                      <a:r>
                        <a:rPr lang="en-GB" sz="1600">
                          <a:effectLst/>
                        </a:rPr>
                        <a:t>Summer</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Physical Training </a:t>
                      </a:r>
                    </a:p>
                    <a:p>
                      <a:pPr algn="l">
                        <a:spcAft>
                          <a:spcPts val="0"/>
                        </a:spcAft>
                      </a:pPr>
                      <a:r>
                        <a:rPr lang="en-GB" sz="1600">
                          <a:effectLst/>
                        </a:rPr>
                        <a:t> </a:t>
                      </a:r>
                    </a:p>
                    <a:p>
                      <a:pPr algn="l">
                        <a:spcAft>
                          <a:spcPts val="0"/>
                        </a:spcAft>
                      </a:pPr>
                      <a:r>
                        <a:rPr lang="en-GB" sz="1600">
                          <a:effectLst/>
                        </a:rPr>
                        <a:t> </a:t>
                      </a:r>
                      <a:endParaRPr lang="en-GB"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a:effectLst/>
                        </a:rPr>
                        <a:t>Components of fitness</a:t>
                      </a:r>
                    </a:p>
                    <a:p>
                      <a:pPr algn="l">
                        <a:spcAft>
                          <a:spcPts val="0"/>
                        </a:spcAft>
                      </a:pPr>
                      <a:r>
                        <a:rPr lang="en-GB" sz="1600">
                          <a:effectLst/>
                        </a:rPr>
                        <a:t>Fitness testing </a:t>
                      </a:r>
                    </a:p>
                    <a:p>
                      <a:pPr algn="l">
                        <a:spcAft>
                          <a:spcPts val="0"/>
                        </a:spcAft>
                      </a:pPr>
                      <a:r>
                        <a:rPr lang="en-GB" sz="1600">
                          <a:effectLst/>
                        </a:rPr>
                        <a:t>Principles of training </a:t>
                      </a:r>
                    </a:p>
                    <a:p>
                      <a:pPr algn="l">
                        <a:spcAft>
                          <a:spcPts val="0"/>
                        </a:spcAft>
                      </a:pPr>
                      <a:r>
                        <a:rPr lang="en-GB" sz="1600">
                          <a:effectLst/>
                        </a:rPr>
                        <a:t>Training thresholds</a:t>
                      </a:r>
                    </a:p>
                    <a:p>
                      <a:pPr algn="l">
                        <a:spcAft>
                          <a:spcPts val="0"/>
                        </a:spcAft>
                      </a:pPr>
                      <a:r>
                        <a:rPr lang="en-GB" sz="1600">
                          <a:effectLst/>
                        </a:rPr>
                        <a:t>Types of training </a:t>
                      </a:r>
                    </a:p>
                    <a:p>
                      <a:pPr algn="l">
                        <a:spcAft>
                          <a:spcPts val="0"/>
                        </a:spcAft>
                      </a:pPr>
                      <a:r>
                        <a:rPr lang="en-GB" sz="1600">
                          <a:effectLst/>
                        </a:rPr>
                        <a:t>Training seasons </a:t>
                      </a:r>
                      <a:endParaRPr lang="en-GB" sz="1600">
                        <a:effectLst/>
                        <a:latin typeface="Times New Roman" panose="02020603050405020304" pitchFamily="18" charset="0"/>
                        <a:ea typeface="Times New Roman" panose="02020603050405020304" pitchFamily="18" charset="0"/>
                      </a:endParaRPr>
                    </a:p>
                  </a:txBody>
                  <a:tcPr marL="68580" marR="68580" marT="0" marB="0"/>
                </a:tc>
                <a:tc vMerge="1">
                  <a:txBody>
                    <a:bodyPr/>
                    <a:lstStyle/>
                    <a:p>
                      <a:endParaRPr lang="en-GB"/>
                    </a:p>
                  </a:txBody>
                  <a:tcPr/>
                </a:tc>
                <a:tc>
                  <a:txBody>
                    <a:bodyPr/>
                    <a:lstStyle/>
                    <a:p>
                      <a:pPr algn="l">
                        <a:spcAft>
                          <a:spcPts val="0"/>
                        </a:spcAft>
                      </a:pPr>
                      <a:r>
                        <a:rPr lang="en-GB" sz="1600" dirty="0">
                          <a:effectLst/>
                        </a:rPr>
                        <a:t>GCSE POD</a:t>
                      </a:r>
                    </a:p>
                    <a:p>
                      <a:pPr algn="l">
                        <a:spcAft>
                          <a:spcPts val="0"/>
                        </a:spcAft>
                      </a:pPr>
                      <a:r>
                        <a:rPr lang="en-GB" sz="1600" dirty="0">
                          <a:effectLst/>
                        </a:rPr>
                        <a:t>Fever pitch – By Nick Hornby</a:t>
                      </a:r>
                    </a:p>
                    <a:p>
                      <a:pPr algn="l">
                        <a:spcAft>
                          <a:spcPts val="0"/>
                        </a:spcAft>
                      </a:pPr>
                      <a:r>
                        <a:rPr lang="en-GB" sz="1600" dirty="0">
                          <a:effectLst/>
                        </a:rPr>
                        <a:t> </a:t>
                      </a:r>
                    </a:p>
                    <a:p>
                      <a:pPr algn="l">
                        <a:spcAft>
                          <a:spcPts val="0"/>
                        </a:spcAft>
                      </a:pPr>
                      <a:r>
                        <a:rPr lang="en-GB" sz="1600" dirty="0">
                          <a:effectLst/>
                        </a:rPr>
                        <a:t>The million dollar shot – By Dan </a:t>
                      </a:r>
                      <a:r>
                        <a:rPr lang="en-GB" sz="1600" dirty="0" err="1">
                          <a:effectLst/>
                        </a:rPr>
                        <a:t>Gutman</a:t>
                      </a:r>
                      <a:endParaRPr lang="en-GB" sz="1600" dirty="0">
                        <a:effectLst/>
                      </a:endParaRPr>
                    </a:p>
                    <a:p>
                      <a:pPr algn="l">
                        <a:spcAft>
                          <a:spcPts val="0"/>
                        </a:spcAft>
                      </a:pPr>
                      <a:r>
                        <a:rPr lang="en-GB" sz="1600" dirty="0">
                          <a:effectLst/>
                        </a:rPr>
                        <a:t> </a:t>
                      </a:r>
                    </a:p>
                    <a:p>
                      <a:pPr algn="l">
                        <a:spcAft>
                          <a:spcPts val="0"/>
                        </a:spcAft>
                      </a:pPr>
                      <a:r>
                        <a:rPr lang="en-GB" sz="1600" dirty="0">
                          <a:effectLst/>
                        </a:rPr>
                        <a:t>Kick – By Mitch Johnson</a:t>
                      </a:r>
                    </a:p>
                    <a:p>
                      <a:pPr algn="l">
                        <a:spcAft>
                          <a:spcPts val="0"/>
                        </a:spcAft>
                      </a:pPr>
                      <a:r>
                        <a:rPr lang="en-GB" sz="1600" dirty="0">
                          <a:effectLst/>
                        </a:rPr>
                        <a:t> </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600" dirty="0">
                          <a:effectLst/>
                        </a:rPr>
                        <a:t>End of unit tests (exam conditions)</a:t>
                      </a:r>
                      <a:endParaRPr lang="en-GB" sz="1600" dirty="0">
                        <a:effectLst/>
                        <a:latin typeface="Times New Roman" panose="02020603050405020304" pitchFamily="18" charset="0"/>
                        <a:ea typeface="Times New Roman" panose="02020603050405020304" pitchFamily="18" charset="0"/>
                      </a:endParaRPr>
                    </a:p>
                  </a:txBody>
                  <a:tcPr marL="68580" marR="68580" marT="0" marB="0"/>
                </a:tc>
                <a:tc vMerge="1">
                  <a:txBody>
                    <a:bodyPr/>
                    <a:lstStyle/>
                    <a:p>
                      <a:endParaRPr lang="en-GB"/>
                    </a:p>
                  </a:txBody>
                  <a:tcPr/>
                </a:tc>
              </a:tr>
            </a:tbl>
          </a:graphicData>
        </a:graphic>
      </p:graphicFrame>
    </p:spTree>
    <p:extLst>
      <p:ext uri="{BB962C8B-B14F-4D97-AF65-F5344CB8AC3E}">
        <p14:creationId xmlns:p14="http://schemas.microsoft.com/office/powerpoint/2010/main" val="4107023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334528"/>
            <a:ext cx="13208000" cy="18473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866" b="1" dirty="0">
                <a:solidFill>
                  <a:srgbClr val="00B0F0"/>
                </a:solidFill>
                <a:latin typeface="Arial" panose="020B0604020202020204" pitchFamily="34" charset="0"/>
                <a:cs typeface="Arial" panose="020B0604020202020204" pitchFamily="34" charset="0"/>
              </a:rPr>
              <a:t>P</a:t>
            </a:r>
            <a:r>
              <a:rPr lang="en-GB" sz="13866" b="1" dirty="0">
                <a:solidFill>
                  <a:schemeClr val="tx1"/>
                </a:solidFill>
                <a:latin typeface="Arial" panose="020B0604020202020204" pitchFamily="34" charset="0"/>
                <a:cs typeface="Arial" panose="020B0604020202020204" pitchFamily="34" charset="0"/>
              </a:rPr>
              <a:t>erforming </a:t>
            </a:r>
            <a:r>
              <a:rPr lang="en-GB" sz="13866" b="1" dirty="0">
                <a:solidFill>
                  <a:srgbClr val="00B0F0"/>
                </a:solidFill>
                <a:latin typeface="Arial" panose="020B0604020202020204" pitchFamily="34" charset="0"/>
                <a:cs typeface="Arial" panose="020B0604020202020204" pitchFamily="34" charset="0"/>
              </a:rPr>
              <a:t>A</a:t>
            </a:r>
            <a:r>
              <a:rPr lang="en-GB" sz="13866" b="1" dirty="0">
                <a:solidFill>
                  <a:schemeClr val="tx1"/>
                </a:solidFill>
                <a:latin typeface="Arial" panose="020B0604020202020204" pitchFamily="34" charset="0"/>
                <a:cs typeface="Arial" panose="020B0604020202020204" pitchFamily="34" charset="0"/>
              </a:rPr>
              <a:t>rts</a:t>
            </a:r>
          </a:p>
          <a:p>
            <a:pPr algn="ctr"/>
            <a:r>
              <a:rPr lang="en-GB" sz="16948" b="1" dirty="0" smtClean="0">
                <a:solidFill>
                  <a:schemeClr val="tx1"/>
                </a:solidFill>
                <a:latin typeface="Arial" panose="020B0604020202020204" pitchFamily="34" charset="0"/>
                <a:cs typeface="Arial" panose="020B0604020202020204" pitchFamily="34" charset="0"/>
              </a:rPr>
              <a:t/>
            </a:r>
            <a:br>
              <a:rPr lang="en-GB" sz="16948" b="1" dirty="0" smtClean="0">
                <a:solidFill>
                  <a:schemeClr val="tx1"/>
                </a:solidFill>
                <a:latin typeface="Arial" panose="020B0604020202020204" pitchFamily="34" charset="0"/>
                <a:cs typeface="Arial" panose="020B0604020202020204" pitchFamily="34" charset="0"/>
              </a:rPr>
            </a:br>
            <a:r>
              <a:rPr lang="en-GB" sz="16948" b="1" dirty="0" smtClean="0">
                <a:solidFill>
                  <a:srgbClr val="00B0F0"/>
                </a:solidFill>
                <a:latin typeface="Arial" panose="020B0604020202020204" pitchFamily="34" charset="0"/>
                <a:cs typeface="Arial" panose="020B0604020202020204" pitchFamily="34" charset="0"/>
              </a:rPr>
              <a:t>D</a:t>
            </a:r>
            <a:r>
              <a:rPr lang="en-GB" sz="16948" b="1" dirty="0" smtClean="0">
                <a:solidFill>
                  <a:schemeClr val="tx1"/>
                </a:solidFill>
                <a:latin typeface="Arial" panose="020B0604020202020204" pitchFamily="34" charset="0"/>
                <a:cs typeface="Arial" panose="020B0604020202020204" pitchFamily="34" charset="0"/>
              </a:rPr>
              <a:t>rama</a:t>
            </a:r>
            <a:endParaRPr lang="en-GB" sz="16948" b="1" dirty="0">
              <a:solidFill>
                <a:schemeClr val="tx1"/>
              </a:solidFill>
              <a:latin typeface="Arial" panose="020B0604020202020204" pitchFamily="34" charset="0"/>
              <a:cs typeface="Arial" panose="020B0604020202020204" pitchFamily="34" charset="0"/>
            </a:endParaRPr>
          </a:p>
        </p:txBody>
      </p:sp>
      <p:pic>
        <p:nvPicPr>
          <p:cNvPr id="6" name="Picture 4" descr="Image result for all saints dagenham badge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8824" y="4902086"/>
            <a:ext cx="1590351" cy="185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30677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142292716"/>
              </p:ext>
            </p:extLst>
          </p:nvPr>
        </p:nvGraphicFramePr>
        <p:xfrm>
          <a:off x="0" y="0"/>
          <a:ext cx="13208001" cy="9906000"/>
        </p:xfrm>
        <a:graphic>
          <a:graphicData uri="http://schemas.openxmlformats.org/drawingml/2006/table">
            <a:tbl>
              <a:tblPr firstRow="1" firstCol="1" bandRow="1">
                <a:tableStyleId>{5C22544A-7EE6-4342-B048-85BDC9FD1C3A}</a:tableStyleId>
              </a:tblPr>
              <a:tblGrid>
                <a:gridCol w="1910117"/>
                <a:gridCol w="1871648"/>
                <a:gridCol w="1954853"/>
                <a:gridCol w="1885963"/>
                <a:gridCol w="1889541"/>
                <a:gridCol w="1997797"/>
                <a:gridCol w="1698082"/>
              </a:tblGrid>
              <a:tr h="525125">
                <a:tc>
                  <a:txBody>
                    <a:bodyPr/>
                    <a:lstStyle/>
                    <a:p>
                      <a:pPr algn="ctr">
                        <a:spcAft>
                          <a:spcPts val="0"/>
                        </a:spcAft>
                      </a:pPr>
                      <a:r>
                        <a:rPr lang="en-GB" sz="1500">
                          <a:effectLst/>
                        </a:rPr>
                        <a:t>Term</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ctr">
                        <a:spcAft>
                          <a:spcPts val="0"/>
                        </a:spcAft>
                      </a:pPr>
                      <a:r>
                        <a:rPr lang="en-GB" sz="1500">
                          <a:effectLst/>
                        </a:rPr>
                        <a:t>Topics to be studies</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ctr">
                        <a:spcAft>
                          <a:spcPts val="0"/>
                        </a:spcAft>
                      </a:pPr>
                      <a:r>
                        <a:rPr lang="en-GB" sz="1500">
                          <a:effectLst/>
                        </a:rPr>
                        <a:t>Keywords / Terms</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ctr">
                        <a:spcAft>
                          <a:spcPts val="0"/>
                        </a:spcAft>
                      </a:pPr>
                      <a:r>
                        <a:rPr lang="en-GB" sz="1500">
                          <a:effectLst/>
                        </a:rPr>
                        <a:t>Places of Interest</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ctr">
                        <a:spcAft>
                          <a:spcPts val="0"/>
                        </a:spcAft>
                      </a:pPr>
                      <a:r>
                        <a:rPr lang="en-GB" sz="1500">
                          <a:effectLst/>
                        </a:rPr>
                        <a:t>Related reading</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ctr">
                        <a:spcAft>
                          <a:spcPts val="0"/>
                        </a:spcAft>
                      </a:pPr>
                      <a:r>
                        <a:rPr lang="en-GB" sz="1500">
                          <a:effectLst/>
                        </a:rPr>
                        <a:t>Assessment Information</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ctr">
                        <a:spcAft>
                          <a:spcPts val="0"/>
                        </a:spcAft>
                      </a:pPr>
                      <a:r>
                        <a:rPr lang="en-GB" sz="1500" dirty="0">
                          <a:effectLst/>
                        </a:rPr>
                        <a:t>Additional Information</a:t>
                      </a:r>
                      <a:endParaRPr lang="en-GB" sz="1500" dirty="0">
                        <a:effectLst/>
                        <a:latin typeface="Times New Roman" panose="02020603050405020304" pitchFamily="18" charset="0"/>
                        <a:ea typeface="Times New Roman" panose="02020603050405020304" pitchFamily="18" charset="0"/>
                      </a:endParaRPr>
                    </a:p>
                  </a:txBody>
                  <a:tcPr marL="49792" marR="49792" marT="0" marB="0"/>
                </a:tc>
              </a:tr>
              <a:tr h="1267686">
                <a:tc>
                  <a:txBody>
                    <a:bodyPr/>
                    <a:lstStyle/>
                    <a:p>
                      <a:pPr algn="ctr">
                        <a:spcAft>
                          <a:spcPts val="0"/>
                        </a:spcAft>
                      </a:pPr>
                      <a:r>
                        <a:rPr lang="en-GB" sz="1500">
                          <a:effectLst/>
                        </a:rPr>
                        <a:t>Autumn 1</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Commedia D’ell Arte</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Archetypes</a:t>
                      </a:r>
                    </a:p>
                    <a:p>
                      <a:pPr algn="l">
                        <a:spcAft>
                          <a:spcPts val="0"/>
                        </a:spcAft>
                      </a:pPr>
                      <a:r>
                        <a:rPr lang="en-GB" sz="1500">
                          <a:effectLst/>
                        </a:rPr>
                        <a:t>Character Types</a:t>
                      </a:r>
                    </a:p>
                    <a:p>
                      <a:pPr algn="l">
                        <a:spcAft>
                          <a:spcPts val="0"/>
                        </a:spcAft>
                      </a:pPr>
                      <a:r>
                        <a:rPr lang="en-GB" sz="1500">
                          <a:effectLst/>
                        </a:rPr>
                        <a:t>Devising with Character</a:t>
                      </a:r>
                    </a:p>
                    <a:p>
                      <a:pPr algn="l">
                        <a:spcAft>
                          <a:spcPts val="0"/>
                        </a:spcAft>
                      </a:pPr>
                      <a:r>
                        <a:rPr lang="en-GB" sz="1500">
                          <a:effectLst/>
                        </a:rPr>
                        <a:t>Applying to a Scenario</a:t>
                      </a:r>
                    </a:p>
                    <a:p>
                      <a:pPr algn="l">
                        <a:spcAft>
                          <a:spcPts val="0"/>
                        </a:spcAft>
                      </a:pPr>
                      <a:r>
                        <a:rPr lang="en-GB" sz="1500">
                          <a:effectLst/>
                        </a:rPr>
                        <a:t>Archetypes Assessment  </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Covent Garden piazza to watch street theatre</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Look at the National Theatre website for how to play Commedia</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Perform a scene that clearly shows a contrast between the Archetypal characters </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dirty="0">
                          <a:effectLst/>
                        </a:rPr>
                        <a:t> </a:t>
                      </a:r>
                      <a:endParaRPr lang="en-GB" sz="1500" dirty="0">
                        <a:effectLst/>
                        <a:latin typeface="Times New Roman" panose="02020603050405020304" pitchFamily="18" charset="0"/>
                        <a:ea typeface="Times New Roman" panose="02020603050405020304" pitchFamily="18" charset="0"/>
                      </a:endParaRPr>
                    </a:p>
                  </a:txBody>
                  <a:tcPr marL="49792" marR="49792" marT="0" marB="0"/>
                </a:tc>
              </a:tr>
              <a:tr h="1521223">
                <a:tc>
                  <a:txBody>
                    <a:bodyPr/>
                    <a:lstStyle/>
                    <a:p>
                      <a:pPr algn="ctr">
                        <a:spcAft>
                          <a:spcPts val="0"/>
                        </a:spcAft>
                      </a:pPr>
                      <a:r>
                        <a:rPr lang="en-GB" sz="1500">
                          <a:effectLst/>
                        </a:rPr>
                        <a:t>Autumn 2</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Playscript: Too Much Punch for Judy</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Foreshadowing </a:t>
                      </a:r>
                    </a:p>
                    <a:p>
                      <a:pPr algn="l">
                        <a:spcAft>
                          <a:spcPts val="0"/>
                        </a:spcAft>
                      </a:pPr>
                      <a:r>
                        <a:rPr lang="en-GB" sz="1500">
                          <a:effectLst/>
                        </a:rPr>
                        <a:t>Mime &amp; narration </a:t>
                      </a:r>
                    </a:p>
                    <a:p>
                      <a:pPr algn="l">
                        <a:spcAft>
                          <a:spcPts val="0"/>
                        </a:spcAft>
                      </a:pPr>
                      <a:r>
                        <a:rPr lang="en-GB" sz="1500">
                          <a:effectLst/>
                        </a:rPr>
                        <a:t>Stanislavski</a:t>
                      </a:r>
                    </a:p>
                    <a:p>
                      <a:pPr algn="l">
                        <a:spcAft>
                          <a:spcPts val="0"/>
                        </a:spcAft>
                      </a:pPr>
                      <a:r>
                        <a:rPr lang="en-GB" sz="1500">
                          <a:effectLst/>
                        </a:rPr>
                        <a:t>Abstract drama </a:t>
                      </a:r>
                    </a:p>
                    <a:p>
                      <a:pPr algn="l">
                        <a:spcAft>
                          <a:spcPts val="0"/>
                        </a:spcAft>
                      </a:pPr>
                      <a:r>
                        <a:rPr lang="en-GB" sz="1500">
                          <a:effectLst/>
                        </a:rPr>
                        <a:t>Monologue</a:t>
                      </a:r>
                    </a:p>
                    <a:p>
                      <a:pPr algn="l">
                        <a:spcAft>
                          <a:spcPts val="0"/>
                        </a:spcAft>
                      </a:pPr>
                      <a:r>
                        <a:rPr lang="en-GB" sz="1500">
                          <a:effectLst/>
                        </a:rPr>
                        <a:t> </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 </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Watch an episode of ‘The Only Way Is Essex’ to draw character inspiration</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Write and perform a monologue as a character who has caused a car accident.</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dirty="0">
                          <a:effectLst/>
                        </a:rPr>
                        <a:t> </a:t>
                      </a:r>
                      <a:endParaRPr lang="en-GB" sz="1500" dirty="0">
                        <a:effectLst/>
                        <a:latin typeface="Times New Roman" panose="02020603050405020304" pitchFamily="18" charset="0"/>
                        <a:ea typeface="Times New Roman" panose="02020603050405020304" pitchFamily="18" charset="0"/>
                      </a:endParaRPr>
                    </a:p>
                  </a:txBody>
                  <a:tcPr marL="49792" marR="49792" marT="0" marB="0"/>
                </a:tc>
              </a:tr>
              <a:tr h="2028297">
                <a:tc>
                  <a:txBody>
                    <a:bodyPr/>
                    <a:lstStyle/>
                    <a:p>
                      <a:pPr algn="ctr">
                        <a:spcAft>
                          <a:spcPts val="0"/>
                        </a:spcAft>
                      </a:pPr>
                      <a:r>
                        <a:rPr lang="en-GB" sz="1500">
                          <a:effectLst/>
                        </a:rPr>
                        <a:t>Spring 1</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Holocaust</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Historical Context</a:t>
                      </a:r>
                    </a:p>
                    <a:p>
                      <a:pPr algn="l">
                        <a:spcAft>
                          <a:spcPts val="0"/>
                        </a:spcAft>
                      </a:pPr>
                      <a:r>
                        <a:rPr lang="en-GB" sz="1500">
                          <a:effectLst/>
                        </a:rPr>
                        <a:t>Teacher in Role</a:t>
                      </a:r>
                    </a:p>
                    <a:p>
                      <a:pPr algn="l">
                        <a:spcAft>
                          <a:spcPts val="0"/>
                        </a:spcAft>
                      </a:pPr>
                      <a:r>
                        <a:rPr lang="en-GB" sz="1500">
                          <a:effectLst/>
                        </a:rPr>
                        <a:t>Naturalism and Empathy</a:t>
                      </a:r>
                    </a:p>
                    <a:p>
                      <a:pPr algn="l">
                        <a:spcAft>
                          <a:spcPts val="0"/>
                        </a:spcAft>
                      </a:pPr>
                      <a:r>
                        <a:rPr lang="en-GB" sz="1500">
                          <a:effectLst/>
                        </a:rPr>
                        <a:t>Non Verbal Communication</a:t>
                      </a:r>
                    </a:p>
                    <a:p>
                      <a:pPr algn="l">
                        <a:spcAft>
                          <a:spcPts val="0"/>
                        </a:spcAft>
                      </a:pPr>
                      <a:r>
                        <a:rPr lang="en-GB" sz="1500">
                          <a:effectLst/>
                        </a:rPr>
                        <a:t>Interpreting Factual Text</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Research the Concentration Camp at Auschwitz.</a:t>
                      </a:r>
                    </a:p>
                    <a:p>
                      <a:pPr algn="l">
                        <a:spcAft>
                          <a:spcPts val="0"/>
                        </a:spcAft>
                      </a:pPr>
                      <a:r>
                        <a:rPr lang="en-GB" sz="1500">
                          <a:effectLst/>
                        </a:rPr>
                        <a:t> </a:t>
                      </a:r>
                    </a:p>
                    <a:p>
                      <a:pPr algn="l">
                        <a:spcAft>
                          <a:spcPts val="0"/>
                        </a:spcAft>
                      </a:pPr>
                      <a:r>
                        <a:rPr lang="en-GB" sz="1500">
                          <a:effectLst/>
                        </a:rPr>
                        <a:t>Imperial War Museum London</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Ghetto by Joshua Sobol</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To perform a sensitive piece of symbolic drama showing the aftermath of the Holocaust.</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dirty="0">
                          <a:effectLst/>
                        </a:rPr>
                        <a:t> </a:t>
                      </a:r>
                      <a:endParaRPr lang="en-GB" sz="1500" dirty="0">
                        <a:effectLst/>
                        <a:latin typeface="Times New Roman" panose="02020603050405020304" pitchFamily="18" charset="0"/>
                        <a:ea typeface="Times New Roman" panose="02020603050405020304" pitchFamily="18" charset="0"/>
                      </a:endParaRPr>
                    </a:p>
                  </a:txBody>
                  <a:tcPr marL="49792" marR="49792" marT="0" marB="0"/>
                </a:tc>
              </a:tr>
              <a:tr h="1521223">
                <a:tc>
                  <a:txBody>
                    <a:bodyPr/>
                    <a:lstStyle/>
                    <a:p>
                      <a:pPr algn="ctr">
                        <a:spcAft>
                          <a:spcPts val="0"/>
                        </a:spcAft>
                      </a:pPr>
                      <a:r>
                        <a:rPr lang="en-GB" sz="1500">
                          <a:effectLst/>
                        </a:rPr>
                        <a:t>Spring 2</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Selected Script Showcase</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Understanding Script</a:t>
                      </a:r>
                    </a:p>
                    <a:p>
                      <a:pPr algn="l">
                        <a:spcAft>
                          <a:spcPts val="0"/>
                        </a:spcAft>
                      </a:pPr>
                      <a:r>
                        <a:rPr lang="en-GB" sz="1500">
                          <a:effectLst/>
                        </a:rPr>
                        <a:t>Directorial Vision</a:t>
                      </a:r>
                    </a:p>
                    <a:p>
                      <a:pPr algn="l">
                        <a:spcAft>
                          <a:spcPts val="0"/>
                        </a:spcAft>
                      </a:pPr>
                      <a:r>
                        <a:rPr lang="en-GB" sz="1500">
                          <a:effectLst/>
                        </a:rPr>
                        <a:t>Super Objectives/Units and Actions</a:t>
                      </a:r>
                    </a:p>
                    <a:p>
                      <a:pPr algn="l">
                        <a:spcAft>
                          <a:spcPts val="0"/>
                        </a:spcAft>
                      </a:pPr>
                      <a:r>
                        <a:rPr lang="en-GB" sz="1500">
                          <a:effectLst/>
                        </a:rPr>
                        <a:t>How to rehearse</a:t>
                      </a:r>
                    </a:p>
                    <a:p>
                      <a:pPr algn="l">
                        <a:spcAft>
                          <a:spcPts val="0"/>
                        </a:spcAft>
                      </a:pPr>
                      <a:r>
                        <a:rPr lang="en-GB" sz="1500">
                          <a:effectLst/>
                        </a:rPr>
                        <a:t> </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Royal Court Theatre – London</a:t>
                      </a:r>
                    </a:p>
                    <a:p>
                      <a:pPr algn="l">
                        <a:spcAft>
                          <a:spcPts val="0"/>
                        </a:spcAft>
                      </a:pPr>
                      <a:r>
                        <a:rPr lang="en-GB" sz="1500">
                          <a:effectLst/>
                        </a:rPr>
                        <a:t> </a:t>
                      </a:r>
                    </a:p>
                    <a:p>
                      <a:pPr algn="l">
                        <a:spcAft>
                          <a:spcPts val="0"/>
                        </a:spcAft>
                      </a:pPr>
                      <a:r>
                        <a:rPr lang="en-GB" sz="1500">
                          <a:effectLst/>
                        </a:rPr>
                        <a:t>Shakespeare’s Globe</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Games for Actors and Non Actors – Augusto Boal</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Performance of the selected scene from script, fully rehearsed and considered.</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dirty="0">
                          <a:effectLst/>
                        </a:rPr>
                        <a:t> </a:t>
                      </a:r>
                      <a:endParaRPr lang="en-GB" sz="1500" dirty="0">
                        <a:effectLst/>
                        <a:latin typeface="Times New Roman" panose="02020603050405020304" pitchFamily="18" charset="0"/>
                        <a:ea typeface="Times New Roman" panose="02020603050405020304" pitchFamily="18" charset="0"/>
                      </a:endParaRPr>
                    </a:p>
                  </a:txBody>
                  <a:tcPr marL="49792" marR="49792" marT="0" marB="0"/>
                </a:tc>
              </a:tr>
              <a:tr h="1521223">
                <a:tc>
                  <a:txBody>
                    <a:bodyPr/>
                    <a:lstStyle/>
                    <a:p>
                      <a:pPr algn="ctr">
                        <a:spcAft>
                          <a:spcPts val="0"/>
                        </a:spcAft>
                      </a:pPr>
                      <a:r>
                        <a:rPr lang="en-GB" sz="1500">
                          <a:effectLst/>
                        </a:rPr>
                        <a:t>Summer 1</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Approaches to Devising</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Physical Theatre</a:t>
                      </a:r>
                    </a:p>
                    <a:p>
                      <a:pPr algn="l">
                        <a:spcAft>
                          <a:spcPts val="0"/>
                        </a:spcAft>
                      </a:pPr>
                      <a:r>
                        <a:rPr lang="en-GB" sz="1500">
                          <a:effectLst/>
                        </a:rPr>
                        <a:t>Flocking </a:t>
                      </a:r>
                    </a:p>
                    <a:p>
                      <a:pPr algn="l">
                        <a:spcAft>
                          <a:spcPts val="0"/>
                        </a:spcAft>
                      </a:pPr>
                      <a:r>
                        <a:rPr lang="en-GB" sz="1500">
                          <a:effectLst/>
                        </a:rPr>
                        <a:t>Devising from a text</a:t>
                      </a:r>
                    </a:p>
                    <a:p>
                      <a:pPr algn="l">
                        <a:spcAft>
                          <a:spcPts val="0"/>
                        </a:spcAft>
                      </a:pPr>
                      <a:r>
                        <a:rPr lang="en-GB" sz="1500">
                          <a:effectLst/>
                        </a:rPr>
                        <a:t>Abstract Drama</a:t>
                      </a:r>
                    </a:p>
                    <a:p>
                      <a:pPr algn="l">
                        <a:spcAft>
                          <a:spcPts val="0"/>
                        </a:spcAft>
                      </a:pPr>
                      <a:r>
                        <a:rPr lang="en-GB" sz="1500">
                          <a:effectLst/>
                        </a:rPr>
                        <a:t>Effective Teamwork</a:t>
                      </a:r>
                    </a:p>
                    <a:p>
                      <a:pPr algn="l">
                        <a:spcAft>
                          <a:spcPts val="0"/>
                        </a:spcAft>
                      </a:pPr>
                      <a:r>
                        <a:rPr lang="en-GB" sz="1500">
                          <a:effectLst/>
                        </a:rPr>
                        <a:t> </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National Theatre London</a:t>
                      </a:r>
                    </a:p>
                    <a:p>
                      <a:pPr algn="l">
                        <a:spcAft>
                          <a:spcPts val="0"/>
                        </a:spcAft>
                      </a:pPr>
                      <a:r>
                        <a:rPr lang="en-GB" sz="1500">
                          <a:effectLst/>
                        </a:rPr>
                        <a:t> </a:t>
                      </a:r>
                    </a:p>
                    <a:p>
                      <a:pPr algn="l">
                        <a:spcAft>
                          <a:spcPts val="0"/>
                        </a:spcAft>
                      </a:pPr>
                      <a:r>
                        <a:rPr lang="en-GB" sz="1500">
                          <a:effectLst/>
                        </a:rPr>
                        <a:t>Studio 3 Arts - Barking</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Impro – Keith Johnstone</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Perform a rounded devised performance that incorporates key skills and communicates a clear and concise storyline</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dirty="0">
                          <a:effectLst/>
                        </a:rPr>
                        <a:t> </a:t>
                      </a:r>
                      <a:endParaRPr lang="en-GB" sz="1500" dirty="0">
                        <a:effectLst/>
                        <a:latin typeface="Times New Roman" panose="02020603050405020304" pitchFamily="18" charset="0"/>
                        <a:ea typeface="Times New Roman" panose="02020603050405020304" pitchFamily="18" charset="0"/>
                      </a:endParaRPr>
                    </a:p>
                  </a:txBody>
                  <a:tcPr marL="49792" marR="49792" marT="0" marB="0"/>
                </a:tc>
              </a:tr>
              <a:tr h="1521223">
                <a:tc>
                  <a:txBody>
                    <a:bodyPr/>
                    <a:lstStyle/>
                    <a:p>
                      <a:pPr algn="ctr">
                        <a:spcAft>
                          <a:spcPts val="0"/>
                        </a:spcAft>
                      </a:pPr>
                      <a:r>
                        <a:rPr lang="en-GB" sz="1500">
                          <a:effectLst/>
                        </a:rPr>
                        <a:t>Summer 2</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Change/</a:t>
                      </a:r>
                    </a:p>
                    <a:p>
                      <a:pPr algn="l">
                        <a:spcAft>
                          <a:spcPts val="0"/>
                        </a:spcAft>
                      </a:pPr>
                      <a:r>
                        <a:rPr lang="en-GB" sz="1500">
                          <a:effectLst/>
                        </a:rPr>
                        <a:t>Metamorphosis</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Split Scene </a:t>
                      </a:r>
                    </a:p>
                    <a:p>
                      <a:pPr algn="l">
                        <a:spcAft>
                          <a:spcPts val="0"/>
                        </a:spcAft>
                      </a:pPr>
                      <a:r>
                        <a:rPr lang="en-GB" sz="1500">
                          <a:effectLst/>
                        </a:rPr>
                        <a:t>Artaud and the Nightmare </a:t>
                      </a:r>
                    </a:p>
                    <a:p>
                      <a:pPr algn="l">
                        <a:spcAft>
                          <a:spcPts val="0"/>
                        </a:spcAft>
                      </a:pPr>
                      <a:r>
                        <a:rPr lang="en-GB" sz="1500">
                          <a:effectLst/>
                        </a:rPr>
                        <a:t>Physical theatre </a:t>
                      </a:r>
                    </a:p>
                    <a:p>
                      <a:pPr algn="l">
                        <a:spcAft>
                          <a:spcPts val="0"/>
                        </a:spcAft>
                      </a:pPr>
                      <a:r>
                        <a:rPr lang="en-GB" sz="1500">
                          <a:effectLst/>
                        </a:rPr>
                        <a:t>Exploring Stylised Text </a:t>
                      </a:r>
                    </a:p>
                    <a:p>
                      <a:pPr algn="l">
                        <a:spcAft>
                          <a:spcPts val="0"/>
                        </a:spcAft>
                      </a:pPr>
                      <a:r>
                        <a:rPr lang="en-GB" sz="1500">
                          <a:effectLst/>
                        </a:rPr>
                        <a:t> </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dirty="0">
                          <a:effectLst/>
                        </a:rPr>
                        <a:t> </a:t>
                      </a:r>
                      <a:endParaRPr lang="en-GB" sz="1500" dirty="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Metamorphosis – Steven Berkoff/Franz Kafka</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a:effectLst/>
                        </a:rPr>
                        <a:t>Create and perform a highly stylised performance piece in the style of Practitioner ‘Artaud’</a:t>
                      </a:r>
                      <a:endParaRPr lang="en-GB" sz="1500">
                        <a:effectLst/>
                        <a:latin typeface="Times New Roman" panose="02020603050405020304" pitchFamily="18" charset="0"/>
                        <a:ea typeface="Times New Roman" panose="02020603050405020304" pitchFamily="18" charset="0"/>
                      </a:endParaRPr>
                    </a:p>
                  </a:txBody>
                  <a:tcPr marL="49792" marR="49792" marT="0" marB="0"/>
                </a:tc>
                <a:tc>
                  <a:txBody>
                    <a:bodyPr/>
                    <a:lstStyle/>
                    <a:p>
                      <a:pPr algn="l">
                        <a:spcAft>
                          <a:spcPts val="0"/>
                        </a:spcAft>
                      </a:pPr>
                      <a:r>
                        <a:rPr lang="en-GB" sz="1500" dirty="0">
                          <a:effectLst/>
                        </a:rPr>
                        <a:t> </a:t>
                      </a:r>
                      <a:endParaRPr lang="en-GB" sz="1500" dirty="0">
                        <a:effectLst/>
                        <a:latin typeface="Times New Roman" panose="02020603050405020304" pitchFamily="18" charset="0"/>
                        <a:ea typeface="Times New Roman" panose="02020603050405020304" pitchFamily="18" charset="0"/>
                      </a:endParaRPr>
                    </a:p>
                  </a:txBody>
                  <a:tcPr marL="49792" marR="49792" marT="0" marB="0"/>
                </a:tc>
              </a:tr>
            </a:tbl>
          </a:graphicData>
        </a:graphic>
      </p:graphicFrame>
    </p:spTree>
    <p:extLst>
      <p:ext uri="{BB962C8B-B14F-4D97-AF65-F5344CB8AC3E}">
        <p14:creationId xmlns:p14="http://schemas.microsoft.com/office/powerpoint/2010/main" val="25675470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334528"/>
            <a:ext cx="13208000" cy="18473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407" b="1" dirty="0">
                <a:solidFill>
                  <a:srgbClr val="00B0F0"/>
                </a:solidFill>
                <a:latin typeface="Arial" panose="020B0604020202020204" pitchFamily="34" charset="0"/>
                <a:cs typeface="Arial" panose="020B0604020202020204" pitchFamily="34" charset="0"/>
              </a:rPr>
              <a:t>R</a:t>
            </a:r>
            <a:r>
              <a:rPr lang="en-GB" sz="15407" b="1" dirty="0">
                <a:solidFill>
                  <a:schemeClr val="tx1"/>
                </a:solidFill>
                <a:latin typeface="Arial" panose="020B0604020202020204" pitchFamily="34" charset="0"/>
                <a:cs typeface="Arial" panose="020B0604020202020204" pitchFamily="34" charset="0"/>
              </a:rPr>
              <a:t>eligious </a:t>
            </a:r>
            <a:r>
              <a:rPr lang="en-GB" sz="15407" b="1" dirty="0">
                <a:solidFill>
                  <a:srgbClr val="00B0F0"/>
                </a:solidFill>
                <a:latin typeface="Arial" panose="020B0604020202020204" pitchFamily="34" charset="0"/>
                <a:cs typeface="Arial" panose="020B0604020202020204" pitchFamily="34" charset="0"/>
              </a:rPr>
              <a:t>E</a:t>
            </a:r>
            <a:r>
              <a:rPr lang="en-GB" sz="15407" b="1" dirty="0">
                <a:solidFill>
                  <a:schemeClr val="tx1"/>
                </a:solidFill>
                <a:latin typeface="Arial" panose="020B0604020202020204" pitchFamily="34" charset="0"/>
                <a:cs typeface="Arial" panose="020B0604020202020204" pitchFamily="34" charset="0"/>
              </a:rPr>
              <a:t>ducation</a:t>
            </a:r>
          </a:p>
          <a:p>
            <a:pPr algn="ctr"/>
            <a:endParaRPr lang="en-GB" sz="16948" b="1" dirty="0">
              <a:solidFill>
                <a:schemeClr val="tx1"/>
              </a:solidFill>
              <a:latin typeface="Arial" panose="020B0604020202020204" pitchFamily="34" charset="0"/>
              <a:cs typeface="Arial" panose="020B0604020202020204" pitchFamily="34" charset="0"/>
            </a:endParaRPr>
          </a:p>
          <a:p>
            <a:pPr algn="ctr"/>
            <a:r>
              <a:rPr lang="en-GB" sz="16948" b="1" dirty="0">
                <a:solidFill>
                  <a:schemeClr val="tx1"/>
                </a:solidFill>
                <a:latin typeface="Arial" panose="020B0604020202020204" pitchFamily="34" charset="0"/>
                <a:cs typeface="Arial" panose="020B0604020202020204" pitchFamily="34" charset="0"/>
              </a:rPr>
              <a:t> </a:t>
            </a:r>
          </a:p>
        </p:txBody>
      </p:sp>
      <p:pic>
        <p:nvPicPr>
          <p:cNvPr id="6" name="Picture 4" descr="Image result for all saints dagenham badge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8824" y="4902086"/>
            <a:ext cx="1590351" cy="185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90563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20419699"/>
              </p:ext>
            </p:extLst>
          </p:nvPr>
        </p:nvGraphicFramePr>
        <p:xfrm>
          <a:off x="908049" y="527406"/>
          <a:ext cx="11391900" cy="9029913"/>
        </p:xfrm>
        <a:graphic>
          <a:graphicData uri="http://schemas.openxmlformats.org/drawingml/2006/table">
            <a:tbl>
              <a:tblPr firstRow="1" firstCol="1" bandRow="1">
                <a:tableStyleId>{5C22544A-7EE6-4342-B048-85BDC9FD1C3A}</a:tableStyleId>
              </a:tblPr>
              <a:tblGrid>
                <a:gridCol w="1385887"/>
                <a:gridCol w="1705349"/>
                <a:gridCol w="1881290"/>
                <a:gridCol w="1840391"/>
                <a:gridCol w="1666770"/>
                <a:gridCol w="1545618"/>
                <a:gridCol w="1366595"/>
              </a:tblGrid>
              <a:tr h="384518">
                <a:tc>
                  <a:txBody>
                    <a:bodyPr/>
                    <a:lstStyle/>
                    <a:p>
                      <a:pPr algn="ctr">
                        <a:spcAft>
                          <a:spcPts val="0"/>
                        </a:spcAft>
                      </a:pPr>
                      <a:r>
                        <a:rPr lang="en-GB" sz="1200" dirty="0">
                          <a:effectLst/>
                        </a:rPr>
                        <a:t>Term</a:t>
                      </a:r>
                      <a:endParaRPr lang="en-GB" sz="1200" dirty="0">
                        <a:effectLst/>
                        <a:latin typeface="Times New Roman" panose="02020603050405020304" pitchFamily="18" charset="0"/>
                        <a:ea typeface="Times New Roman" panose="02020603050405020304" pitchFamily="18" charset="0"/>
                      </a:endParaRPr>
                    </a:p>
                  </a:txBody>
                  <a:tcPr marL="34240" marR="34240" marT="0" marB="0"/>
                </a:tc>
                <a:tc>
                  <a:txBody>
                    <a:bodyPr/>
                    <a:lstStyle/>
                    <a:p>
                      <a:pPr algn="ctr">
                        <a:spcAft>
                          <a:spcPts val="0"/>
                        </a:spcAft>
                      </a:pPr>
                      <a:r>
                        <a:rPr lang="en-GB" sz="1200">
                          <a:effectLst/>
                        </a:rPr>
                        <a:t>Topics to be studied</a:t>
                      </a:r>
                      <a:endParaRPr lang="en-GB" sz="1200">
                        <a:effectLst/>
                        <a:latin typeface="Times New Roman" panose="02020603050405020304" pitchFamily="18" charset="0"/>
                        <a:ea typeface="Times New Roman" panose="02020603050405020304" pitchFamily="18" charset="0"/>
                      </a:endParaRPr>
                    </a:p>
                  </a:txBody>
                  <a:tcPr marL="34240" marR="34240" marT="0" marB="0"/>
                </a:tc>
                <a:tc>
                  <a:txBody>
                    <a:bodyPr/>
                    <a:lstStyle/>
                    <a:p>
                      <a:pPr algn="ctr">
                        <a:spcAft>
                          <a:spcPts val="0"/>
                        </a:spcAft>
                      </a:pPr>
                      <a:r>
                        <a:rPr lang="en-GB" sz="1200">
                          <a:effectLst/>
                        </a:rPr>
                        <a:t>Keywords / Terms</a:t>
                      </a:r>
                      <a:endParaRPr lang="en-GB" sz="1200">
                        <a:effectLst/>
                        <a:latin typeface="Times New Roman" panose="02020603050405020304" pitchFamily="18" charset="0"/>
                        <a:ea typeface="Times New Roman" panose="02020603050405020304" pitchFamily="18" charset="0"/>
                      </a:endParaRPr>
                    </a:p>
                  </a:txBody>
                  <a:tcPr marL="34240" marR="34240" marT="0" marB="0"/>
                </a:tc>
                <a:tc>
                  <a:txBody>
                    <a:bodyPr/>
                    <a:lstStyle/>
                    <a:p>
                      <a:pPr algn="ctr">
                        <a:spcAft>
                          <a:spcPts val="0"/>
                        </a:spcAft>
                      </a:pPr>
                      <a:r>
                        <a:rPr lang="en-GB" sz="1200">
                          <a:effectLst/>
                        </a:rPr>
                        <a:t>Places of Interest</a:t>
                      </a:r>
                      <a:endParaRPr lang="en-GB" sz="1200">
                        <a:effectLst/>
                        <a:latin typeface="Times New Roman" panose="02020603050405020304" pitchFamily="18" charset="0"/>
                        <a:ea typeface="Times New Roman" panose="02020603050405020304" pitchFamily="18" charset="0"/>
                      </a:endParaRPr>
                    </a:p>
                  </a:txBody>
                  <a:tcPr marL="34240" marR="34240" marT="0" marB="0"/>
                </a:tc>
                <a:tc>
                  <a:txBody>
                    <a:bodyPr/>
                    <a:lstStyle/>
                    <a:p>
                      <a:pPr algn="ctr">
                        <a:spcAft>
                          <a:spcPts val="0"/>
                        </a:spcAft>
                      </a:pPr>
                      <a:r>
                        <a:rPr lang="en-GB" sz="1200">
                          <a:effectLst/>
                        </a:rPr>
                        <a:t>Related reading</a:t>
                      </a:r>
                      <a:endParaRPr lang="en-GB" sz="1200">
                        <a:effectLst/>
                        <a:latin typeface="Times New Roman" panose="02020603050405020304" pitchFamily="18" charset="0"/>
                        <a:ea typeface="Times New Roman" panose="02020603050405020304" pitchFamily="18" charset="0"/>
                      </a:endParaRPr>
                    </a:p>
                  </a:txBody>
                  <a:tcPr marL="34240" marR="34240" marT="0" marB="0"/>
                </a:tc>
                <a:tc>
                  <a:txBody>
                    <a:bodyPr/>
                    <a:lstStyle/>
                    <a:p>
                      <a:pPr algn="ctr">
                        <a:spcAft>
                          <a:spcPts val="0"/>
                        </a:spcAft>
                      </a:pPr>
                      <a:r>
                        <a:rPr lang="en-GB" sz="1200">
                          <a:effectLst/>
                        </a:rPr>
                        <a:t>Assessment Information</a:t>
                      </a:r>
                      <a:endParaRPr lang="en-GB" sz="1200">
                        <a:effectLst/>
                        <a:latin typeface="Times New Roman" panose="02020603050405020304" pitchFamily="18" charset="0"/>
                        <a:ea typeface="Times New Roman" panose="02020603050405020304" pitchFamily="18" charset="0"/>
                      </a:endParaRPr>
                    </a:p>
                  </a:txBody>
                  <a:tcPr marL="34240" marR="34240" marT="0" marB="0"/>
                </a:tc>
                <a:tc>
                  <a:txBody>
                    <a:bodyPr/>
                    <a:lstStyle/>
                    <a:p>
                      <a:pPr algn="ctr">
                        <a:spcAft>
                          <a:spcPts val="0"/>
                        </a:spcAft>
                      </a:pPr>
                      <a:r>
                        <a:rPr lang="en-GB" sz="1200">
                          <a:effectLst/>
                        </a:rPr>
                        <a:t>Additional Information</a:t>
                      </a:r>
                      <a:endParaRPr lang="en-GB" sz="1200">
                        <a:effectLst/>
                        <a:latin typeface="Times New Roman" panose="02020603050405020304" pitchFamily="18" charset="0"/>
                        <a:ea typeface="Times New Roman" panose="02020603050405020304" pitchFamily="18" charset="0"/>
                      </a:endParaRPr>
                    </a:p>
                  </a:txBody>
                  <a:tcPr marL="34240" marR="34240" marT="0" marB="0"/>
                </a:tc>
              </a:tr>
              <a:tr h="2359676">
                <a:tc>
                  <a:txBody>
                    <a:bodyPr/>
                    <a:lstStyle/>
                    <a:p>
                      <a:pPr algn="ctr">
                        <a:spcAft>
                          <a:spcPts val="0"/>
                        </a:spcAft>
                      </a:pPr>
                      <a:r>
                        <a:rPr lang="en-GB" sz="1200" dirty="0">
                          <a:effectLst/>
                        </a:rPr>
                        <a:t>Autumn</a:t>
                      </a:r>
                      <a:endParaRPr lang="en-GB" sz="1200" dirty="0">
                        <a:effectLst/>
                        <a:latin typeface="Times New Roman" panose="02020603050405020304" pitchFamily="18" charset="0"/>
                        <a:ea typeface="Times New Roman" panose="02020603050405020304" pitchFamily="18" charset="0"/>
                      </a:endParaRPr>
                    </a:p>
                  </a:txBody>
                  <a:tcPr marL="34240" marR="34240" marT="0" marB="0"/>
                </a:tc>
                <a:tc>
                  <a:txBody>
                    <a:bodyPr/>
                    <a:lstStyle/>
                    <a:p>
                      <a:pPr marL="342900" lvl="0" indent="-342900" algn="l">
                        <a:spcAft>
                          <a:spcPts val="0"/>
                        </a:spcAft>
                        <a:buFont typeface="+mj-lt"/>
                        <a:buAutoNum type="arabicPeriod"/>
                      </a:pPr>
                      <a:r>
                        <a:rPr lang="en-GB" sz="1200" dirty="0">
                          <a:effectLst/>
                        </a:rPr>
                        <a:t>Catholic Beliefs and Teachings</a:t>
                      </a:r>
                      <a:endParaRPr lang="en-GB" sz="1200" dirty="0">
                        <a:effectLst/>
                        <a:latin typeface="Times New Roman" panose="02020603050405020304" pitchFamily="18" charset="0"/>
                        <a:ea typeface="Times New Roman" panose="02020603050405020304" pitchFamily="18" charset="0"/>
                      </a:endParaRPr>
                    </a:p>
                  </a:txBody>
                  <a:tcPr marL="34240" marR="34240" marT="0" marB="0"/>
                </a:tc>
                <a:tc>
                  <a:txBody>
                    <a:bodyPr/>
                    <a:lstStyle/>
                    <a:p>
                      <a:pPr algn="l">
                        <a:spcAft>
                          <a:spcPts val="0"/>
                        </a:spcAft>
                      </a:pPr>
                      <a:r>
                        <a:rPr lang="en-GB" sz="1200" dirty="0">
                          <a:effectLst/>
                        </a:rPr>
                        <a:t>1 Magisterium</a:t>
                      </a:r>
                    </a:p>
                    <a:p>
                      <a:pPr algn="l">
                        <a:spcAft>
                          <a:spcPts val="0"/>
                        </a:spcAft>
                      </a:pPr>
                      <a:r>
                        <a:rPr lang="en-GB" sz="1200" dirty="0">
                          <a:effectLst/>
                        </a:rPr>
                        <a:t>2 Nicene Creed</a:t>
                      </a:r>
                    </a:p>
                    <a:p>
                      <a:pPr algn="l">
                        <a:spcAft>
                          <a:spcPts val="0"/>
                        </a:spcAft>
                      </a:pPr>
                      <a:r>
                        <a:rPr lang="en-GB" sz="1200" dirty="0">
                          <a:effectLst/>
                        </a:rPr>
                        <a:t>3 Stewardship</a:t>
                      </a:r>
                    </a:p>
                    <a:p>
                      <a:pPr algn="l">
                        <a:spcAft>
                          <a:spcPts val="0"/>
                        </a:spcAft>
                      </a:pPr>
                      <a:r>
                        <a:rPr lang="en-GB" sz="1200" dirty="0">
                          <a:effectLst/>
                        </a:rPr>
                        <a:t>4 Incarnation</a:t>
                      </a:r>
                    </a:p>
                    <a:p>
                      <a:pPr algn="l">
                        <a:spcAft>
                          <a:spcPts val="0"/>
                        </a:spcAft>
                      </a:pPr>
                      <a:r>
                        <a:rPr lang="en-GB" sz="1200" dirty="0">
                          <a:effectLst/>
                        </a:rPr>
                        <a:t>5 Salvation</a:t>
                      </a:r>
                    </a:p>
                    <a:p>
                      <a:pPr algn="l">
                        <a:spcAft>
                          <a:spcPts val="0"/>
                        </a:spcAft>
                      </a:pPr>
                      <a:r>
                        <a:rPr lang="en-GB" sz="1200" dirty="0">
                          <a:effectLst/>
                        </a:rPr>
                        <a:t>6 Paschal    Mystery</a:t>
                      </a:r>
                    </a:p>
                    <a:p>
                      <a:pPr algn="l">
                        <a:spcAft>
                          <a:spcPts val="0"/>
                        </a:spcAft>
                      </a:pPr>
                      <a:r>
                        <a:rPr lang="en-GB" sz="1200" dirty="0">
                          <a:effectLst/>
                        </a:rPr>
                        <a:t>7 Grace</a:t>
                      </a:r>
                    </a:p>
                    <a:p>
                      <a:pPr algn="l">
                        <a:spcAft>
                          <a:spcPts val="0"/>
                        </a:spcAft>
                      </a:pPr>
                      <a:r>
                        <a:rPr lang="en-GB" sz="1200" dirty="0">
                          <a:effectLst/>
                        </a:rPr>
                        <a:t>8 Eschatology</a:t>
                      </a:r>
                    </a:p>
                    <a:p>
                      <a:pPr algn="l">
                        <a:spcAft>
                          <a:spcPts val="0"/>
                        </a:spcAft>
                      </a:pPr>
                      <a:r>
                        <a:rPr lang="en-GB" sz="1200" dirty="0">
                          <a:effectLst/>
                        </a:rPr>
                        <a:t>9 Immortality of the Soul</a:t>
                      </a:r>
                    </a:p>
                    <a:p>
                      <a:pPr algn="l">
                        <a:spcAft>
                          <a:spcPts val="0"/>
                        </a:spcAft>
                      </a:pPr>
                      <a:r>
                        <a:rPr lang="en-GB" sz="1200" dirty="0">
                          <a:effectLst/>
                        </a:rPr>
                        <a:t>10 Resurrection</a:t>
                      </a:r>
                      <a:endParaRPr lang="en-GB" sz="1200" dirty="0">
                        <a:effectLst/>
                        <a:latin typeface="Times New Roman" panose="02020603050405020304" pitchFamily="18" charset="0"/>
                        <a:ea typeface="Times New Roman" panose="02020603050405020304" pitchFamily="18" charset="0"/>
                      </a:endParaRPr>
                    </a:p>
                  </a:txBody>
                  <a:tcPr marL="34240" marR="34240" marT="0" marB="0"/>
                </a:tc>
                <a:tc rowSpan="3">
                  <a:txBody>
                    <a:bodyPr/>
                    <a:lstStyle/>
                    <a:p>
                      <a:pPr marL="342900" lvl="0" indent="-342900" algn="l">
                        <a:spcAft>
                          <a:spcPts val="0"/>
                        </a:spcAft>
                        <a:buFont typeface="+mj-lt"/>
                        <a:buAutoNum type="arabicPeriod"/>
                      </a:pPr>
                      <a:r>
                        <a:rPr lang="en-GB" sz="1200" dirty="0">
                          <a:effectLst/>
                        </a:rPr>
                        <a:t>Brentwood Cathedral</a:t>
                      </a:r>
                    </a:p>
                    <a:p>
                      <a:pPr algn="l">
                        <a:spcAft>
                          <a:spcPts val="0"/>
                        </a:spcAft>
                      </a:pPr>
                      <a:r>
                        <a:rPr lang="en-GB" sz="1200" dirty="0">
                          <a:effectLst/>
                        </a:rPr>
                        <a:t> </a:t>
                      </a:r>
                    </a:p>
                    <a:p>
                      <a:pPr marL="342900" lvl="0" indent="-342900" algn="l">
                        <a:spcAft>
                          <a:spcPts val="0"/>
                        </a:spcAft>
                        <a:buFont typeface="+mj-lt"/>
                        <a:buAutoNum type="arabicPeriod"/>
                      </a:pPr>
                      <a:r>
                        <a:rPr lang="en-GB" sz="1200" dirty="0">
                          <a:effectLst/>
                        </a:rPr>
                        <a:t>The London Oratory</a:t>
                      </a:r>
                    </a:p>
                    <a:p>
                      <a:pPr marL="457200" algn="l">
                        <a:spcAft>
                          <a:spcPts val="0"/>
                        </a:spcAft>
                      </a:pPr>
                      <a:r>
                        <a:rPr lang="en-GB" sz="1200" dirty="0">
                          <a:effectLst/>
                        </a:rPr>
                        <a:t> </a:t>
                      </a:r>
                    </a:p>
                    <a:p>
                      <a:pPr marL="342900" lvl="0" indent="-342900" algn="l">
                        <a:spcAft>
                          <a:spcPts val="0"/>
                        </a:spcAft>
                        <a:buFont typeface="+mj-lt"/>
                        <a:buAutoNum type="arabicPeriod"/>
                      </a:pPr>
                      <a:r>
                        <a:rPr lang="en-GB" sz="1200" dirty="0">
                          <a:effectLst/>
                        </a:rPr>
                        <a:t>CAFOD volunteer centre in Brentwood</a:t>
                      </a:r>
                    </a:p>
                    <a:p>
                      <a:pPr marL="457200" algn="l">
                        <a:spcAft>
                          <a:spcPts val="0"/>
                        </a:spcAft>
                      </a:pPr>
                      <a:r>
                        <a:rPr lang="en-GB" sz="1200" dirty="0">
                          <a:effectLst/>
                        </a:rPr>
                        <a:t> </a:t>
                      </a:r>
                    </a:p>
                    <a:p>
                      <a:pPr marL="457200" algn="l">
                        <a:spcAft>
                          <a:spcPts val="0"/>
                        </a:spcAft>
                      </a:pPr>
                      <a:r>
                        <a:rPr lang="en-GB" sz="1200" dirty="0">
                          <a:effectLst/>
                        </a:rPr>
                        <a:t> </a:t>
                      </a:r>
                    </a:p>
                    <a:p>
                      <a:pPr marL="457200" algn="l">
                        <a:spcAft>
                          <a:spcPts val="0"/>
                        </a:spcAft>
                      </a:pPr>
                      <a:r>
                        <a:rPr lang="en-GB" sz="1200" dirty="0">
                          <a:effectLst/>
                        </a:rPr>
                        <a:t> </a:t>
                      </a:r>
                    </a:p>
                    <a:p>
                      <a:pPr marL="457200" algn="l">
                        <a:spcAft>
                          <a:spcPts val="0"/>
                        </a:spcAft>
                      </a:pPr>
                      <a:r>
                        <a:rPr lang="en-GB" sz="1200" dirty="0">
                          <a:effectLst/>
                        </a:rPr>
                        <a:t> </a:t>
                      </a:r>
                    </a:p>
                    <a:p>
                      <a:pPr marL="457200" algn="l">
                        <a:spcAft>
                          <a:spcPts val="0"/>
                        </a:spcAft>
                      </a:pPr>
                      <a:r>
                        <a:rPr lang="en-GB" sz="1200" dirty="0">
                          <a:effectLst/>
                        </a:rPr>
                        <a:t> </a:t>
                      </a:r>
                    </a:p>
                    <a:p>
                      <a:pPr marL="457200" algn="l">
                        <a:spcAft>
                          <a:spcPts val="0"/>
                        </a:spcAft>
                      </a:pPr>
                      <a:r>
                        <a:rPr lang="en-GB" sz="1200" dirty="0">
                          <a:effectLst/>
                        </a:rPr>
                        <a:t> </a:t>
                      </a:r>
                    </a:p>
                    <a:p>
                      <a:pPr marL="457200" algn="l">
                        <a:spcAft>
                          <a:spcPts val="0"/>
                        </a:spcAft>
                      </a:pPr>
                      <a:r>
                        <a:rPr lang="en-GB" sz="1200" dirty="0">
                          <a:effectLst/>
                        </a:rPr>
                        <a:t> </a:t>
                      </a:r>
                    </a:p>
                    <a:p>
                      <a:pPr marL="457200" algn="l">
                        <a:spcAft>
                          <a:spcPts val="0"/>
                        </a:spcAft>
                      </a:pPr>
                      <a:r>
                        <a:rPr lang="en-GB" sz="1200" dirty="0">
                          <a:effectLst/>
                        </a:rPr>
                        <a:t> </a:t>
                      </a:r>
                    </a:p>
                    <a:p>
                      <a:pPr marL="457200" algn="l">
                        <a:spcAft>
                          <a:spcPts val="0"/>
                        </a:spcAft>
                      </a:pPr>
                      <a:r>
                        <a:rPr lang="en-GB" sz="1200" dirty="0">
                          <a:effectLst/>
                        </a:rPr>
                        <a:t> </a:t>
                      </a:r>
                    </a:p>
                    <a:p>
                      <a:pPr marL="457200" algn="l">
                        <a:spcAft>
                          <a:spcPts val="0"/>
                        </a:spcAft>
                      </a:pPr>
                      <a:r>
                        <a:rPr lang="en-GB" sz="1200" dirty="0">
                          <a:effectLst/>
                        </a:rPr>
                        <a:t> </a:t>
                      </a:r>
                    </a:p>
                    <a:p>
                      <a:pPr marL="457200" algn="l">
                        <a:spcAft>
                          <a:spcPts val="0"/>
                        </a:spcAft>
                      </a:pPr>
                      <a:r>
                        <a:rPr lang="en-GB" sz="1200" dirty="0">
                          <a:effectLst/>
                        </a:rPr>
                        <a:t> </a:t>
                      </a:r>
                    </a:p>
                    <a:p>
                      <a:pPr marL="457200" algn="l">
                        <a:spcAft>
                          <a:spcPts val="0"/>
                        </a:spcAft>
                      </a:pPr>
                      <a:r>
                        <a:rPr lang="en-GB" sz="1200" dirty="0">
                          <a:effectLst/>
                        </a:rPr>
                        <a:t> </a:t>
                      </a:r>
                    </a:p>
                    <a:p>
                      <a:pPr marL="457200" algn="l">
                        <a:spcAft>
                          <a:spcPts val="0"/>
                        </a:spcAft>
                      </a:pPr>
                      <a:r>
                        <a:rPr lang="en-GB" sz="1200" dirty="0">
                          <a:effectLst/>
                        </a:rPr>
                        <a:t> </a:t>
                      </a:r>
                    </a:p>
                    <a:p>
                      <a:pPr marL="457200" algn="l">
                        <a:spcAft>
                          <a:spcPts val="0"/>
                        </a:spcAft>
                      </a:pPr>
                      <a:r>
                        <a:rPr lang="en-GB" sz="1200" dirty="0">
                          <a:effectLst/>
                        </a:rPr>
                        <a:t> </a:t>
                      </a:r>
                    </a:p>
                    <a:p>
                      <a:pPr marL="457200" algn="l">
                        <a:spcAft>
                          <a:spcPts val="0"/>
                        </a:spcAft>
                      </a:pPr>
                      <a:r>
                        <a:rPr lang="en-GB" sz="1200" dirty="0">
                          <a:effectLst/>
                        </a:rPr>
                        <a:t> </a:t>
                      </a:r>
                      <a:endParaRPr lang="en-GB" sz="1200" dirty="0">
                        <a:effectLst/>
                        <a:latin typeface="Times New Roman" panose="02020603050405020304" pitchFamily="18" charset="0"/>
                        <a:ea typeface="Times New Roman" panose="02020603050405020304" pitchFamily="18" charset="0"/>
                      </a:endParaRPr>
                    </a:p>
                  </a:txBody>
                  <a:tcPr marL="34240" marR="34240" marT="0" marB="0"/>
                </a:tc>
                <a:tc rowSpan="3">
                  <a:txBody>
                    <a:bodyPr/>
                    <a:lstStyle/>
                    <a:p>
                      <a:pPr marL="342900" lvl="0" indent="-342900" algn="l">
                        <a:spcAft>
                          <a:spcPts val="0"/>
                        </a:spcAft>
                        <a:buFont typeface="+mj-lt"/>
                        <a:buAutoNum type="arabicPeriod"/>
                      </a:pPr>
                      <a:r>
                        <a:rPr lang="en-GB" sz="1200" dirty="0">
                          <a:effectLst/>
                        </a:rPr>
                        <a:t>The Creation Story by Norman Messenger</a:t>
                      </a:r>
                    </a:p>
                    <a:p>
                      <a:pPr marL="457200" algn="l">
                        <a:spcAft>
                          <a:spcPts val="0"/>
                        </a:spcAft>
                      </a:pPr>
                      <a:r>
                        <a:rPr lang="en-GB" sz="1200" dirty="0">
                          <a:effectLst/>
                        </a:rPr>
                        <a:t> </a:t>
                      </a:r>
                    </a:p>
                    <a:p>
                      <a:pPr marL="342900" lvl="0" indent="-342900" algn="l">
                        <a:spcAft>
                          <a:spcPts val="0"/>
                        </a:spcAft>
                        <a:buFont typeface="+mj-lt"/>
                        <a:buAutoNum type="arabicPeriod"/>
                      </a:pPr>
                      <a:r>
                        <a:rPr lang="en-GB" sz="1200" dirty="0">
                          <a:effectLst/>
                        </a:rPr>
                        <a:t>The Seven Sacraments by Father Lawrence G. </a:t>
                      </a:r>
                      <a:r>
                        <a:rPr lang="en-GB" sz="1200" dirty="0" err="1">
                          <a:effectLst/>
                        </a:rPr>
                        <a:t>Lovasik</a:t>
                      </a:r>
                      <a:endParaRPr lang="en-GB" sz="1200" dirty="0">
                        <a:effectLst/>
                      </a:endParaRPr>
                    </a:p>
                    <a:p>
                      <a:pPr marL="457200" algn="l">
                        <a:spcAft>
                          <a:spcPts val="0"/>
                        </a:spcAft>
                      </a:pPr>
                      <a:r>
                        <a:rPr lang="en-GB" sz="1200" dirty="0">
                          <a:effectLst/>
                        </a:rPr>
                        <a:t> </a:t>
                      </a:r>
                    </a:p>
                    <a:p>
                      <a:pPr marL="342900" lvl="0" indent="-342900" algn="l">
                        <a:spcAft>
                          <a:spcPts val="0"/>
                        </a:spcAft>
                        <a:buFont typeface="+mj-lt"/>
                        <a:buAutoNum type="arabicPeriod"/>
                      </a:pPr>
                      <a:r>
                        <a:rPr lang="en-GB" sz="1200" dirty="0">
                          <a:effectLst/>
                        </a:rPr>
                        <a:t>Canticle of the Sun: Saint Francis of Assisi by Fiona </a:t>
                      </a:r>
                      <a:r>
                        <a:rPr lang="en-GB" sz="1200" dirty="0" err="1">
                          <a:effectLst/>
                        </a:rPr>
                        <a:t>Franch</a:t>
                      </a:r>
                      <a:endParaRPr lang="en-GB" sz="1200" dirty="0">
                        <a:effectLst/>
                      </a:endParaRPr>
                    </a:p>
                    <a:p>
                      <a:pPr marL="457200" algn="l">
                        <a:spcAft>
                          <a:spcPts val="0"/>
                        </a:spcAft>
                      </a:pPr>
                      <a:r>
                        <a:rPr lang="en-GB" sz="1200" dirty="0">
                          <a:effectLst/>
                        </a:rPr>
                        <a:t> </a:t>
                      </a:r>
                    </a:p>
                    <a:p>
                      <a:pPr marL="342900" lvl="0" indent="-342900" algn="l">
                        <a:spcAft>
                          <a:spcPts val="0"/>
                        </a:spcAft>
                        <a:buFont typeface="+mj-lt"/>
                        <a:buAutoNum type="arabicPeriod"/>
                      </a:pPr>
                      <a:r>
                        <a:rPr lang="en-GB" sz="1200" dirty="0">
                          <a:effectLst/>
                        </a:rPr>
                        <a:t>Lourdes, A Modern Pilgrimage by Patrick </a:t>
                      </a:r>
                      <a:r>
                        <a:rPr lang="en-GB" sz="1200" dirty="0" err="1">
                          <a:effectLst/>
                        </a:rPr>
                        <a:t>Marnham</a:t>
                      </a:r>
                      <a:endParaRPr lang="en-GB" sz="1200" dirty="0">
                        <a:effectLst/>
                      </a:endParaRPr>
                    </a:p>
                    <a:p>
                      <a:pPr marL="457200" algn="l">
                        <a:spcAft>
                          <a:spcPts val="0"/>
                        </a:spcAft>
                      </a:pPr>
                      <a:r>
                        <a:rPr lang="en-GB" sz="1200" dirty="0">
                          <a:effectLst/>
                        </a:rPr>
                        <a:t> </a:t>
                      </a:r>
                    </a:p>
                    <a:p>
                      <a:pPr marL="342900" lvl="0" indent="-342900" algn="l">
                        <a:spcAft>
                          <a:spcPts val="0"/>
                        </a:spcAft>
                        <a:buFont typeface="+mj-lt"/>
                        <a:buAutoNum type="arabicPeriod"/>
                      </a:pPr>
                      <a:r>
                        <a:rPr lang="en-GB" sz="1200" dirty="0" err="1">
                          <a:effectLst/>
                        </a:rPr>
                        <a:t>Laudato</a:t>
                      </a:r>
                      <a:r>
                        <a:rPr lang="en-GB" sz="1200" dirty="0">
                          <a:effectLst/>
                        </a:rPr>
                        <a:t> Si: On care for our common home by Pope Francis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p>
                    <a:p>
                      <a:pPr algn="l">
                        <a:spcAft>
                          <a:spcPts val="0"/>
                        </a:spcAft>
                      </a:pPr>
                      <a:r>
                        <a:rPr lang="en-GB" sz="1200" dirty="0">
                          <a:effectLst/>
                        </a:rPr>
                        <a:t> </a:t>
                      </a:r>
                      <a:endParaRPr lang="en-GB" sz="1200" dirty="0">
                        <a:effectLst/>
                        <a:latin typeface="Times New Roman" panose="02020603050405020304" pitchFamily="18" charset="0"/>
                        <a:ea typeface="Times New Roman" panose="02020603050405020304" pitchFamily="18" charset="0"/>
                      </a:endParaRPr>
                    </a:p>
                  </a:txBody>
                  <a:tcPr marL="34240" marR="34240" marT="0" marB="0"/>
                </a:tc>
                <a:tc>
                  <a:txBody>
                    <a:bodyPr/>
                    <a:lstStyle/>
                    <a:p>
                      <a:pPr marL="342900" lvl="0" indent="-342900" algn="l">
                        <a:spcAft>
                          <a:spcPts val="0"/>
                        </a:spcAft>
                        <a:buClr>
                          <a:srgbClr val="000000"/>
                        </a:buClr>
                        <a:buFont typeface="+mj-lt"/>
                        <a:buAutoNum type="arabicPeriod"/>
                      </a:pPr>
                      <a:r>
                        <a:rPr lang="en-GB" sz="1200">
                          <a:effectLst/>
                        </a:rPr>
                        <a:t>Students will complete a spelling and definition test.</a:t>
                      </a:r>
                    </a:p>
                    <a:p>
                      <a:pPr marL="342900" lvl="0" indent="-342900" algn="l">
                        <a:spcAft>
                          <a:spcPts val="0"/>
                        </a:spcAft>
                        <a:buClr>
                          <a:srgbClr val="000000"/>
                        </a:buClr>
                        <a:buFont typeface="+mj-lt"/>
                        <a:buAutoNum type="arabicPeriod"/>
                      </a:pPr>
                      <a:r>
                        <a:rPr lang="en-GB" sz="1200">
                          <a:effectLst/>
                        </a:rPr>
                        <a:t>Students will complete a 3, 4 and 5 marker assessment.</a:t>
                      </a:r>
                    </a:p>
                    <a:p>
                      <a:pPr marL="342900" lvl="0" indent="-342900" algn="l">
                        <a:spcAft>
                          <a:spcPts val="0"/>
                        </a:spcAft>
                        <a:buClr>
                          <a:srgbClr val="000000"/>
                        </a:buClr>
                        <a:buFont typeface="+mj-lt"/>
                        <a:buAutoNum type="arabicPeriod"/>
                      </a:pPr>
                      <a:r>
                        <a:rPr lang="en-GB" sz="1200">
                          <a:effectLst/>
                        </a:rPr>
                        <a:t>Students will complete a 15  marker</a:t>
                      </a:r>
                    </a:p>
                    <a:p>
                      <a:pPr marL="342900" lvl="0" indent="-342900" algn="l">
                        <a:spcAft>
                          <a:spcPts val="0"/>
                        </a:spcAft>
                        <a:buClr>
                          <a:srgbClr val="000000"/>
                        </a:buClr>
                        <a:buFont typeface="+mj-lt"/>
                        <a:buAutoNum type="arabicPeriod"/>
                      </a:pPr>
                      <a:r>
                        <a:rPr lang="en-GB" sz="1200">
                          <a:effectLst/>
                        </a:rPr>
                        <a:t>End of unit assessment 3, 4, 5 and 15 marker.</a:t>
                      </a:r>
                      <a:endParaRPr lang="en-GB" sz="1200">
                        <a:effectLst/>
                        <a:latin typeface="Times New Roman" panose="02020603050405020304" pitchFamily="18" charset="0"/>
                        <a:ea typeface="Times New Roman" panose="02020603050405020304" pitchFamily="18" charset="0"/>
                      </a:endParaRPr>
                    </a:p>
                  </a:txBody>
                  <a:tcPr marL="34240" marR="34240" marT="0" marB="0"/>
                </a:tc>
                <a:tc>
                  <a:txBody>
                    <a:bodyPr/>
                    <a:lstStyle/>
                    <a:p>
                      <a:pPr algn="l">
                        <a:spcAft>
                          <a:spcPts val="0"/>
                        </a:spcAft>
                      </a:pPr>
                      <a:r>
                        <a:rPr lang="en-GB" sz="1200">
                          <a:effectLst/>
                        </a:rPr>
                        <a:t> </a:t>
                      </a:r>
                      <a:endParaRPr lang="en-GB" sz="1200">
                        <a:effectLst/>
                        <a:latin typeface="Times New Roman" panose="02020603050405020304" pitchFamily="18" charset="0"/>
                        <a:ea typeface="Times New Roman" panose="02020603050405020304" pitchFamily="18" charset="0"/>
                      </a:endParaRPr>
                    </a:p>
                  </a:txBody>
                  <a:tcPr marL="34240" marR="34240" marT="0" marB="0"/>
                </a:tc>
              </a:tr>
              <a:tr h="2359676">
                <a:tc>
                  <a:txBody>
                    <a:bodyPr/>
                    <a:lstStyle/>
                    <a:p>
                      <a:pPr algn="ctr">
                        <a:spcAft>
                          <a:spcPts val="0"/>
                        </a:spcAft>
                      </a:pPr>
                      <a:r>
                        <a:rPr lang="en-GB" sz="1200">
                          <a:effectLst/>
                        </a:rPr>
                        <a:t>Spring</a:t>
                      </a:r>
                      <a:endParaRPr lang="en-GB" sz="1200">
                        <a:effectLst/>
                        <a:latin typeface="Times New Roman" panose="02020603050405020304" pitchFamily="18" charset="0"/>
                        <a:ea typeface="Times New Roman" panose="02020603050405020304" pitchFamily="18" charset="0"/>
                      </a:endParaRPr>
                    </a:p>
                  </a:txBody>
                  <a:tcPr marL="34240" marR="34240" marT="0" marB="0"/>
                </a:tc>
                <a:tc>
                  <a:txBody>
                    <a:bodyPr/>
                    <a:lstStyle/>
                    <a:p>
                      <a:pPr marL="342900" lvl="0" indent="-342900" algn="l">
                        <a:spcAft>
                          <a:spcPts val="0"/>
                        </a:spcAft>
                        <a:buFont typeface="+mj-lt"/>
                        <a:buAutoNum type="arabicPeriod"/>
                      </a:pPr>
                      <a:r>
                        <a:rPr lang="en-GB" sz="1200">
                          <a:effectLst/>
                        </a:rPr>
                        <a:t>Catholic Practices</a:t>
                      </a:r>
                      <a:endParaRPr lang="en-GB" sz="1200">
                        <a:effectLst/>
                        <a:latin typeface="Times New Roman" panose="02020603050405020304" pitchFamily="18" charset="0"/>
                        <a:ea typeface="Times New Roman" panose="02020603050405020304" pitchFamily="18" charset="0"/>
                      </a:endParaRPr>
                    </a:p>
                  </a:txBody>
                  <a:tcPr marL="34240" marR="34240" marT="0" marB="0"/>
                </a:tc>
                <a:tc>
                  <a:txBody>
                    <a:bodyPr/>
                    <a:lstStyle/>
                    <a:p>
                      <a:pPr algn="l">
                        <a:spcAft>
                          <a:spcPts val="0"/>
                        </a:spcAft>
                      </a:pPr>
                      <a:r>
                        <a:rPr lang="en-GB" sz="1200" dirty="0">
                          <a:effectLst/>
                        </a:rPr>
                        <a:t>1 Sacrament</a:t>
                      </a:r>
                    </a:p>
                    <a:p>
                      <a:pPr algn="l">
                        <a:spcAft>
                          <a:spcPts val="0"/>
                        </a:spcAft>
                      </a:pPr>
                      <a:r>
                        <a:rPr lang="en-GB" sz="1200" dirty="0">
                          <a:effectLst/>
                        </a:rPr>
                        <a:t>2 Absolution</a:t>
                      </a:r>
                    </a:p>
                    <a:p>
                      <a:pPr algn="l">
                        <a:spcAft>
                          <a:spcPts val="0"/>
                        </a:spcAft>
                      </a:pPr>
                      <a:r>
                        <a:rPr lang="en-GB" sz="1200" dirty="0">
                          <a:effectLst/>
                        </a:rPr>
                        <a:t>3 Liturgy</a:t>
                      </a:r>
                    </a:p>
                    <a:p>
                      <a:pPr algn="l">
                        <a:spcAft>
                          <a:spcPts val="0"/>
                        </a:spcAft>
                      </a:pPr>
                      <a:r>
                        <a:rPr lang="en-GB" sz="1200" dirty="0">
                          <a:effectLst/>
                        </a:rPr>
                        <a:t>4 Penitential Rite</a:t>
                      </a:r>
                    </a:p>
                    <a:p>
                      <a:pPr algn="l">
                        <a:spcAft>
                          <a:spcPts val="0"/>
                        </a:spcAft>
                      </a:pPr>
                      <a:r>
                        <a:rPr lang="en-GB" sz="1200" dirty="0">
                          <a:effectLst/>
                        </a:rPr>
                        <a:t>5 Vigil</a:t>
                      </a:r>
                    </a:p>
                    <a:p>
                      <a:pPr algn="l">
                        <a:spcAft>
                          <a:spcPts val="0"/>
                        </a:spcAft>
                      </a:pPr>
                      <a:r>
                        <a:rPr lang="en-GB" sz="1200" dirty="0">
                          <a:effectLst/>
                        </a:rPr>
                        <a:t>6 Adoration</a:t>
                      </a:r>
                    </a:p>
                    <a:p>
                      <a:pPr algn="l">
                        <a:spcAft>
                          <a:spcPts val="0"/>
                        </a:spcAft>
                      </a:pPr>
                      <a:r>
                        <a:rPr lang="en-GB" sz="1200" dirty="0">
                          <a:effectLst/>
                        </a:rPr>
                        <a:t>7 Ciborium</a:t>
                      </a:r>
                    </a:p>
                    <a:p>
                      <a:pPr algn="l">
                        <a:spcAft>
                          <a:spcPts val="0"/>
                        </a:spcAft>
                      </a:pPr>
                      <a:r>
                        <a:rPr lang="en-GB" sz="1200" dirty="0">
                          <a:effectLst/>
                        </a:rPr>
                        <a:t>8 Monstrance</a:t>
                      </a:r>
                    </a:p>
                    <a:p>
                      <a:pPr algn="l">
                        <a:spcAft>
                          <a:spcPts val="0"/>
                        </a:spcAft>
                      </a:pPr>
                      <a:r>
                        <a:rPr lang="en-GB" sz="1200" dirty="0">
                          <a:effectLst/>
                        </a:rPr>
                        <a:t>9 Encyclical</a:t>
                      </a:r>
                    </a:p>
                    <a:p>
                      <a:pPr algn="l">
                        <a:spcAft>
                          <a:spcPts val="0"/>
                        </a:spcAft>
                      </a:pPr>
                      <a:r>
                        <a:rPr lang="en-GB" sz="1200" dirty="0">
                          <a:effectLst/>
                        </a:rPr>
                        <a:t>10Evangelisation</a:t>
                      </a:r>
                      <a:endParaRPr lang="en-GB" sz="1200" dirty="0">
                        <a:effectLst/>
                        <a:latin typeface="Times New Roman" panose="02020603050405020304" pitchFamily="18" charset="0"/>
                        <a:ea typeface="Times New Roman" panose="02020603050405020304" pitchFamily="18" charset="0"/>
                      </a:endParaRPr>
                    </a:p>
                  </a:txBody>
                  <a:tcPr marL="34240" marR="34240" marT="0" marB="0"/>
                </a:tc>
                <a:tc vMerge="1">
                  <a:txBody>
                    <a:bodyPr/>
                    <a:lstStyle/>
                    <a:p>
                      <a:endParaRPr lang="en-GB"/>
                    </a:p>
                  </a:txBody>
                  <a:tcPr/>
                </a:tc>
                <a:tc vMerge="1">
                  <a:txBody>
                    <a:bodyPr/>
                    <a:lstStyle/>
                    <a:p>
                      <a:endParaRPr lang="en-GB"/>
                    </a:p>
                  </a:txBody>
                  <a:tcPr/>
                </a:tc>
                <a:tc>
                  <a:txBody>
                    <a:bodyPr/>
                    <a:lstStyle/>
                    <a:p>
                      <a:pPr marL="342900" lvl="0" indent="-342900" algn="l">
                        <a:spcAft>
                          <a:spcPts val="0"/>
                        </a:spcAft>
                        <a:buClr>
                          <a:srgbClr val="000000"/>
                        </a:buClr>
                        <a:buFont typeface="+mj-lt"/>
                        <a:buAutoNum type="arabicPeriod"/>
                      </a:pPr>
                      <a:r>
                        <a:rPr lang="en-GB" sz="1200">
                          <a:effectLst/>
                        </a:rPr>
                        <a:t>Students will complete a spelling and definition test.</a:t>
                      </a:r>
                    </a:p>
                    <a:p>
                      <a:pPr marL="342900" lvl="0" indent="-342900" algn="l">
                        <a:spcAft>
                          <a:spcPts val="0"/>
                        </a:spcAft>
                        <a:buClr>
                          <a:srgbClr val="000000"/>
                        </a:buClr>
                        <a:buFont typeface="+mj-lt"/>
                        <a:buAutoNum type="arabicPeriod"/>
                      </a:pPr>
                      <a:r>
                        <a:rPr lang="en-GB" sz="1200">
                          <a:effectLst/>
                        </a:rPr>
                        <a:t>Students will complete a 3, 4 and 5 marker assessment.</a:t>
                      </a:r>
                    </a:p>
                    <a:p>
                      <a:pPr marL="342900" lvl="0" indent="-342900" algn="l">
                        <a:spcAft>
                          <a:spcPts val="0"/>
                        </a:spcAft>
                        <a:buClr>
                          <a:srgbClr val="000000"/>
                        </a:buClr>
                        <a:buFont typeface="+mj-lt"/>
                        <a:buAutoNum type="arabicPeriod"/>
                      </a:pPr>
                      <a:r>
                        <a:rPr lang="en-GB" sz="1200">
                          <a:effectLst/>
                        </a:rPr>
                        <a:t>Students will complete a 15  marker</a:t>
                      </a:r>
                    </a:p>
                    <a:p>
                      <a:pPr marL="342900" lvl="0" indent="-342900" algn="l">
                        <a:spcAft>
                          <a:spcPts val="0"/>
                        </a:spcAft>
                        <a:buClr>
                          <a:srgbClr val="000000"/>
                        </a:buClr>
                        <a:buFont typeface="+mj-lt"/>
                        <a:buAutoNum type="arabicPeriod"/>
                      </a:pPr>
                      <a:r>
                        <a:rPr lang="en-GB" sz="1200">
                          <a:effectLst/>
                        </a:rPr>
                        <a:t>End of unit assessment 3, 4, 5 and 15 marker.</a:t>
                      </a:r>
                      <a:endParaRPr lang="en-GB" sz="1200">
                        <a:effectLst/>
                        <a:latin typeface="Times New Roman" panose="02020603050405020304" pitchFamily="18" charset="0"/>
                        <a:ea typeface="Times New Roman" panose="02020603050405020304" pitchFamily="18" charset="0"/>
                      </a:endParaRPr>
                    </a:p>
                  </a:txBody>
                  <a:tcPr marL="34240" marR="34240" marT="0" marB="0"/>
                </a:tc>
                <a:tc>
                  <a:txBody>
                    <a:bodyPr/>
                    <a:lstStyle/>
                    <a:p>
                      <a:pPr algn="l">
                        <a:spcAft>
                          <a:spcPts val="0"/>
                        </a:spcAft>
                      </a:pPr>
                      <a:r>
                        <a:rPr lang="en-GB" sz="1200">
                          <a:effectLst/>
                        </a:rPr>
                        <a:t> </a:t>
                      </a:r>
                      <a:endParaRPr lang="en-GB" sz="1200">
                        <a:effectLst/>
                        <a:latin typeface="Times New Roman" panose="02020603050405020304" pitchFamily="18" charset="0"/>
                        <a:ea typeface="Times New Roman" panose="02020603050405020304" pitchFamily="18" charset="0"/>
                      </a:endParaRPr>
                    </a:p>
                  </a:txBody>
                  <a:tcPr marL="34240" marR="34240" marT="0" marB="0"/>
                </a:tc>
              </a:tr>
              <a:tr h="3524755">
                <a:tc>
                  <a:txBody>
                    <a:bodyPr/>
                    <a:lstStyle/>
                    <a:p>
                      <a:pPr algn="ctr">
                        <a:spcAft>
                          <a:spcPts val="0"/>
                        </a:spcAft>
                      </a:pPr>
                      <a:r>
                        <a:rPr lang="en-GB" sz="1200">
                          <a:effectLst/>
                        </a:rPr>
                        <a:t>Summer</a:t>
                      </a:r>
                      <a:endParaRPr lang="en-GB" sz="1200">
                        <a:effectLst/>
                        <a:latin typeface="Times New Roman" panose="02020603050405020304" pitchFamily="18" charset="0"/>
                        <a:ea typeface="Times New Roman" panose="02020603050405020304" pitchFamily="18" charset="0"/>
                      </a:endParaRPr>
                    </a:p>
                  </a:txBody>
                  <a:tcPr marL="34240" marR="34240" marT="0" marB="0"/>
                </a:tc>
                <a:tc>
                  <a:txBody>
                    <a:bodyPr/>
                    <a:lstStyle/>
                    <a:p>
                      <a:pPr marL="342900" lvl="0" indent="-342900" algn="l">
                        <a:spcAft>
                          <a:spcPts val="0"/>
                        </a:spcAft>
                        <a:buFont typeface="+mj-lt"/>
                        <a:buAutoNum type="arabicPeriod"/>
                      </a:pPr>
                      <a:r>
                        <a:rPr lang="en-GB" sz="1200">
                          <a:effectLst/>
                        </a:rPr>
                        <a:t>Catholic Sources of Wisdom and Authority</a:t>
                      </a:r>
                      <a:endParaRPr lang="en-GB" sz="1200">
                        <a:effectLst/>
                        <a:latin typeface="Times New Roman" panose="02020603050405020304" pitchFamily="18" charset="0"/>
                        <a:ea typeface="Times New Roman" panose="02020603050405020304" pitchFamily="18" charset="0"/>
                      </a:endParaRPr>
                    </a:p>
                  </a:txBody>
                  <a:tcPr marL="34240" marR="34240" marT="0" marB="0"/>
                </a:tc>
                <a:tc>
                  <a:txBody>
                    <a:bodyPr/>
                    <a:lstStyle/>
                    <a:p>
                      <a:pPr algn="l">
                        <a:spcAft>
                          <a:spcPts val="0"/>
                        </a:spcAft>
                      </a:pPr>
                      <a:r>
                        <a:rPr lang="en-GB" sz="1200" dirty="0">
                          <a:effectLst/>
                        </a:rPr>
                        <a:t>1. Decalogue</a:t>
                      </a:r>
                    </a:p>
                    <a:p>
                      <a:pPr algn="l">
                        <a:spcAft>
                          <a:spcPts val="0"/>
                        </a:spcAft>
                      </a:pPr>
                      <a:r>
                        <a:rPr lang="en-GB" sz="1200" dirty="0">
                          <a:effectLst/>
                        </a:rPr>
                        <a:t>2.Fundamentalist</a:t>
                      </a:r>
                    </a:p>
                    <a:p>
                      <a:pPr algn="l">
                        <a:spcAft>
                          <a:spcPts val="0"/>
                        </a:spcAft>
                      </a:pPr>
                      <a:r>
                        <a:rPr lang="en-GB" sz="1200" dirty="0">
                          <a:effectLst/>
                        </a:rPr>
                        <a:t>3. Liberal</a:t>
                      </a:r>
                    </a:p>
                    <a:p>
                      <a:pPr algn="l">
                        <a:spcAft>
                          <a:spcPts val="0"/>
                        </a:spcAft>
                      </a:pPr>
                      <a:r>
                        <a:rPr lang="en-GB" sz="1200" dirty="0">
                          <a:effectLst/>
                        </a:rPr>
                        <a:t>4. Catechism</a:t>
                      </a:r>
                    </a:p>
                    <a:p>
                      <a:pPr algn="l">
                        <a:spcAft>
                          <a:spcPts val="0"/>
                        </a:spcAft>
                      </a:pPr>
                      <a:r>
                        <a:rPr lang="en-GB" sz="1200" dirty="0">
                          <a:effectLst/>
                        </a:rPr>
                        <a:t>5. Apostolic Succession</a:t>
                      </a:r>
                    </a:p>
                    <a:p>
                      <a:pPr algn="l">
                        <a:spcAft>
                          <a:spcPts val="0"/>
                        </a:spcAft>
                      </a:pPr>
                      <a:r>
                        <a:rPr lang="en-GB" sz="1200" dirty="0">
                          <a:effectLst/>
                        </a:rPr>
                        <a:t>6. Laity</a:t>
                      </a:r>
                    </a:p>
                    <a:p>
                      <a:pPr algn="l">
                        <a:spcAft>
                          <a:spcPts val="0"/>
                        </a:spcAft>
                      </a:pPr>
                      <a:r>
                        <a:rPr lang="en-GB" sz="1200" dirty="0">
                          <a:effectLst/>
                        </a:rPr>
                        <a:t>7. Catholic</a:t>
                      </a:r>
                    </a:p>
                    <a:p>
                      <a:pPr algn="l">
                        <a:spcAft>
                          <a:spcPts val="0"/>
                        </a:spcAft>
                      </a:pPr>
                      <a:r>
                        <a:rPr lang="en-GB" sz="1200" dirty="0">
                          <a:effectLst/>
                        </a:rPr>
                        <a:t>8. Creed</a:t>
                      </a:r>
                    </a:p>
                    <a:p>
                      <a:pPr algn="l">
                        <a:spcAft>
                          <a:spcPts val="0"/>
                        </a:spcAft>
                      </a:pPr>
                      <a:r>
                        <a:rPr lang="en-GB" sz="1200" dirty="0">
                          <a:effectLst/>
                        </a:rPr>
                        <a:t>9. Immaculate Conception</a:t>
                      </a:r>
                    </a:p>
                    <a:p>
                      <a:pPr algn="l">
                        <a:spcAft>
                          <a:spcPts val="0"/>
                        </a:spcAft>
                      </a:pPr>
                      <a:r>
                        <a:rPr lang="en-GB" sz="1200" dirty="0">
                          <a:effectLst/>
                        </a:rPr>
                        <a:t>10.Sermon on the Mount</a:t>
                      </a:r>
                      <a:endParaRPr lang="en-GB" sz="1200" dirty="0">
                        <a:effectLst/>
                        <a:latin typeface="Times New Roman" panose="02020603050405020304" pitchFamily="18" charset="0"/>
                        <a:ea typeface="Times New Roman" panose="02020603050405020304" pitchFamily="18" charset="0"/>
                      </a:endParaRPr>
                    </a:p>
                  </a:txBody>
                  <a:tcPr marL="34240" marR="34240" marT="0" marB="0"/>
                </a:tc>
                <a:tc vMerge="1">
                  <a:txBody>
                    <a:bodyPr/>
                    <a:lstStyle/>
                    <a:p>
                      <a:endParaRPr lang="en-GB"/>
                    </a:p>
                  </a:txBody>
                  <a:tcPr/>
                </a:tc>
                <a:tc vMerge="1">
                  <a:txBody>
                    <a:bodyPr/>
                    <a:lstStyle/>
                    <a:p>
                      <a:endParaRPr lang="en-GB"/>
                    </a:p>
                  </a:txBody>
                  <a:tcPr/>
                </a:tc>
                <a:tc>
                  <a:txBody>
                    <a:bodyPr/>
                    <a:lstStyle/>
                    <a:p>
                      <a:pPr marL="342900" lvl="0" indent="-342900" algn="l">
                        <a:spcAft>
                          <a:spcPts val="0"/>
                        </a:spcAft>
                        <a:buClr>
                          <a:srgbClr val="000000"/>
                        </a:buClr>
                        <a:buFont typeface="+mj-lt"/>
                        <a:buAutoNum type="arabicPeriod"/>
                      </a:pPr>
                      <a:r>
                        <a:rPr lang="en-GB" sz="1200" dirty="0">
                          <a:effectLst/>
                        </a:rPr>
                        <a:t>Students will complete a spelling and definition test.</a:t>
                      </a:r>
                    </a:p>
                    <a:p>
                      <a:pPr marL="342900" lvl="0" indent="-342900" algn="l">
                        <a:spcAft>
                          <a:spcPts val="0"/>
                        </a:spcAft>
                        <a:buClr>
                          <a:srgbClr val="000000"/>
                        </a:buClr>
                        <a:buFont typeface="+mj-lt"/>
                        <a:buAutoNum type="arabicPeriod"/>
                      </a:pPr>
                      <a:r>
                        <a:rPr lang="en-GB" sz="1200" dirty="0">
                          <a:effectLst/>
                        </a:rPr>
                        <a:t>Students will complete a 3, 4 and 5 marker assessment.</a:t>
                      </a:r>
                    </a:p>
                    <a:p>
                      <a:pPr marL="342900" lvl="0" indent="-342900" algn="l">
                        <a:spcAft>
                          <a:spcPts val="0"/>
                        </a:spcAft>
                        <a:buClr>
                          <a:srgbClr val="000000"/>
                        </a:buClr>
                        <a:buFont typeface="+mj-lt"/>
                        <a:buAutoNum type="arabicPeriod"/>
                      </a:pPr>
                      <a:r>
                        <a:rPr lang="en-GB" sz="1200" dirty="0">
                          <a:effectLst/>
                        </a:rPr>
                        <a:t>Students will complete a 15  marker</a:t>
                      </a:r>
                    </a:p>
                    <a:p>
                      <a:pPr marL="342900" lvl="0" indent="-342900" algn="l">
                        <a:spcAft>
                          <a:spcPts val="0"/>
                        </a:spcAft>
                        <a:buClr>
                          <a:srgbClr val="000000"/>
                        </a:buClr>
                        <a:buFont typeface="+mj-lt"/>
                        <a:buAutoNum type="arabicPeriod"/>
                      </a:pPr>
                      <a:r>
                        <a:rPr lang="en-GB" sz="1200" dirty="0">
                          <a:effectLst/>
                        </a:rPr>
                        <a:t>End of unit assessment 3, 4, 5 and 15 marker.</a:t>
                      </a:r>
                      <a:endParaRPr lang="en-GB" sz="1200" dirty="0">
                        <a:effectLst/>
                        <a:latin typeface="Times New Roman" panose="02020603050405020304" pitchFamily="18" charset="0"/>
                        <a:ea typeface="Times New Roman" panose="02020603050405020304" pitchFamily="18" charset="0"/>
                      </a:endParaRPr>
                    </a:p>
                  </a:txBody>
                  <a:tcPr marL="34240" marR="34240" marT="0" marB="0"/>
                </a:tc>
                <a:tc>
                  <a:txBody>
                    <a:bodyPr/>
                    <a:lstStyle/>
                    <a:p>
                      <a:pPr algn="l">
                        <a:spcAft>
                          <a:spcPts val="0"/>
                        </a:spcAft>
                      </a:pPr>
                      <a:r>
                        <a:rPr lang="en-GB" sz="1200" dirty="0">
                          <a:effectLst/>
                        </a:rPr>
                        <a:t> </a:t>
                      </a:r>
                      <a:endParaRPr lang="en-GB" sz="1200" dirty="0">
                        <a:effectLst/>
                        <a:latin typeface="Times New Roman" panose="02020603050405020304" pitchFamily="18" charset="0"/>
                        <a:ea typeface="Times New Roman" panose="02020603050405020304" pitchFamily="18" charset="0"/>
                      </a:endParaRPr>
                    </a:p>
                  </a:txBody>
                  <a:tcPr marL="34240" marR="34240" marT="0" marB="0"/>
                </a:tc>
              </a:tr>
            </a:tbl>
          </a:graphicData>
        </a:graphic>
      </p:graphicFrame>
      <p:sp>
        <p:nvSpPr>
          <p:cNvPr id="5" name="Rectangle 1"/>
          <p:cNvSpPr>
            <a:spLocks noChangeArrowheads="1"/>
          </p:cNvSpPr>
          <p:nvPr/>
        </p:nvSpPr>
        <p:spPr bwMode="auto">
          <a:xfrm>
            <a:off x="-5205852" y="985855"/>
            <a:ext cx="32147754" cy="4730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152611715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334528"/>
            <a:ext cx="13208000" cy="18473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489" b="1" dirty="0">
                <a:solidFill>
                  <a:srgbClr val="00B0F0"/>
                </a:solidFill>
                <a:latin typeface="Arial" panose="020B0604020202020204" pitchFamily="34" charset="0"/>
                <a:cs typeface="Arial" panose="020B0604020202020204" pitchFamily="34" charset="0"/>
              </a:rPr>
              <a:t>S</a:t>
            </a:r>
            <a:r>
              <a:rPr lang="en-GB" sz="18489" b="1" dirty="0">
                <a:solidFill>
                  <a:schemeClr val="tx1"/>
                </a:solidFill>
                <a:latin typeface="Arial" panose="020B0604020202020204" pitchFamily="34" charset="0"/>
                <a:cs typeface="Arial" panose="020B0604020202020204" pitchFamily="34" charset="0"/>
              </a:rPr>
              <a:t>cience</a:t>
            </a:r>
          </a:p>
          <a:p>
            <a:pPr algn="ctr"/>
            <a:endParaRPr lang="en-GB" sz="18489" b="1" dirty="0">
              <a:solidFill>
                <a:schemeClr val="tx1"/>
              </a:solidFill>
              <a:latin typeface="Arial" panose="020B0604020202020204" pitchFamily="34" charset="0"/>
              <a:cs typeface="Arial" panose="020B0604020202020204" pitchFamily="34" charset="0"/>
            </a:endParaRPr>
          </a:p>
          <a:p>
            <a:pPr algn="ctr"/>
            <a:r>
              <a:rPr lang="en-GB" sz="18489" b="1" dirty="0">
                <a:solidFill>
                  <a:schemeClr val="tx1"/>
                </a:solidFill>
                <a:latin typeface="Arial" panose="020B0604020202020204" pitchFamily="34" charset="0"/>
                <a:cs typeface="Arial" panose="020B0604020202020204" pitchFamily="34" charset="0"/>
              </a:rPr>
              <a:t> </a:t>
            </a:r>
          </a:p>
        </p:txBody>
      </p:sp>
      <p:pic>
        <p:nvPicPr>
          <p:cNvPr id="6" name="Picture 4" descr="Image result for all saints dagenham badge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8824" y="4902086"/>
            <a:ext cx="1590351" cy="185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72146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678072605"/>
              </p:ext>
            </p:extLst>
          </p:nvPr>
        </p:nvGraphicFramePr>
        <p:xfrm>
          <a:off x="-1" y="0"/>
          <a:ext cx="13208001" cy="8642556"/>
        </p:xfrm>
        <a:graphic>
          <a:graphicData uri="http://schemas.openxmlformats.org/drawingml/2006/table">
            <a:tbl>
              <a:tblPr firstRow="1" firstCol="1" bandRow="1">
                <a:tableStyleId>{5C22544A-7EE6-4342-B048-85BDC9FD1C3A}</a:tableStyleId>
              </a:tblPr>
              <a:tblGrid>
                <a:gridCol w="1289185"/>
                <a:gridCol w="2323109"/>
                <a:gridCol w="3153293"/>
                <a:gridCol w="1826638"/>
                <a:gridCol w="1896895"/>
                <a:gridCol w="2718881"/>
              </a:tblGrid>
              <a:tr h="691062">
                <a:tc>
                  <a:txBody>
                    <a:bodyPr/>
                    <a:lstStyle/>
                    <a:p>
                      <a:pPr algn="ctr">
                        <a:lnSpc>
                          <a:spcPct val="107000"/>
                        </a:lnSpc>
                        <a:spcAft>
                          <a:spcPts val="0"/>
                        </a:spcAft>
                      </a:pPr>
                      <a:r>
                        <a:rPr lang="en-GB" sz="1600" dirty="0">
                          <a:effectLst/>
                        </a:rPr>
                        <a:t>Term</a:t>
                      </a:r>
                      <a:endParaRPr lang="en-GB" sz="1600" dirty="0">
                        <a:effectLst/>
                        <a:latin typeface="Times New Roman" panose="02020603050405020304" pitchFamily="18" charset="0"/>
                        <a:ea typeface="Times New Roman" panose="02020603050405020304" pitchFamily="18" charset="0"/>
                      </a:endParaRPr>
                    </a:p>
                  </a:txBody>
                  <a:tcPr marL="38312" marR="38312" marT="0" marB="0"/>
                </a:tc>
                <a:tc>
                  <a:txBody>
                    <a:bodyPr/>
                    <a:lstStyle/>
                    <a:p>
                      <a:pPr algn="ctr">
                        <a:lnSpc>
                          <a:spcPct val="107000"/>
                        </a:lnSpc>
                        <a:spcAft>
                          <a:spcPts val="0"/>
                        </a:spcAft>
                      </a:pPr>
                      <a:r>
                        <a:rPr lang="en-GB" sz="1600">
                          <a:effectLst/>
                        </a:rPr>
                        <a:t>Topics to be studies</a:t>
                      </a:r>
                      <a:endParaRPr lang="en-GB" sz="1600">
                        <a:effectLst/>
                        <a:latin typeface="Times New Roman" panose="02020603050405020304" pitchFamily="18" charset="0"/>
                        <a:ea typeface="Times New Roman" panose="02020603050405020304" pitchFamily="18" charset="0"/>
                      </a:endParaRPr>
                    </a:p>
                  </a:txBody>
                  <a:tcPr marL="38312" marR="38312" marT="0" marB="0"/>
                </a:tc>
                <a:tc>
                  <a:txBody>
                    <a:bodyPr/>
                    <a:lstStyle/>
                    <a:p>
                      <a:pPr algn="ctr">
                        <a:lnSpc>
                          <a:spcPct val="107000"/>
                        </a:lnSpc>
                        <a:spcAft>
                          <a:spcPts val="0"/>
                        </a:spcAft>
                      </a:pPr>
                      <a:r>
                        <a:rPr lang="en-GB" sz="1600" dirty="0">
                          <a:effectLst/>
                        </a:rPr>
                        <a:t>Places of Interest</a:t>
                      </a:r>
                      <a:endParaRPr lang="en-GB" sz="1600" dirty="0">
                        <a:effectLst/>
                        <a:latin typeface="Times New Roman" panose="02020603050405020304" pitchFamily="18" charset="0"/>
                        <a:ea typeface="Times New Roman" panose="02020603050405020304" pitchFamily="18" charset="0"/>
                      </a:endParaRPr>
                    </a:p>
                  </a:txBody>
                  <a:tcPr marL="38312" marR="38312" marT="0" marB="0"/>
                </a:tc>
                <a:tc>
                  <a:txBody>
                    <a:bodyPr/>
                    <a:lstStyle/>
                    <a:p>
                      <a:pPr algn="ctr">
                        <a:lnSpc>
                          <a:spcPct val="107000"/>
                        </a:lnSpc>
                        <a:spcAft>
                          <a:spcPts val="0"/>
                        </a:spcAft>
                      </a:pPr>
                      <a:r>
                        <a:rPr lang="en-GB" sz="1600">
                          <a:effectLst/>
                        </a:rPr>
                        <a:t>Related reading</a:t>
                      </a:r>
                      <a:endParaRPr lang="en-GB" sz="1600">
                        <a:effectLst/>
                        <a:latin typeface="Times New Roman" panose="02020603050405020304" pitchFamily="18" charset="0"/>
                        <a:ea typeface="Times New Roman" panose="02020603050405020304" pitchFamily="18" charset="0"/>
                      </a:endParaRPr>
                    </a:p>
                  </a:txBody>
                  <a:tcPr marL="38312" marR="38312" marT="0" marB="0"/>
                </a:tc>
                <a:tc>
                  <a:txBody>
                    <a:bodyPr/>
                    <a:lstStyle/>
                    <a:p>
                      <a:pPr algn="ctr">
                        <a:lnSpc>
                          <a:spcPct val="107000"/>
                        </a:lnSpc>
                        <a:spcAft>
                          <a:spcPts val="0"/>
                        </a:spcAft>
                      </a:pPr>
                      <a:r>
                        <a:rPr lang="en-GB" sz="1600">
                          <a:effectLst/>
                        </a:rPr>
                        <a:t>Assessment Information</a:t>
                      </a:r>
                      <a:endParaRPr lang="en-GB" sz="1600">
                        <a:effectLst/>
                        <a:latin typeface="Times New Roman" panose="02020603050405020304" pitchFamily="18" charset="0"/>
                        <a:ea typeface="Times New Roman" panose="02020603050405020304" pitchFamily="18" charset="0"/>
                      </a:endParaRPr>
                    </a:p>
                  </a:txBody>
                  <a:tcPr marL="38312" marR="38312" marT="0" marB="0"/>
                </a:tc>
                <a:tc>
                  <a:txBody>
                    <a:bodyPr/>
                    <a:lstStyle/>
                    <a:p>
                      <a:pPr algn="ctr">
                        <a:lnSpc>
                          <a:spcPct val="107000"/>
                        </a:lnSpc>
                        <a:spcAft>
                          <a:spcPts val="0"/>
                        </a:spcAft>
                      </a:pPr>
                      <a:r>
                        <a:rPr lang="en-GB" sz="1600" dirty="0">
                          <a:effectLst/>
                        </a:rPr>
                        <a:t>Additional Information</a:t>
                      </a:r>
                      <a:endParaRPr lang="en-GB" sz="1600" dirty="0">
                        <a:effectLst/>
                        <a:latin typeface="Times New Roman" panose="02020603050405020304" pitchFamily="18" charset="0"/>
                        <a:ea typeface="Times New Roman" panose="02020603050405020304" pitchFamily="18" charset="0"/>
                      </a:endParaRPr>
                    </a:p>
                  </a:txBody>
                  <a:tcPr marL="38312" marR="38312" marT="0" marB="0"/>
                </a:tc>
              </a:tr>
              <a:tr h="7951494">
                <a:tc>
                  <a:txBody>
                    <a:bodyPr/>
                    <a:lstStyle/>
                    <a:p>
                      <a:pPr algn="ctr">
                        <a:lnSpc>
                          <a:spcPct val="107000"/>
                        </a:lnSpc>
                        <a:spcAft>
                          <a:spcPts val="0"/>
                        </a:spcAft>
                      </a:pPr>
                      <a:r>
                        <a:rPr lang="en-GB" sz="1600" dirty="0">
                          <a:effectLst/>
                          <a:latin typeface="Times New Roman" panose="02020603050405020304" pitchFamily="18" charset="0"/>
                          <a:ea typeface="Times New Roman" panose="02020603050405020304" pitchFamily="18" charset="0"/>
                        </a:rPr>
                        <a:t>Spring/  Summer</a:t>
                      </a:r>
                    </a:p>
                  </a:txBody>
                  <a:tcPr marL="68580" marR="68580" marT="0" marB="0"/>
                </a:tc>
                <a:tc>
                  <a:txBody>
                    <a:bodyPr/>
                    <a:lstStyle/>
                    <a:p>
                      <a:pPr algn="l">
                        <a:lnSpc>
                          <a:spcPct val="107000"/>
                        </a:lnSpc>
                      </a:pPr>
                      <a:r>
                        <a:rPr lang="en-US" sz="1600" spc="60" dirty="0">
                          <a:effectLst/>
                          <a:latin typeface="Calibri Light" panose="020F0302020204030204" pitchFamily="34" charset="0"/>
                          <a:ea typeface="Times New Roman" panose="02020603050405020304" pitchFamily="18" charset="0"/>
                          <a:cs typeface="Arial" panose="020B0604020202020204" pitchFamily="34" charset="0"/>
                        </a:rPr>
                        <a:t>Encounters, Experiences and Meetings</a:t>
                      </a:r>
                      <a:endParaRPr lang="en-GB" sz="1600" dirty="0">
                        <a:effectLst/>
                        <a:latin typeface="Calibri" panose="020F0502020204030204" pitchFamily="34" charset="0"/>
                        <a:ea typeface="Times New Roman" panose="02020603050405020304" pitchFamily="18" charset="0"/>
                      </a:endParaRPr>
                    </a:p>
                    <a:p>
                      <a:pPr algn="l">
                        <a:lnSpc>
                          <a:spcPct val="107000"/>
                        </a:lnSpc>
                        <a:spcAft>
                          <a:spcPts val="0"/>
                        </a:spcAft>
                      </a:pPr>
                      <a:r>
                        <a:rPr lang="en-GB" sz="1600" dirty="0">
                          <a:effectLst/>
                          <a:latin typeface="Times New Roman" panose="02020603050405020304" pitchFamily="18" charset="0"/>
                          <a:ea typeface="Times New Roman" panose="02020603050405020304" pitchFamily="18" charset="0"/>
                        </a:rPr>
                        <a:t> </a:t>
                      </a:r>
                    </a:p>
                  </a:txBody>
                  <a:tcPr marL="68580" marR="68580" marT="0" marB="0"/>
                </a:tc>
                <a:tc>
                  <a:txBody>
                    <a:bodyPr/>
                    <a:lstStyle/>
                    <a:p>
                      <a:pPr marL="457200" algn="l">
                        <a:lnSpc>
                          <a:spcPct val="107000"/>
                        </a:lnSpc>
                        <a:spcAft>
                          <a:spcPts val="0"/>
                        </a:spcAft>
                      </a:pPr>
                      <a:r>
                        <a:rPr lang="en-GB" sz="1600" i="1" dirty="0">
                          <a:effectLst/>
                          <a:latin typeface="Calibri Light" panose="020F0302020204030204" pitchFamily="34" charset="0"/>
                          <a:ea typeface="Times New Roman" panose="02020603050405020304" pitchFamily="18" charset="0"/>
                          <a:cs typeface="Candara,Bold"/>
                        </a:rPr>
                        <a:t>See below a list of galleries open to the public that have exciting and different exhibitions throughout the year</a:t>
                      </a:r>
                      <a:endParaRPr lang="en-GB" sz="1600" dirty="0">
                        <a:effectLst/>
                        <a:latin typeface="Times New Roman" panose="02020603050405020304" pitchFamily="18" charset="0"/>
                        <a:ea typeface="Times New Roman" panose="02020603050405020304" pitchFamily="18" charset="0"/>
                      </a:endParaRPr>
                    </a:p>
                    <a:p>
                      <a:pPr marL="457200" algn="l">
                        <a:lnSpc>
                          <a:spcPct val="107000"/>
                        </a:lnSpc>
                        <a:spcAft>
                          <a:spcPts val="0"/>
                        </a:spcAft>
                      </a:pPr>
                      <a:r>
                        <a:rPr lang="en-GB" sz="1600" i="1" dirty="0">
                          <a:effectLst/>
                          <a:latin typeface="Calibri Light" panose="020F0302020204030204" pitchFamily="34" charset="0"/>
                          <a:ea typeface="Times New Roman" panose="02020603050405020304" pitchFamily="18" charset="0"/>
                          <a:cs typeface="Candara,Bold"/>
                        </a:rPr>
                        <a:t> </a:t>
                      </a:r>
                      <a:endParaRPr lang="en-GB" sz="1600" dirty="0">
                        <a:effectLst/>
                        <a:latin typeface="Times New Roman" panose="02020603050405020304" pitchFamily="18" charset="0"/>
                        <a:ea typeface="Times New Roman" panose="02020603050405020304" pitchFamily="18" charset="0"/>
                      </a:endParaRPr>
                    </a:p>
                    <a:p>
                      <a:pPr marL="342900" lvl="0" indent="-342900" algn="l">
                        <a:lnSpc>
                          <a:spcPct val="107000"/>
                        </a:lnSpc>
                        <a:spcAft>
                          <a:spcPts val="0"/>
                        </a:spcAft>
                        <a:buFont typeface="Symbol" panose="05050102010706020507" pitchFamily="18" charset="2"/>
                        <a:buChar char=""/>
                      </a:pPr>
                      <a:r>
                        <a:rPr lang="en-GB" sz="1600" i="1" dirty="0">
                          <a:effectLst/>
                          <a:latin typeface="Calibri Light" panose="020F0302020204030204" pitchFamily="34" charset="0"/>
                          <a:ea typeface="Times New Roman" panose="02020603050405020304" pitchFamily="18" charset="0"/>
                          <a:cs typeface="Candara,Bold"/>
                        </a:rPr>
                        <a:t>The White Cube</a:t>
                      </a:r>
                      <a:endParaRPr lang="en-GB" sz="1600" dirty="0">
                        <a:effectLst/>
                        <a:latin typeface="Times New Roman" panose="02020603050405020304" pitchFamily="18" charset="0"/>
                        <a:ea typeface="Times New Roman" panose="02020603050405020304" pitchFamily="18" charset="0"/>
                      </a:endParaRPr>
                    </a:p>
                    <a:p>
                      <a:pPr marL="342900" lvl="0" indent="-342900" algn="l">
                        <a:lnSpc>
                          <a:spcPct val="107000"/>
                        </a:lnSpc>
                        <a:spcAft>
                          <a:spcPts val="0"/>
                        </a:spcAft>
                        <a:buFont typeface="Symbol" panose="05050102010706020507" pitchFamily="18" charset="2"/>
                        <a:buChar char=""/>
                      </a:pPr>
                      <a:r>
                        <a:rPr lang="en-GB" sz="1600" i="1" dirty="0">
                          <a:effectLst/>
                          <a:latin typeface="Calibri Light" panose="020F0302020204030204" pitchFamily="34" charset="0"/>
                          <a:ea typeface="Times New Roman" panose="02020603050405020304" pitchFamily="18" charset="0"/>
                          <a:cs typeface="Candara,Bold"/>
                        </a:rPr>
                        <a:t>Tate Modern</a:t>
                      </a:r>
                      <a:endParaRPr lang="en-GB" sz="1600" dirty="0">
                        <a:effectLst/>
                        <a:latin typeface="Times New Roman" panose="02020603050405020304" pitchFamily="18" charset="0"/>
                        <a:ea typeface="Times New Roman" panose="02020603050405020304" pitchFamily="18" charset="0"/>
                      </a:endParaRPr>
                    </a:p>
                    <a:p>
                      <a:pPr marL="342900" lvl="0" indent="-342900" algn="l">
                        <a:lnSpc>
                          <a:spcPct val="107000"/>
                        </a:lnSpc>
                        <a:spcAft>
                          <a:spcPts val="0"/>
                        </a:spcAft>
                        <a:buFont typeface="Symbol" panose="05050102010706020507" pitchFamily="18" charset="2"/>
                        <a:buChar char=""/>
                      </a:pPr>
                      <a:r>
                        <a:rPr lang="en-GB" sz="1600" i="1" dirty="0">
                          <a:effectLst/>
                          <a:latin typeface="Calibri Light" panose="020F0302020204030204" pitchFamily="34" charset="0"/>
                          <a:ea typeface="Times New Roman" panose="02020603050405020304" pitchFamily="18" charset="0"/>
                          <a:cs typeface="Candara,Bold"/>
                        </a:rPr>
                        <a:t>Tate Britain</a:t>
                      </a:r>
                      <a:endParaRPr lang="en-GB" sz="1600" dirty="0">
                        <a:effectLst/>
                        <a:latin typeface="Times New Roman" panose="02020603050405020304" pitchFamily="18" charset="0"/>
                        <a:ea typeface="Times New Roman" panose="02020603050405020304" pitchFamily="18" charset="0"/>
                      </a:endParaRPr>
                    </a:p>
                    <a:p>
                      <a:pPr marL="342900" lvl="0" indent="-342900" algn="l">
                        <a:lnSpc>
                          <a:spcPct val="107000"/>
                        </a:lnSpc>
                        <a:spcAft>
                          <a:spcPts val="0"/>
                        </a:spcAft>
                        <a:buFont typeface="Symbol" panose="05050102010706020507" pitchFamily="18" charset="2"/>
                        <a:buChar char=""/>
                      </a:pPr>
                      <a:r>
                        <a:rPr lang="en-GB" sz="1600" i="1" dirty="0">
                          <a:effectLst/>
                          <a:latin typeface="Calibri Light" panose="020F0302020204030204" pitchFamily="34" charset="0"/>
                          <a:ea typeface="Times New Roman" panose="02020603050405020304" pitchFamily="18" charset="0"/>
                          <a:cs typeface="Candara,Bold"/>
                        </a:rPr>
                        <a:t>V&amp;A</a:t>
                      </a:r>
                      <a:endParaRPr lang="en-GB" sz="1600" dirty="0">
                        <a:effectLst/>
                        <a:latin typeface="Times New Roman" panose="02020603050405020304" pitchFamily="18" charset="0"/>
                        <a:ea typeface="Times New Roman" panose="02020603050405020304" pitchFamily="18" charset="0"/>
                      </a:endParaRPr>
                    </a:p>
                    <a:p>
                      <a:pPr marL="342900" lvl="0" indent="-342900" algn="l">
                        <a:lnSpc>
                          <a:spcPct val="107000"/>
                        </a:lnSpc>
                        <a:spcAft>
                          <a:spcPts val="0"/>
                        </a:spcAft>
                        <a:buFont typeface="Symbol" panose="05050102010706020507" pitchFamily="18" charset="2"/>
                        <a:buChar char=""/>
                      </a:pPr>
                      <a:r>
                        <a:rPr lang="en-GB" sz="1600" i="1" dirty="0">
                          <a:effectLst/>
                          <a:latin typeface="Calibri Light" panose="020F0302020204030204" pitchFamily="34" charset="0"/>
                          <a:ea typeface="Times New Roman" panose="02020603050405020304" pitchFamily="18" charset="0"/>
                          <a:cs typeface="Candara,Bold"/>
                        </a:rPr>
                        <a:t>The Saatchi Gallery</a:t>
                      </a:r>
                      <a:endParaRPr lang="en-GB" sz="1600" dirty="0">
                        <a:effectLst/>
                        <a:latin typeface="Times New Roman" panose="02020603050405020304" pitchFamily="18" charset="0"/>
                        <a:ea typeface="Times New Roman" panose="02020603050405020304" pitchFamily="18" charset="0"/>
                      </a:endParaRPr>
                    </a:p>
                    <a:p>
                      <a:pPr marL="342900" lvl="0" indent="-342900" algn="l">
                        <a:lnSpc>
                          <a:spcPct val="107000"/>
                        </a:lnSpc>
                        <a:spcAft>
                          <a:spcPts val="0"/>
                        </a:spcAft>
                        <a:buFont typeface="Symbol" panose="05050102010706020507" pitchFamily="18" charset="2"/>
                        <a:buChar char=""/>
                      </a:pPr>
                      <a:r>
                        <a:rPr lang="en-GB" sz="1600" i="1" dirty="0">
                          <a:effectLst/>
                          <a:latin typeface="Calibri Light" panose="020F0302020204030204" pitchFamily="34" charset="0"/>
                          <a:ea typeface="Times New Roman" panose="02020603050405020304" pitchFamily="18" charset="0"/>
                          <a:cs typeface="Candara,Bold"/>
                        </a:rPr>
                        <a:t>The </a:t>
                      </a:r>
                      <a:r>
                        <a:rPr lang="en-GB" sz="1600" i="1" dirty="0" err="1">
                          <a:effectLst/>
                          <a:latin typeface="Calibri Light" panose="020F0302020204030204" pitchFamily="34" charset="0"/>
                          <a:ea typeface="Times New Roman" panose="02020603050405020304" pitchFamily="18" charset="0"/>
                          <a:cs typeface="Candara,Bold"/>
                        </a:rPr>
                        <a:t>Lisson</a:t>
                      </a:r>
                      <a:r>
                        <a:rPr lang="en-GB" sz="1600" i="1" dirty="0">
                          <a:effectLst/>
                          <a:latin typeface="Calibri Light" panose="020F0302020204030204" pitchFamily="34" charset="0"/>
                          <a:ea typeface="Times New Roman" panose="02020603050405020304" pitchFamily="18" charset="0"/>
                          <a:cs typeface="Candara,Bold"/>
                        </a:rPr>
                        <a:t> Gallery</a:t>
                      </a:r>
                      <a:endParaRPr lang="en-GB" sz="1600" dirty="0">
                        <a:effectLst/>
                        <a:latin typeface="Times New Roman" panose="02020603050405020304" pitchFamily="18" charset="0"/>
                        <a:ea typeface="Times New Roman" panose="02020603050405020304" pitchFamily="18" charset="0"/>
                      </a:endParaRPr>
                    </a:p>
                    <a:p>
                      <a:pPr marL="342900" lvl="0" indent="-342900" algn="l">
                        <a:lnSpc>
                          <a:spcPct val="107000"/>
                        </a:lnSpc>
                        <a:spcAft>
                          <a:spcPts val="0"/>
                        </a:spcAft>
                        <a:buFont typeface="Symbol" panose="05050102010706020507" pitchFamily="18" charset="2"/>
                        <a:buChar char=""/>
                      </a:pPr>
                      <a:r>
                        <a:rPr lang="en-GB" sz="1600" i="1" dirty="0">
                          <a:effectLst/>
                          <a:latin typeface="Calibri Light" panose="020F0302020204030204" pitchFamily="34" charset="0"/>
                          <a:ea typeface="Times New Roman" panose="02020603050405020304" pitchFamily="18" charset="0"/>
                          <a:cs typeface="Candara,Bold"/>
                        </a:rPr>
                        <a:t>The Whitechapel Art Gallery</a:t>
                      </a:r>
                      <a:endParaRPr lang="en-GB" sz="1600" dirty="0">
                        <a:effectLst/>
                        <a:latin typeface="Times New Roman" panose="02020603050405020304" pitchFamily="18" charset="0"/>
                        <a:ea typeface="Times New Roman" panose="02020603050405020304" pitchFamily="18" charset="0"/>
                      </a:endParaRPr>
                    </a:p>
                    <a:p>
                      <a:pPr marL="342900" lvl="0" indent="-342900" algn="l">
                        <a:lnSpc>
                          <a:spcPct val="107000"/>
                        </a:lnSpc>
                        <a:spcAft>
                          <a:spcPts val="0"/>
                        </a:spcAft>
                        <a:buFont typeface="Symbol" panose="05050102010706020507" pitchFamily="18" charset="2"/>
                        <a:buChar char=""/>
                      </a:pPr>
                      <a:r>
                        <a:rPr lang="en-GB" sz="1600" i="1" dirty="0">
                          <a:effectLst/>
                          <a:latin typeface="Calibri Light" panose="020F0302020204030204" pitchFamily="34" charset="0"/>
                          <a:ea typeface="Times New Roman" panose="02020603050405020304" pitchFamily="18" charset="0"/>
                          <a:cs typeface="Candara,Bold"/>
                        </a:rPr>
                        <a:t>The Crafts Council Gallery</a:t>
                      </a:r>
                      <a:endParaRPr lang="en-GB" sz="1600" dirty="0">
                        <a:effectLst/>
                        <a:latin typeface="Times New Roman" panose="02020603050405020304" pitchFamily="18" charset="0"/>
                        <a:ea typeface="Times New Roman" panose="02020603050405020304" pitchFamily="18" charset="0"/>
                      </a:endParaRPr>
                    </a:p>
                    <a:p>
                      <a:pPr marL="342900" lvl="0" indent="-342900" algn="l">
                        <a:lnSpc>
                          <a:spcPct val="107000"/>
                        </a:lnSpc>
                        <a:spcAft>
                          <a:spcPts val="0"/>
                        </a:spcAft>
                        <a:buFont typeface="Symbol" panose="05050102010706020507" pitchFamily="18" charset="2"/>
                        <a:buChar char=""/>
                      </a:pPr>
                      <a:r>
                        <a:rPr lang="en-GB" sz="1600" i="1" dirty="0">
                          <a:effectLst/>
                          <a:latin typeface="Calibri Light" panose="020F0302020204030204" pitchFamily="34" charset="0"/>
                          <a:ea typeface="Times New Roman" panose="02020603050405020304" pitchFamily="18" charset="0"/>
                          <a:cs typeface="Candara,Bold"/>
                        </a:rPr>
                        <a:t>Cork Street Galleries</a:t>
                      </a:r>
                      <a:r>
                        <a:rPr lang="en-GB" sz="1600" i="1" dirty="0">
                          <a:effectLst/>
                          <a:latin typeface="Calibri Light" panose="020F0302020204030204" pitchFamily="34" charset="0"/>
                          <a:ea typeface="Times New Roman" panose="02020603050405020304" pitchFamily="18" charset="0"/>
                          <a:cs typeface="Candara" panose="020E0502030303020204" pitchFamily="34" charset="0"/>
                        </a:rPr>
                        <a:t>- commercial art galleries on London’s famous Cork Street</a:t>
                      </a:r>
                      <a:endParaRPr lang="en-GB" sz="1600" dirty="0">
                        <a:effectLst/>
                        <a:latin typeface="Times New Roman" panose="02020603050405020304" pitchFamily="18" charset="0"/>
                        <a:ea typeface="Times New Roman" panose="02020603050405020304" pitchFamily="18" charset="0"/>
                      </a:endParaRPr>
                    </a:p>
                    <a:p>
                      <a:pPr marL="342900" lvl="0" indent="-342900" algn="l">
                        <a:lnSpc>
                          <a:spcPct val="107000"/>
                        </a:lnSpc>
                        <a:spcAft>
                          <a:spcPts val="0"/>
                        </a:spcAft>
                        <a:buFont typeface="Symbol" panose="05050102010706020507" pitchFamily="18" charset="2"/>
                        <a:buChar char=""/>
                      </a:pPr>
                      <a:r>
                        <a:rPr lang="en-GB" sz="1600" i="1" dirty="0">
                          <a:effectLst/>
                          <a:latin typeface="Calibri Light" panose="020F0302020204030204" pitchFamily="34" charset="0"/>
                          <a:ea typeface="Times New Roman" panose="02020603050405020304" pitchFamily="18" charset="0"/>
                          <a:cs typeface="Candara,Bold"/>
                        </a:rPr>
                        <a:t>The ICA</a:t>
                      </a:r>
                      <a:r>
                        <a:rPr lang="en-GB" sz="1600" b="1" i="1" dirty="0">
                          <a:effectLst/>
                          <a:latin typeface="Calibri Light" panose="020F0302020204030204" pitchFamily="34" charset="0"/>
                          <a:ea typeface="Times New Roman" panose="02020603050405020304" pitchFamily="18" charset="0"/>
                          <a:cs typeface="Candara,Bold"/>
                        </a:rPr>
                        <a:t> </a:t>
                      </a:r>
                      <a:r>
                        <a:rPr lang="en-GB" sz="1600" i="1" dirty="0">
                          <a:effectLst/>
                          <a:latin typeface="Calibri Light" panose="020F0302020204030204" pitchFamily="34" charset="0"/>
                          <a:ea typeface="Times New Roman" panose="02020603050405020304" pitchFamily="18" charset="0"/>
                          <a:cs typeface="Candara" panose="020E0502030303020204" pitchFamily="34" charset="0"/>
                        </a:rPr>
                        <a:t>(Institute of Contemporary Arts)</a:t>
                      </a:r>
                      <a:endParaRPr lang="en-GB" sz="1600" dirty="0">
                        <a:effectLst/>
                        <a:latin typeface="Times New Roman" panose="02020603050405020304" pitchFamily="18" charset="0"/>
                        <a:ea typeface="Times New Roman" panose="02020603050405020304" pitchFamily="18" charset="0"/>
                      </a:endParaRPr>
                    </a:p>
                    <a:p>
                      <a:pPr marL="342900" lvl="0" indent="-342900" algn="l">
                        <a:lnSpc>
                          <a:spcPct val="107000"/>
                        </a:lnSpc>
                        <a:spcAft>
                          <a:spcPts val="0"/>
                        </a:spcAft>
                        <a:buFont typeface="Symbol" panose="05050102010706020507" pitchFamily="18" charset="2"/>
                        <a:buChar char=""/>
                      </a:pPr>
                      <a:r>
                        <a:rPr lang="en-GB" sz="1600" i="1" dirty="0">
                          <a:effectLst/>
                          <a:latin typeface="Calibri Light" panose="020F0302020204030204" pitchFamily="34" charset="0"/>
                          <a:ea typeface="Times New Roman" panose="02020603050405020304" pitchFamily="18" charset="0"/>
                          <a:cs typeface="Candara,Bold"/>
                        </a:rPr>
                        <a:t>Camden Arts Centre</a:t>
                      </a:r>
                      <a:endParaRPr lang="en-GB" sz="1600" dirty="0">
                        <a:effectLst/>
                        <a:latin typeface="Times New Roman" panose="02020603050405020304" pitchFamily="18" charset="0"/>
                        <a:ea typeface="Times New Roman" panose="02020603050405020304" pitchFamily="18" charset="0"/>
                      </a:endParaRPr>
                    </a:p>
                    <a:p>
                      <a:pPr marL="342900" lvl="0" indent="-342900" algn="l">
                        <a:lnSpc>
                          <a:spcPct val="107000"/>
                        </a:lnSpc>
                        <a:spcAft>
                          <a:spcPts val="0"/>
                        </a:spcAft>
                        <a:buFont typeface="Symbol" panose="05050102010706020507" pitchFamily="18" charset="2"/>
                        <a:buChar char=""/>
                      </a:pPr>
                      <a:r>
                        <a:rPr lang="en-GB" sz="1600" i="1" dirty="0">
                          <a:effectLst/>
                          <a:latin typeface="Calibri Light" panose="020F0302020204030204" pitchFamily="34" charset="0"/>
                          <a:ea typeface="Times New Roman" panose="02020603050405020304" pitchFamily="18" charset="0"/>
                          <a:cs typeface="Candara,Bold"/>
                        </a:rPr>
                        <a:t>Serpentine Gallery</a:t>
                      </a:r>
                      <a:endParaRPr lang="en-GB" sz="1600" dirty="0">
                        <a:effectLst/>
                        <a:latin typeface="Times New Roman" panose="02020603050405020304" pitchFamily="18" charset="0"/>
                        <a:ea typeface="Times New Roman" panose="02020603050405020304" pitchFamily="18" charset="0"/>
                      </a:endParaRPr>
                    </a:p>
                    <a:p>
                      <a:pPr marL="342900" lvl="0" indent="-342900" algn="l">
                        <a:lnSpc>
                          <a:spcPct val="107000"/>
                        </a:lnSpc>
                        <a:spcAft>
                          <a:spcPts val="0"/>
                        </a:spcAft>
                        <a:buFont typeface="Symbol" panose="05050102010706020507" pitchFamily="18" charset="2"/>
                        <a:buChar char=""/>
                      </a:pPr>
                      <a:r>
                        <a:rPr lang="en-GB" sz="1600" i="1" dirty="0">
                          <a:effectLst/>
                          <a:latin typeface="Calibri Light" panose="020F0302020204030204" pitchFamily="34" charset="0"/>
                          <a:ea typeface="Times New Roman" panose="02020603050405020304" pitchFamily="18" charset="0"/>
                          <a:cs typeface="Candara,Bold"/>
                        </a:rPr>
                        <a:t>The Photographers' Gallery</a:t>
                      </a:r>
                      <a:r>
                        <a:rPr lang="en-GB" sz="1600" i="1" dirty="0">
                          <a:effectLst/>
                          <a:latin typeface="Calibri Light" panose="020F0302020204030204" pitchFamily="34" charset="0"/>
                          <a:ea typeface="Times New Roman" panose="02020603050405020304" pitchFamily="18" charset="0"/>
                          <a:cs typeface="Candara" panose="020E0502030303020204" pitchFamily="34" charset="0"/>
                        </a:rPr>
                        <a:t>, 16-18 </a:t>
                      </a:r>
                      <a:r>
                        <a:rPr lang="en-GB" sz="1600" i="1" dirty="0" err="1">
                          <a:effectLst/>
                          <a:latin typeface="Calibri Light" panose="020F0302020204030204" pitchFamily="34" charset="0"/>
                          <a:ea typeface="Times New Roman" panose="02020603050405020304" pitchFamily="18" charset="0"/>
                          <a:cs typeface="Candara" panose="020E0502030303020204" pitchFamily="34" charset="0"/>
                        </a:rPr>
                        <a:t>Ramillies</a:t>
                      </a:r>
                      <a:r>
                        <a:rPr lang="en-GB" sz="1600" i="1" dirty="0">
                          <a:effectLst/>
                          <a:latin typeface="Calibri Light" panose="020F0302020204030204" pitchFamily="34" charset="0"/>
                          <a:ea typeface="Times New Roman" panose="02020603050405020304" pitchFamily="18" charset="0"/>
                          <a:cs typeface="Candara" panose="020E0502030303020204" pitchFamily="34" charset="0"/>
                        </a:rPr>
                        <a:t> St. London W1F 7LW</a:t>
                      </a:r>
                      <a:endParaRPr lang="en-GB" sz="1600" dirty="0">
                        <a:effectLst/>
                        <a:latin typeface="Times New Roman" panose="02020603050405020304" pitchFamily="18" charset="0"/>
                        <a:ea typeface="Times New Roman" panose="02020603050405020304" pitchFamily="18" charset="0"/>
                      </a:endParaRPr>
                    </a:p>
                    <a:p>
                      <a:pPr marL="342900" lvl="0" indent="-342900" algn="l">
                        <a:lnSpc>
                          <a:spcPct val="107000"/>
                        </a:lnSpc>
                        <a:spcAft>
                          <a:spcPts val="0"/>
                        </a:spcAft>
                        <a:buFont typeface="Symbol" panose="05050102010706020507" pitchFamily="18" charset="2"/>
                        <a:buChar char=""/>
                      </a:pPr>
                      <a:r>
                        <a:rPr lang="en-GB" sz="1600" i="1" dirty="0">
                          <a:effectLst/>
                          <a:latin typeface="Calibri Light" panose="020F0302020204030204" pitchFamily="34" charset="0"/>
                          <a:ea typeface="Times New Roman" panose="02020603050405020304" pitchFamily="18" charset="0"/>
                          <a:cs typeface="Candara,Bold"/>
                        </a:rPr>
                        <a:t>Frith Street Gallery</a:t>
                      </a:r>
                      <a:endParaRPr lang="en-GB" sz="1600" dirty="0">
                        <a:effectLst/>
                        <a:latin typeface="Times New Roman" panose="02020603050405020304" pitchFamily="18" charset="0"/>
                        <a:ea typeface="Times New Roman" panose="02020603050405020304" pitchFamily="18" charset="0"/>
                      </a:endParaRPr>
                    </a:p>
                    <a:p>
                      <a:pPr marL="342900" lvl="0" indent="-342900" algn="l">
                        <a:lnSpc>
                          <a:spcPct val="107000"/>
                        </a:lnSpc>
                        <a:spcAft>
                          <a:spcPts val="0"/>
                        </a:spcAft>
                        <a:buFont typeface="Symbol" panose="05050102010706020507" pitchFamily="18" charset="2"/>
                        <a:buChar char=""/>
                      </a:pPr>
                      <a:r>
                        <a:rPr lang="en-GB" sz="1600" i="1" dirty="0" err="1">
                          <a:effectLst/>
                          <a:latin typeface="Calibri Light" panose="020F0302020204030204" pitchFamily="34" charset="0"/>
                          <a:ea typeface="Times New Roman" panose="02020603050405020304" pitchFamily="18" charset="0"/>
                          <a:cs typeface="Candara,Bold"/>
                        </a:rPr>
                        <a:t>Gagosian</a:t>
                      </a:r>
                      <a:r>
                        <a:rPr lang="en-GB" sz="1600" i="1" dirty="0">
                          <a:effectLst/>
                          <a:latin typeface="Calibri Light" panose="020F0302020204030204" pitchFamily="34" charset="0"/>
                          <a:ea typeface="Times New Roman" panose="02020603050405020304" pitchFamily="18" charset="0"/>
                          <a:cs typeface="Candara,Bold"/>
                        </a:rPr>
                        <a:t> Gallery</a:t>
                      </a:r>
                      <a:endParaRPr lang="en-GB" sz="1600" dirty="0">
                        <a:effectLst/>
                        <a:latin typeface="Times New Roman" panose="02020603050405020304" pitchFamily="18" charset="0"/>
                        <a:ea typeface="Times New Roman" panose="02020603050405020304" pitchFamily="18" charset="0"/>
                      </a:endParaRPr>
                    </a:p>
                    <a:p>
                      <a:pPr marL="342900" lvl="0" indent="-342900" algn="l">
                        <a:lnSpc>
                          <a:spcPct val="107000"/>
                        </a:lnSpc>
                        <a:spcAft>
                          <a:spcPts val="0"/>
                        </a:spcAft>
                        <a:buFont typeface="Symbol" panose="05050102010706020507" pitchFamily="18" charset="2"/>
                        <a:buChar char=""/>
                      </a:pPr>
                      <a:r>
                        <a:rPr lang="en-GB" sz="1600" i="1" dirty="0">
                          <a:effectLst/>
                          <a:latin typeface="Calibri Light" panose="020F0302020204030204" pitchFamily="34" charset="0"/>
                          <a:ea typeface="Times New Roman" panose="02020603050405020304" pitchFamily="18" charset="0"/>
                          <a:cs typeface="Candara,Bold"/>
                        </a:rPr>
                        <a:t>The </a:t>
                      </a:r>
                      <a:r>
                        <a:rPr lang="en-GB" sz="1600" i="1" dirty="0" err="1">
                          <a:effectLst/>
                          <a:latin typeface="Calibri Light" panose="020F0302020204030204" pitchFamily="34" charset="0"/>
                          <a:ea typeface="Times New Roman" panose="02020603050405020304" pitchFamily="18" charset="0"/>
                          <a:cs typeface="Candara,Bold"/>
                        </a:rPr>
                        <a:t>Wellcome</a:t>
                      </a:r>
                      <a:r>
                        <a:rPr lang="en-GB" sz="1600" i="1" dirty="0">
                          <a:effectLst/>
                          <a:latin typeface="Calibri Light" panose="020F0302020204030204" pitchFamily="34" charset="0"/>
                          <a:ea typeface="Times New Roman" panose="02020603050405020304" pitchFamily="18" charset="0"/>
                          <a:cs typeface="Candara,Bold"/>
                        </a:rPr>
                        <a:t> Institute</a:t>
                      </a:r>
                      <a:r>
                        <a:rPr lang="en-GB" sz="1600" i="1" dirty="0">
                          <a:effectLst/>
                          <a:latin typeface="Calibri Light" panose="020F0302020204030204" pitchFamily="34" charset="0"/>
                          <a:ea typeface="Times New Roman" panose="02020603050405020304" pitchFamily="18" charset="0"/>
                          <a:cs typeface="Candara" panose="020E0502030303020204" pitchFamily="34" charset="0"/>
                        </a:rPr>
                        <a:t>- changing exhibitions containing arts that have a link to Science</a:t>
                      </a:r>
                      <a:endParaRPr lang="en-GB" sz="1600" dirty="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n-GB" sz="1600" dirty="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lnSpc>
                          <a:spcPct val="107000"/>
                        </a:lnSpc>
                        <a:spcAft>
                          <a:spcPts val="1000"/>
                        </a:spcAft>
                      </a:pPr>
                      <a:r>
                        <a:rPr lang="en-GB" sz="1600" b="0" dirty="0">
                          <a:solidFill>
                            <a:srgbClr val="000000"/>
                          </a:solidFill>
                          <a:effectLst/>
                          <a:latin typeface="+mn-lt"/>
                          <a:ea typeface="Calibri" panose="020F0502020204030204" pitchFamily="34" charset="0"/>
                          <a:cs typeface="Verdana" panose="020B0604030504040204" pitchFamily="34" charset="0"/>
                        </a:rPr>
                        <a:t>Any </a:t>
                      </a:r>
                      <a:r>
                        <a:rPr lang="en-GB" sz="1600" b="0" i="1" dirty="0" err="1">
                          <a:solidFill>
                            <a:srgbClr val="000000"/>
                          </a:solidFill>
                          <a:effectLst/>
                          <a:latin typeface="+mn-lt"/>
                          <a:ea typeface="Calibri" panose="020F0502020204030204" pitchFamily="34" charset="0"/>
                          <a:cs typeface="Verdana" panose="020B0604030504040204" pitchFamily="34" charset="0"/>
                        </a:rPr>
                        <a:t>Taschen</a:t>
                      </a:r>
                      <a:r>
                        <a:rPr lang="en-GB" sz="1600" b="0" i="1" dirty="0">
                          <a:solidFill>
                            <a:srgbClr val="000000"/>
                          </a:solidFill>
                          <a:effectLst/>
                          <a:latin typeface="+mn-lt"/>
                          <a:ea typeface="Calibri" panose="020F0502020204030204" pitchFamily="34" charset="0"/>
                          <a:cs typeface="Verdana" panose="020B0604030504040204" pitchFamily="34" charset="0"/>
                        </a:rPr>
                        <a:t> ‘artist specific’ book</a:t>
                      </a:r>
                      <a:r>
                        <a:rPr lang="en-GB" sz="1600" b="0" dirty="0">
                          <a:solidFill>
                            <a:srgbClr val="000000"/>
                          </a:solidFill>
                          <a:effectLst/>
                          <a:latin typeface="+mn-lt"/>
                          <a:ea typeface="Calibri" panose="020F0502020204030204" pitchFamily="34" charset="0"/>
                          <a:cs typeface="Verdana" panose="020B0604030504040204" pitchFamily="34" charset="0"/>
                        </a:rPr>
                        <a:t> is great for visual reference and also reasonably priced (so each book is based on one artist like Monet or an art movement like Surrealism). </a:t>
                      </a:r>
                    </a:p>
                    <a:p>
                      <a:pPr algn="l">
                        <a:lnSpc>
                          <a:spcPct val="107000"/>
                        </a:lnSpc>
                        <a:spcAft>
                          <a:spcPts val="1000"/>
                        </a:spcAft>
                      </a:pPr>
                      <a:r>
                        <a:rPr lang="en-GB" sz="1600" b="0" dirty="0">
                          <a:solidFill>
                            <a:srgbClr val="000000"/>
                          </a:solidFill>
                          <a:effectLst/>
                          <a:latin typeface="+mn-lt"/>
                          <a:ea typeface="Calibri" panose="020F0502020204030204" pitchFamily="34" charset="0"/>
                          <a:cs typeface="Verdana" panose="020B0604030504040204" pitchFamily="34" charset="0"/>
                        </a:rPr>
                        <a:t>General reference books are also good such as </a:t>
                      </a:r>
                      <a:r>
                        <a:rPr lang="en-GB" sz="1600" b="0" i="1" dirty="0">
                          <a:solidFill>
                            <a:srgbClr val="000000"/>
                          </a:solidFill>
                          <a:effectLst/>
                          <a:latin typeface="+mn-lt"/>
                          <a:ea typeface="Calibri" panose="020F0502020204030204" pitchFamily="34" charset="0"/>
                          <a:cs typeface="Verdana" panose="020B0604030504040204" pitchFamily="34" charset="0"/>
                        </a:rPr>
                        <a:t>‘Art of the 20</a:t>
                      </a:r>
                      <a:r>
                        <a:rPr lang="en-GB" sz="1600" b="0" i="1" baseline="30000" dirty="0">
                          <a:solidFill>
                            <a:srgbClr val="000000"/>
                          </a:solidFill>
                          <a:effectLst/>
                          <a:latin typeface="+mn-lt"/>
                          <a:ea typeface="Calibri" panose="020F0502020204030204" pitchFamily="34" charset="0"/>
                          <a:cs typeface="Verdana" panose="020B0604030504040204" pitchFamily="34" charset="0"/>
                        </a:rPr>
                        <a:t>th </a:t>
                      </a:r>
                      <a:r>
                        <a:rPr lang="en-GB" sz="1600" b="0" i="1" dirty="0">
                          <a:solidFill>
                            <a:srgbClr val="000000"/>
                          </a:solidFill>
                          <a:effectLst/>
                          <a:latin typeface="+mn-lt"/>
                          <a:ea typeface="Calibri" panose="020F0502020204030204" pitchFamily="34" charset="0"/>
                          <a:cs typeface="Verdana" panose="020B0604030504040204" pitchFamily="34" charset="0"/>
                        </a:rPr>
                        <a:t>Century’ </a:t>
                      </a:r>
                      <a:r>
                        <a:rPr lang="en-GB" sz="1600" b="0" dirty="0">
                          <a:solidFill>
                            <a:srgbClr val="000000"/>
                          </a:solidFill>
                          <a:effectLst/>
                          <a:latin typeface="+mn-lt"/>
                          <a:ea typeface="Calibri" panose="020F0502020204030204" pitchFamily="34" charset="0"/>
                          <a:cs typeface="Verdana" panose="020B0604030504040204" pitchFamily="34" charset="0"/>
                        </a:rPr>
                        <a:t>or </a:t>
                      </a:r>
                      <a:r>
                        <a:rPr lang="en-GB" sz="1600" b="0" i="1" dirty="0">
                          <a:solidFill>
                            <a:srgbClr val="000000"/>
                          </a:solidFill>
                          <a:effectLst/>
                          <a:latin typeface="+mn-lt"/>
                          <a:ea typeface="Calibri" panose="020F0502020204030204" pitchFamily="34" charset="0"/>
                          <a:cs typeface="Verdana" panose="020B0604030504040204" pitchFamily="34" charset="0"/>
                        </a:rPr>
                        <a:t>‘Art; The Definitive Visual Guide’</a:t>
                      </a:r>
                      <a:r>
                        <a:rPr lang="en-GB" sz="1600" b="0" dirty="0">
                          <a:solidFill>
                            <a:srgbClr val="000000"/>
                          </a:solidFill>
                          <a:effectLst/>
                          <a:latin typeface="+mn-lt"/>
                          <a:ea typeface="Calibri" panose="020F0502020204030204" pitchFamily="34" charset="0"/>
                          <a:cs typeface="Verdana" panose="020B0604030504040204" pitchFamily="34" charset="0"/>
                        </a:rPr>
                        <a:t>. </a:t>
                      </a:r>
                    </a:p>
                    <a:p>
                      <a:pPr algn="l">
                        <a:lnSpc>
                          <a:spcPct val="107000"/>
                        </a:lnSpc>
                        <a:spcAft>
                          <a:spcPts val="0"/>
                        </a:spcAft>
                      </a:pPr>
                      <a:r>
                        <a:rPr lang="en-GB" sz="1600" b="0" dirty="0">
                          <a:effectLst/>
                          <a:latin typeface="+mn-lt"/>
                          <a:ea typeface="Times New Roman" panose="02020603050405020304" pitchFamily="18" charset="0"/>
                        </a:rPr>
                        <a:t>Any of the </a:t>
                      </a:r>
                      <a:r>
                        <a:rPr lang="en-GB" sz="1600" b="0" i="1" dirty="0">
                          <a:effectLst/>
                          <a:latin typeface="+mn-lt"/>
                          <a:ea typeface="Times New Roman" panose="02020603050405020304" pitchFamily="18" charset="0"/>
                        </a:rPr>
                        <a:t>‘The World’s Greatest Art’ series</a:t>
                      </a:r>
                      <a:r>
                        <a:rPr lang="en-GB" sz="1600" b="0" dirty="0">
                          <a:effectLst/>
                          <a:latin typeface="+mn-lt"/>
                          <a:ea typeface="Times New Roman" panose="02020603050405020304" pitchFamily="18" charset="0"/>
                        </a:rPr>
                        <a:t> are often used (</a:t>
                      </a:r>
                      <a:r>
                        <a:rPr lang="en-GB" sz="1600" b="0" dirty="0" err="1">
                          <a:effectLst/>
                          <a:latin typeface="+mn-lt"/>
                          <a:ea typeface="Times New Roman" panose="02020603050405020304" pitchFamily="18" charset="0"/>
                        </a:rPr>
                        <a:t>eg</a:t>
                      </a:r>
                      <a:r>
                        <a:rPr lang="en-GB" sz="1600" b="0" dirty="0">
                          <a:effectLst/>
                          <a:latin typeface="+mn-lt"/>
                          <a:ea typeface="Times New Roman" panose="02020603050405020304" pitchFamily="18" charset="0"/>
                        </a:rPr>
                        <a:t>. </a:t>
                      </a:r>
                      <a:r>
                        <a:rPr lang="en-GB" sz="1600" b="0" i="1" dirty="0">
                          <a:effectLst/>
                          <a:latin typeface="+mn-lt"/>
                          <a:ea typeface="Times New Roman" panose="02020603050405020304" pitchFamily="18" charset="0"/>
                        </a:rPr>
                        <a:t>A Brief History of Art or Modern Art)</a:t>
                      </a:r>
                      <a:r>
                        <a:rPr lang="en-GB" sz="1600" b="0" dirty="0">
                          <a:effectLst/>
                          <a:latin typeface="+mn-lt"/>
                          <a:ea typeface="Times New Roman" panose="02020603050405020304" pitchFamily="18" charset="0"/>
                        </a:rPr>
                        <a:t>.</a:t>
                      </a:r>
                    </a:p>
                    <a:p>
                      <a:pPr algn="l">
                        <a:lnSpc>
                          <a:spcPct val="107000"/>
                        </a:lnSpc>
                        <a:spcAft>
                          <a:spcPts val="0"/>
                        </a:spcAft>
                      </a:pPr>
                      <a:r>
                        <a:rPr lang="en-GB" sz="1600" b="0" dirty="0">
                          <a:effectLst/>
                          <a:latin typeface="+mn-lt"/>
                          <a:ea typeface="Times New Roman" panose="02020603050405020304" pitchFamily="18" charset="0"/>
                        </a:rPr>
                        <a:t> </a:t>
                      </a:r>
                    </a:p>
                  </a:txBody>
                  <a:tcPr marL="68580" marR="68580" marT="0" marB="0"/>
                </a:tc>
                <a:tc>
                  <a:txBody>
                    <a:bodyPr/>
                    <a:lstStyle/>
                    <a:p>
                      <a:pPr algn="l">
                        <a:lnSpc>
                          <a:spcPct val="107000"/>
                        </a:lnSpc>
                        <a:spcAft>
                          <a:spcPts val="1105"/>
                        </a:spcAft>
                      </a:pPr>
                      <a:r>
                        <a:rPr lang="en-GB" sz="1600" b="0" dirty="0">
                          <a:solidFill>
                            <a:srgbClr val="000000"/>
                          </a:solidFill>
                          <a:effectLst/>
                          <a:latin typeface="+mn-lt"/>
                          <a:ea typeface="Times New Roman" panose="02020603050405020304" pitchFamily="18" charset="0"/>
                        </a:rPr>
                        <a:t>Art Craft and design assessments will require students to demonstrate the knowledge and understanding listed below through practical application of skills to realise personal intentions relevant to their chosen title(s) and related area(s) of study. </a:t>
                      </a:r>
                      <a:endParaRPr lang="en-GB" sz="1600" b="0" dirty="0">
                        <a:effectLst/>
                        <a:latin typeface="+mn-lt"/>
                        <a:ea typeface="Times New Roman" panose="02020603050405020304" pitchFamily="18" charset="0"/>
                      </a:endParaRPr>
                    </a:p>
                    <a:p>
                      <a:pPr algn="l">
                        <a:lnSpc>
                          <a:spcPct val="107000"/>
                        </a:lnSpc>
                        <a:spcAft>
                          <a:spcPts val="1105"/>
                        </a:spcAft>
                      </a:pPr>
                      <a:r>
                        <a:rPr lang="en-GB" sz="1600" b="0" dirty="0">
                          <a:solidFill>
                            <a:srgbClr val="000000"/>
                          </a:solidFill>
                          <a:effectLst/>
                          <a:latin typeface="+mn-lt"/>
                          <a:ea typeface="Times New Roman" panose="02020603050405020304" pitchFamily="18" charset="0"/>
                        </a:rPr>
                        <a:t>Art, Craft and Design assessments will require students to know and understand how sources inspire the development of ideas. </a:t>
                      </a:r>
                      <a:endParaRPr lang="en-GB" sz="1600" b="0" dirty="0">
                        <a:effectLst/>
                        <a:latin typeface="+mn-lt"/>
                        <a:ea typeface="Times New Roman" panose="02020603050405020304" pitchFamily="18" charset="0"/>
                      </a:endParaRPr>
                    </a:p>
                    <a:p>
                      <a:pPr algn="l">
                        <a:lnSpc>
                          <a:spcPct val="107000"/>
                        </a:lnSpc>
                        <a:spcAft>
                          <a:spcPts val="0"/>
                        </a:spcAft>
                      </a:pPr>
                      <a:r>
                        <a:rPr lang="en-GB" sz="1600" b="0" dirty="0">
                          <a:effectLst/>
                          <a:latin typeface="+mn-lt"/>
                          <a:ea typeface="Times New Roman" panose="02020603050405020304" pitchFamily="18" charset="0"/>
                        </a:rPr>
                        <a:t> </a:t>
                      </a:r>
                    </a:p>
                  </a:txBody>
                  <a:tcPr marL="68580" marR="68580" marT="0" marB="0"/>
                </a:tc>
                <a:tc>
                  <a:txBody>
                    <a:bodyPr/>
                    <a:lstStyle/>
                    <a:p>
                      <a:pPr algn="l">
                        <a:lnSpc>
                          <a:spcPct val="107000"/>
                        </a:lnSpc>
                        <a:spcAft>
                          <a:spcPts val="1105"/>
                        </a:spcAft>
                      </a:pPr>
                      <a:r>
                        <a:rPr lang="en-GB" sz="1600" dirty="0">
                          <a:solidFill>
                            <a:srgbClr val="000000"/>
                          </a:solidFill>
                          <a:effectLst/>
                          <a:latin typeface="+mn-lt"/>
                          <a:ea typeface="Times New Roman" panose="02020603050405020304" pitchFamily="18" charset="0"/>
                          <a:cs typeface="Arial" panose="020B0604020202020204" pitchFamily="34" charset="0"/>
                        </a:rPr>
                        <a:t>GCSE specifications in art and design must require students to learn through practical experience and demonstrate knowledge and understanding of sources that inform their creative intentions. Intentions should be realised through purposeful engagement with visual language1, visual concepts, media, materials and the application of appropriate techniques and working methods. </a:t>
                      </a:r>
                      <a:endParaRPr lang="en-GB" sz="1600" dirty="0">
                        <a:effectLst/>
                        <a:latin typeface="+mn-lt"/>
                        <a:ea typeface="Times New Roman" panose="02020603050405020304" pitchFamily="18" charset="0"/>
                      </a:endParaRPr>
                    </a:p>
                    <a:p>
                      <a:pPr algn="l">
                        <a:lnSpc>
                          <a:spcPct val="107000"/>
                        </a:lnSpc>
                        <a:spcAft>
                          <a:spcPts val="1105"/>
                        </a:spcAft>
                      </a:pPr>
                      <a:r>
                        <a:rPr lang="en-GB" sz="1600" dirty="0">
                          <a:solidFill>
                            <a:srgbClr val="000000"/>
                          </a:solidFill>
                          <a:effectLst/>
                          <a:latin typeface="+mn-lt"/>
                          <a:ea typeface="Times New Roman" panose="02020603050405020304" pitchFamily="18" charset="0"/>
                          <a:cs typeface="Arial" panose="020B0604020202020204" pitchFamily="34" charset="0"/>
                        </a:rPr>
                        <a:t>GCSE specifications in art and design must require students to develop and apply relevant subject-specific skills in order to use visual language to communicate personal ideas, meanings and responses. </a:t>
                      </a:r>
                      <a:endParaRPr lang="en-GB" sz="1600" dirty="0">
                        <a:effectLst/>
                        <a:latin typeface="+mn-lt"/>
                        <a:ea typeface="Times New Roman" panose="02020603050405020304" pitchFamily="18" charset="0"/>
                      </a:endParaRPr>
                    </a:p>
                    <a:p>
                      <a:pPr algn="l">
                        <a:lnSpc>
                          <a:spcPct val="107000"/>
                        </a:lnSpc>
                        <a:spcAft>
                          <a:spcPts val="0"/>
                        </a:spcAft>
                      </a:pPr>
                      <a:r>
                        <a:rPr lang="en-GB" sz="1600" dirty="0">
                          <a:solidFill>
                            <a:srgbClr val="000000"/>
                          </a:solidFill>
                          <a:effectLst/>
                          <a:latin typeface="+mn-lt"/>
                          <a:ea typeface="Times New Roman" panose="02020603050405020304" pitchFamily="18" charset="0"/>
                          <a:cs typeface="Arial" panose="020B0604020202020204" pitchFamily="34" charset="0"/>
                        </a:rPr>
                        <a:t>GCSE specifications in art and design must require students, over time, to reflect critically upon their creative journey, and its effectiveness in relation to the realisation of personal intentions. </a:t>
                      </a:r>
                      <a:endParaRPr lang="en-GB" sz="1600" dirty="0">
                        <a:effectLst/>
                        <a:latin typeface="+mn-lt"/>
                        <a:ea typeface="Times New Roman" panose="02020603050405020304" pitchFamily="18" charset="0"/>
                      </a:endParaRPr>
                    </a:p>
                    <a:p>
                      <a:pPr algn="l">
                        <a:lnSpc>
                          <a:spcPct val="107000"/>
                        </a:lnSpc>
                        <a:spcAft>
                          <a:spcPts val="0"/>
                        </a:spcAft>
                      </a:pPr>
                      <a:r>
                        <a:rPr lang="en-GB" sz="1600" dirty="0">
                          <a:effectLst/>
                          <a:latin typeface="Times New Roman" panose="02020603050405020304" pitchFamily="18" charset="0"/>
                          <a:ea typeface="Times New Roman" panose="02020603050405020304" pitchFamily="18" charset="0"/>
                        </a:rPr>
                        <a:t> </a:t>
                      </a:r>
                    </a:p>
                  </a:txBody>
                  <a:tcPr marL="68580" marR="68580" marT="0" marB="0"/>
                </a:tc>
              </a:tr>
            </a:tbl>
          </a:graphicData>
        </a:graphic>
      </p:graphicFrame>
      <p:sp>
        <p:nvSpPr>
          <p:cNvPr id="5" name="TextBox 4"/>
          <p:cNvSpPr txBox="1"/>
          <p:nvPr/>
        </p:nvSpPr>
        <p:spPr>
          <a:xfrm>
            <a:off x="235974" y="8760542"/>
            <a:ext cx="12536129" cy="707886"/>
          </a:xfrm>
          <a:prstGeom prst="rect">
            <a:avLst/>
          </a:prstGeom>
          <a:noFill/>
        </p:spPr>
        <p:txBody>
          <a:bodyPr wrap="square" rtlCol="0">
            <a:spAutoFit/>
          </a:bodyPr>
          <a:lstStyle/>
          <a:p>
            <a:pPr algn="ctr"/>
            <a:r>
              <a:rPr lang="en-GB" sz="4000" dirty="0" smtClean="0"/>
              <a:t>Keywords on next pages</a:t>
            </a:r>
            <a:endParaRPr lang="en-GB" sz="4000" dirty="0"/>
          </a:p>
        </p:txBody>
      </p:sp>
    </p:spTree>
    <p:extLst>
      <p:ext uri="{BB962C8B-B14F-4D97-AF65-F5344CB8AC3E}">
        <p14:creationId xmlns:p14="http://schemas.microsoft.com/office/powerpoint/2010/main" val="36582828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111068942"/>
              </p:ext>
            </p:extLst>
          </p:nvPr>
        </p:nvGraphicFramePr>
        <p:xfrm>
          <a:off x="0" y="0"/>
          <a:ext cx="13208000" cy="9547860"/>
        </p:xfrm>
        <a:graphic>
          <a:graphicData uri="http://schemas.openxmlformats.org/drawingml/2006/table">
            <a:tbl>
              <a:tblPr firstRow="1" firstCol="1" bandRow="1">
                <a:tableStyleId>{5C22544A-7EE6-4342-B048-85BDC9FD1C3A}</a:tableStyleId>
              </a:tblPr>
              <a:tblGrid>
                <a:gridCol w="1910119"/>
                <a:gridCol w="1871648"/>
                <a:gridCol w="1954852"/>
                <a:gridCol w="1885962"/>
                <a:gridCol w="1889541"/>
                <a:gridCol w="1997796"/>
                <a:gridCol w="1698082"/>
              </a:tblGrid>
              <a:tr h="762000">
                <a:tc>
                  <a:txBody>
                    <a:bodyPr/>
                    <a:lstStyle/>
                    <a:p>
                      <a:pPr algn="ctr">
                        <a:spcAft>
                          <a:spcPts val="0"/>
                        </a:spcAft>
                      </a:pPr>
                      <a:r>
                        <a:rPr lang="en-GB" sz="1600" dirty="0">
                          <a:effectLst/>
                        </a:rPr>
                        <a:t>Term</a:t>
                      </a:r>
                      <a:endParaRPr lang="en-GB"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Topics to be studies</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dirty="0">
                          <a:effectLst/>
                        </a:rPr>
                        <a:t>Keywords / Terms</a:t>
                      </a:r>
                      <a:endParaRPr lang="en-GB"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Places of Interest</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Related reading</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Assessment Information</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dirty="0">
                          <a:effectLst/>
                        </a:rPr>
                        <a:t>Additional Information</a:t>
                      </a:r>
                      <a:endParaRPr lang="en-GB" sz="1400" dirty="0">
                        <a:effectLst/>
                        <a:latin typeface="Times New Roman" panose="02020603050405020304" pitchFamily="18" charset="0"/>
                        <a:ea typeface="Times New Roman" panose="02020603050405020304" pitchFamily="18" charset="0"/>
                      </a:endParaRPr>
                    </a:p>
                  </a:txBody>
                  <a:tcPr marL="68580" marR="68580" marT="0" marB="0"/>
                </a:tc>
              </a:tr>
              <a:tr h="762000">
                <a:tc>
                  <a:txBody>
                    <a:bodyPr/>
                    <a:lstStyle/>
                    <a:p>
                      <a:pPr algn="ctr">
                        <a:spcAft>
                          <a:spcPts val="0"/>
                        </a:spcAft>
                      </a:pPr>
                      <a:r>
                        <a:rPr lang="en-GB" sz="1400" dirty="0" smtClean="0">
                          <a:effectLst/>
                          <a:latin typeface="Times New Roman" panose="02020603050405020304" pitchFamily="18" charset="0"/>
                          <a:ea typeface="Times New Roman" panose="02020603050405020304" pitchFamily="18" charset="0"/>
                        </a:rPr>
                        <a:t>Autumn</a:t>
                      </a:r>
                      <a:endParaRPr lang="en-GB"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400" dirty="0" smtClean="0">
                          <a:effectLst/>
                          <a:latin typeface="Times New Roman" panose="02020603050405020304" pitchFamily="18" charset="0"/>
                          <a:ea typeface="Times New Roman" panose="02020603050405020304" pitchFamily="18" charset="0"/>
                        </a:rPr>
                        <a:t>C1</a:t>
                      </a:r>
                      <a:r>
                        <a:rPr lang="en-GB" sz="1400" baseline="0" dirty="0" smtClean="0">
                          <a:effectLst/>
                          <a:latin typeface="Times New Roman" panose="02020603050405020304" pitchFamily="18" charset="0"/>
                          <a:ea typeface="Times New Roman" panose="02020603050405020304" pitchFamily="18" charset="0"/>
                        </a:rPr>
                        <a:t> – Atomic Structure and Periodic Table</a:t>
                      </a:r>
                    </a:p>
                    <a:p>
                      <a:pPr algn="ctr">
                        <a:spcAft>
                          <a:spcPts val="0"/>
                        </a:spcAft>
                      </a:pPr>
                      <a:endParaRPr lang="en-GB" sz="1400" baseline="0" dirty="0" smtClean="0">
                        <a:effectLst/>
                        <a:latin typeface="Times New Roman" panose="02020603050405020304" pitchFamily="18" charset="0"/>
                        <a:ea typeface="Times New Roman" panose="02020603050405020304" pitchFamily="18" charset="0"/>
                      </a:endParaRPr>
                    </a:p>
                    <a:p>
                      <a:pPr algn="ctr">
                        <a:spcAft>
                          <a:spcPts val="0"/>
                        </a:spcAft>
                      </a:pPr>
                      <a:r>
                        <a:rPr lang="en-GB" sz="1400" baseline="0" dirty="0" smtClean="0">
                          <a:effectLst/>
                          <a:latin typeface="Times New Roman" panose="02020603050405020304" pitchFamily="18" charset="0"/>
                          <a:ea typeface="Times New Roman" panose="02020603050405020304" pitchFamily="18" charset="0"/>
                        </a:rPr>
                        <a:t>C2- Bonding and Structure and Properties of Matter</a:t>
                      </a:r>
                    </a:p>
                    <a:p>
                      <a:pPr algn="ctr">
                        <a:spcAft>
                          <a:spcPts val="0"/>
                        </a:spcAft>
                      </a:pPr>
                      <a:endParaRPr lang="en-GB" sz="1400" baseline="0" dirty="0" smtClean="0">
                        <a:effectLst/>
                        <a:latin typeface="Times New Roman" panose="02020603050405020304" pitchFamily="18" charset="0"/>
                        <a:ea typeface="Times New Roman" panose="02020603050405020304" pitchFamily="18" charset="0"/>
                      </a:endParaRPr>
                    </a:p>
                    <a:p>
                      <a:pPr algn="ctr">
                        <a:spcAft>
                          <a:spcPts val="0"/>
                        </a:spcAft>
                      </a:pPr>
                      <a:r>
                        <a:rPr lang="en-GB" sz="1400" baseline="0" dirty="0" smtClean="0">
                          <a:effectLst/>
                          <a:latin typeface="Times New Roman" panose="02020603050405020304" pitchFamily="18" charset="0"/>
                          <a:ea typeface="Times New Roman" panose="02020603050405020304" pitchFamily="18" charset="0"/>
                        </a:rPr>
                        <a:t>C3 – </a:t>
                      </a:r>
                      <a:r>
                        <a:rPr lang="en-GB" sz="1400" kern="1200" dirty="0" smtClean="0">
                          <a:solidFill>
                            <a:schemeClr val="dk1"/>
                          </a:solidFill>
                          <a:effectLst/>
                          <a:latin typeface="+mn-lt"/>
                          <a:ea typeface="+mn-ea"/>
                          <a:cs typeface="+mn-cs"/>
                        </a:rPr>
                        <a:t>Quantitative </a:t>
                      </a:r>
                      <a:r>
                        <a:rPr lang="en-GB" sz="1400" baseline="0" dirty="0" smtClean="0">
                          <a:effectLst/>
                          <a:latin typeface="Times New Roman" panose="02020603050405020304" pitchFamily="18" charset="0"/>
                          <a:ea typeface="Times New Roman" panose="02020603050405020304" pitchFamily="18" charset="0"/>
                        </a:rPr>
                        <a:t>Chemistry</a:t>
                      </a:r>
                    </a:p>
                    <a:p>
                      <a:pPr algn="ctr">
                        <a:spcAft>
                          <a:spcPts val="0"/>
                        </a:spcAft>
                      </a:pPr>
                      <a:endParaRPr lang="en-GB" sz="1400" baseline="0" dirty="0" smtClean="0">
                        <a:effectLst/>
                        <a:latin typeface="Times New Roman" panose="02020603050405020304" pitchFamily="18" charset="0"/>
                        <a:ea typeface="Times New Roman" panose="02020603050405020304" pitchFamily="18" charset="0"/>
                      </a:endParaRPr>
                    </a:p>
                    <a:p>
                      <a:pPr algn="ctr">
                        <a:spcAft>
                          <a:spcPts val="0"/>
                        </a:spcAft>
                      </a:pPr>
                      <a:r>
                        <a:rPr lang="en-GB" sz="1400" baseline="0" dirty="0" smtClean="0">
                          <a:effectLst/>
                          <a:latin typeface="Times New Roman" panose="02020603050405020304" pitchFamily="18" charset="0"/>
                          <a:ea typeface="Times New Roman" panose="02020603050405020304" pitchFamily="18" charset="0"/>
                        </a:rPr>
                        <a:t>C4 – Chemical Change</a:t>
                      </a:r>
                    </a:p>
                  </a:txBody>
                  <a:tcPr marL="68580" marR="68580" marT="0" marB="0"/>
                </a:tc>
                <a:tc>
                  <a:txBody>
                    <a:bodyPr/>
                    <a:lstStyle/>
                    <a:p>
                      <a:pPr algn="l">
                        <a:spcAft>
                          <a:spcPts val="0"/>
                        </a:spcAft>
                      </a:pPr>
                      <a:r>
                        <a:rPr lang="en-GB" sz="1400" dirty="0" err="1">
                          <a:effectLst/>
                          <a:latin typeface="Times New Roman" panose="02020603050405020304" pitchFamily="18" charset="0"/>
                          <a:ea typeface="Times New Roman" panose="02020603050405020304" pitchFamily="18" charset="0"/>
                        </a:rPr>
                        <a:t>Atom,Periodic</a:t>
                      </a:r>
                      <a:r>
                        <a:rPr lang="en-GB" sz="1400" dirty="0">
                          <a:effectLst/>
                          <a:latin typeface="Times New Roman" panose="02020603050405020304" pitchFamily="18" charset="0"/>
                          <a:ea typeface="Times New Roman" panose="02020603050405020304" pitchFamily="18" charset="0"/>
                        </a:rPr>
                        <a:t> Table, Group 1,7 and 0, Separation Techniques, electronic </a:t>
                      </a:r>
                      <a:r>
                        <a:rPr lang="en-GB" sz="1400" dirty="0" err="1">
                          <a:effectLst/>
                          <a:latin typeface="Times New Roman" panose="02020603050405020304" pitchFamily="18" charset="0"/>
                          <a:ea typeface="Times New Roman" panose="02020603050405020304" pitchFamily="18" charset="0"/>
                        </a:rPr>
                        <a:t>StructureCovalent</a:t>
                      </a:r>
                      <a:r>
                        <a:rPr lang="en-GB" sz="1400" dirty="0">
                          <a:effectLst/>
                          <a:latin typeface="Times New Roman" panose="02020603050405020304" pitchFamily="18" charset="0"/>
                          <a:ea typeface="Times New Roman" panose="02020603050405020304" pitchFamily="18" charset="0"/>
                        </a:rPr>
                        <a:t> bonding, Ionic Bonding, </a:t>
                      </a:r>
                      <a:r>
                        <a:rPr lang="en-GB" sz="1400" dirty="0" err="1">
                          <a:effectLst/>
                          <a:latin typeface="Times New Roman" panose="02020603050405020304" pitchFamily="18" charset="0"/>
                          <a:ea typeface="Times New Roman" panose="02020603050405020304" pitchFamily="18" charset="0"/>
                        </a:rPr>
                        <a:t>Ions,,,Allotropes</a:t>
                      </a:r>
                      <a:r>
                        <a:rPr lang="en-GB" sz="1400" dirty="0">
                          <a:effectLst/>
                          <a:latin typeface="Times New Roman" panose="02020603050405020304" pitchFamily="18" charset="0"/>
                          <a:ea typeface="Times New Roman" panose="02020603050405020304" pitchFamily="18" charset="0"/>
                        </a:rPr>
                        <a:t> of Carbon, Metallic Bonding, States of Matter, relative Formula  Mass, The Mole, The Mole Equations, Limiting reactants, Concentrations of Solutions, Acids and Bases, Reactivity Series, Redox reactions, Electrolysis, Exothermic and endothermic </a:t>
                      </a:r>
                      <a:r>
                        <a:rPr lang="en-GB" sz="1400" dirty="0" err="1">
                          <a:effectLst/>
                          <a:latin typeface="Times New Roman" panose="02020603050405020304" pitchFamily="18" charset="0"/>
                          <a:ea typeface="Times New Roman" panose="02020603050405020304" pitchFamily="18" charset="0"/>
                        </a:rPr>
                        <a:t>reations</a:t>
                      </a:r>
                      <a:r>
                        <a:rPr lang="en-GB" sz="1400" dirty="0">
                          <a:effectLst/>
                          <a:latin typeface="Times New Roman" panose="02020603050405020304" pitchFamily="18" charset="0"/>
                          <a:ea typeface="Times New Roman" panose="02020603050405020304" pitchFamily="18" charset="0"/>
                        </a:rPr>
                        <a:t>, Bond energies </a:t>
                      </a:r>
                    </a:p>
                  </a:txBody>
                  <a:tcPr marL="68580" marR="68580" marT="0" marB="0"/>
                </a:tc>
                <a:tc>
                  <a:txBody>
                    <a:bodyPr/>
                    <a:lstStyle/>
                    <a:p>
                      <a:pPr algn="l">
                        <a:spcAft>
                          <a:spcPts val="0"/>
                        </a:spcAft>
                      </a:pPr>
                      <a:r>
                        <a:rPr lang="en-GB" sz="14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400">
                          <a:effectLst/>
                          <a:latin typeface="Times New Roman" panose="02020603050405020304" pitchFamily="18" charset="0"/>
                          <a:ea typeface="Times New Roman" panose="02020603050405020304" pitchFamily="18" charset="0"/>
                        </a:rPr>
                        <a:t>Any Combined Science/Chemistry text book.</a:t>
                      </a:r>
                    </a:p>
                    <a:p>
                      <a:pPr algn="l">
                        <a:spcAft>
                          <a:spcPts val="0"/>
                        </a:spcAft>
                      </a:pPr>
                      <a:r>
                        <a:rPr lang="en-GB" sz="1400">
                          <a:effectLst/>
                          <a:latin typeface="Times New Roman" panose="02020603050405020304" pitchFamily="18" charset="0"/>
                          <a:ea typeface="Times New Roman" panose="02020603050405020304" pitchFamily="18" charset="0"/>
                        </a:rPr>
                        <a:t>Examples:</a:t>
                      </a:r>
                    </a:p>
                    <a:p>
                      <a:pPr algn="l">
                        <a:spcAft>
                          <a:spcPts val="0"/>
                        </a:spcAft>
                      </a:pPr>
                      <a:r>
                        <a:rPr lang="en-GB" sz="1400">
                          <a:effectLst/>
                          <a:latin typeface="Times New Roman" panose="02020603050405020304" pitchFamily="18" charset="0"/>
                          <a:ea typeface="Times New Roman" panose="02020603050405020304" pitchFamily="18" charset="0"/>
                        </a:rPr>
                        <a:t> </a:t>
                      </a:r>
                    </a:p>
                    <a:p>
                      <a:pPr algn="l">
                        <a:spcBef>
                          <a:spcPts val="1200"/>
                        </a:spcBef>
                        <a:spcAft>
                          <a:spcPts val="900"/>
                        </a:spcAft>
                      </a:pPr>
                      <a:r>
                        <a:rPr lang="en-GB" sz="1050">
                          <a:solidFill>
                            <a:srgbClr val="412878"/>
                          </a:solidFill>
                          <a:effectLst/>
                          <a:latin typeface="AQAChevinDemiBold"/>
                          <a:ea typeface="Times New Roman" panose="02020603050405020304" pitchFamily="18" charset="0"/>
                        </a:rPr>
                        <a:t>AQA GCSE (9-1) Chemistry Student Book</a:t>
                      </a:r>
                      <a:r>
                        <a:rPr lang="en-GB" sz="1600">
                          <a:solidFill>
                            <a:srgbClr val="412878"/>
                          </a:solidFill>
                          <a:effectLst/>
                          <a:latin typeface="AQAChevinDemiBold"/>
                          <a:ea typeface="Times New Roman" panose="02020603050405020304" pitchFamily="18" charset="0"/>
                        </a:rPr>
                        <a:t> </a:t>
                      </a:r>
                      <a:r>
                        <a:rPr lang="en-GB" sz="1000">
                          <a:solidFill>
                            <a:srgbClr val="4C4C4B"/>
                          </a:solidFill>
                          <a:effectLst/>
                          <a:latin typeface="Helvetica Neue"/>
                          <a:ea typeface="Times New Roman" panose="02020603050405020304" pitchFamily="18" charset="0"/>
                        </a:rPr>
                        <a:t>Authors: Ann Daniels, series edited by Ed Walsh </a:t>
                      </a:r>
                      <a:br>
                        <a:rPr lang="en-GB" sz="1000">
                          <a:solidFill>
                            <a:srgbClr val="4C4C4B"/>
                          </a:solidFill>
                          <a:effectLst/>
                          <a:latin typeface="Helvetica Neue"/>
                          <a:ea typeface="Times New Roman" panose="02020603050405020304" pitchFamily="18" charset="0"/>
                        </a:rPr>
                      </a:br>
                      <a:r>
                        <a:rPr lang="en-GB" sz="1000">
                          <a:solidFill>
                            <a:srgbClr val="4C4C4B"/>
                          </a:solidFill>
                          <a:effectLst/>
                          <a:latin typeface="Helvetica Neue"/>
                          <a:ea typeface="Times New Roman" panose="02020603050405020304" pitchFamily="18" charset="0"/>
                        </a:rPr>
                        <a:t>Publisher: Collins</a:t>
                      </a:r>
                      <a:endParaRPr lang="en-GB" sz="1400">
                        <a:effectLst/>
                        <a:latin typeface="Times New Roman" panose="02020603050405020304" pitchFamily="18" charset="0"/>
                        <a:ea typeface="Times New Roman" panose="02020603050405020304" pitchFamily="18" charset="0"/>
                      </a:endParaRPr>
                    </a:p>
                    <a:p>
                      <a:pPr algn="l">
                        <a:spcBef>
                          <a:spcPts val="1200"/>
                        </a:spcBef>
                        <a:spcAft>
                          <a:spcPts val="900"/>
                        </a:spcAft>
                      </a:pPr>
                      <a:r>
                        <a:rPr lang="en-GB" sz="1050">
                          <a:solidFill>
                            <a:srgbClr val="412878"/>
                          </a:solidFill>
                          <a:effectLst/>
                          <a:latin typeface="AQAChevinDemiBold"/>
                          <a:ea typeface="Times New Roman" panose="02020603050405020304" pitchFamily="18" charset="0"/>
                          <a:cs typeface="Helvetica" panose="020B0604020202020204" pitchFamily="34" charset="0"/>
                        </a:rPr>
                        <a:t>AQA GCSE (9-1) Chemistry for Combined Science: Trilogy</a:t>
                      </a:r>
                      <a:r>
                        <a:rPr lang="en-GB" sz="1050">
                          <a:solidFill>
                            <a:srgbClr val="4C4C4B"/>
                          </a:solidFill>
                          <a:effectLst/>
                          <a:latin typeface="Helvetica" panose="020B0604020202020204" pitchFamily="34" charset="0"/>
                          <a:ea typeface="Times New Roman" panose="02020603050405020304" pitchFamily="18" charset="0"/>
                        </a:rPr>
                        <a:t>Authors: Ann Daniels, Series editor: Ed Walsh </a:t>
                      </a:r>
                      <a:br>
                        <a:rPr lang="en-GB" sz="1050">
                          <a:solidFill>
                            <a:srgbClr val="4C4C4B"/>
                          </a:solidFill>
                          <a:effectLst/>
                          <a:latin typeface="Helvetica" panose="020B0604020202020204" pitchFamily="34" charset="0"/>
                          <a:ea typeface="Times New Roman" panose="02020603050405020304" pitchFamily="18" charset="0"/>
                        </a:rPr>
                      </a:br>
                      <a:r>
                        <a:rPr lang="en-GB" sz="1050">
                          <a:solidFill>
                            <a:srgbClr val="4C4C4B"/>
                          </a:solidFill>
                          <a:effectLst/>
                          <a:latin typeface="Helvetica" panose="020B0604020202020204" pitchFamily="34" charset="0"/>
                          <a:ea typeface="Times New Roman" panose="02020603050405020304" pitchFamily="18" charset="0"/>
                        </a:rPr>
                        <a:t>Publisher: Collins</a:t>
                      </a:r>
                      <a:endParaRPr lang="en-GB" sz="1400">
                        <a:effectLst/>
                        <a:latin typeface="Times New Roman" panose="02020603050405020304" pitchFamily="18" charset="0"/>
                        <a:ea typeface="Times New Roman" panose="02020603050405020304" pitchFamily="18" charset="0"/>
                      </a:endParaRPr>
                    </a:p>
                    <a:p>
                      <a:pPr algn="l">
                        <a:spcBef>
                          <a:spcPts val="1200"/>
                        </a:spcBef>
                        <a:spcAft>
                          <a:spcPts val="900"/>
                        </a:spcAft>
                      </a:pPr>
                      <a:r>
                        <a:rPr lang="en-GB" sz="1600">
                          <a:solidFill>
                            <a:srgbClr val="412878"/>
                          </a:solidFill>
                          <a:effectLst/>
                          <a:latin typeface="AQAChevinDemiBold"/>
                          <a:ea typeface="Times New Roman" panose="02020603050405020304" pitchFamily="18" charset="0"/>
                        </a:rPr>
                        <a:t> </a:t>
                      </a:r>
                      <a:endParaRPr lang="en-GB" sz="1400">
                        <a:effectLst/>
                        <a:latin typeface="Times New Roman" panose="02020603050405020304" pitchFamily="18" charset="0"/>
                        <a:ea typeface="Times New Roman" panose="02020603050405020304" pitchFamily="18" charset="0"/>
                      </a:endParaRPr>
                    </a:p>
                    <a:p>
                      <a:pPr algn="l">
                        <a:spcAft>
                          <a:spcPts val="0"/>
                        </a:spcAft>
                      </a:pPr>
                      <a:r>
                        <a:rPr lang="en-GB" sz="1400">
                          <a:effectLst/>
                          <a:latin typeface="Times New Roman" panose="02020603050405020304" pitchFamily="18" charset="0"/>
                          <a:ea typeface="Times New Roman" panose="02020603050405020304" pitchFamily="18" charset="0"/>
                        </a:rPr>
                        <a:t> </a:t>
                      </a:r>
                    </a:p>
                    <a:p>
                      <a:pPr algn="l">
                        <a:spcAft>
                          <a:spcPts val="0"/>
                        </a:spcAft>
                      </a:pPr>
                      <a:r>
                        <a:rPr lang="en-GB" sz="1400">
                          <a:effectLst/>
                          <a:latin typeface="Times New Roman" panose="02020603050405020304" pitchFamily="18" charset="0"/>
                          <a:ea typeface="Times New Roman" panose="02020603050405020304" pitchFamily="18" charset="0"/>
                        </a:rPr>
                        <a:t> </a:t>
                      </a:r>
                    </a:p>
                    <a:p>
                      <a:pPr algn="l">
                        <a:spcAft>
                          <a:spcPts val="0"/>
                        </a:spcAft>
                      </a:pPr>
                      <a:r>
                        <a:rPr lang="en-GB" sz="1400">
                          <a:effectLst/>
                          <a:latin typeface="Times New Roman" panose="02020603050405020304" pitchFamily="18" charset="0"/>
                          <a:ea typeface="Times New Roman" panose="02020603050405020304" pitchFamily="18" charset="0"/>
                        </a:rPr>
                        <a:t> </a:t>
                      </a:r>
                    </a:p>
                    <a:p>
                      <a:pPr algn="l">
                        <a:spcAft>
                          <a:spcPts val="0"/>
                        </a:spcAft>
                      </a:pPr>
                      <a:r>
                        <a:rPr lang="en-GB" sz="1400">
                          <a:effectLst/>
                          <a:latin typeface="Times New Roman" panose="02020603050405020304" pitchFamily="18" charset="0"/>
                          <a:ea typeface="Times New Roman" panose="02020603050405020304" pitchFamily="18" charset="0"/>
                        </a:rPr>
                        <a:t>CGP revision Guide,</a:t>
                      </a:r>
                    </a:p>
                    <a:p>
                      <a:pPr algn="l">
                        <a:spcAft>
                          <a:spcPts val="0"/>
                        </a:spcAft>
                      </a:pPr>
                      <a:r>
                        <a:rPr lang="en-GB" sz="1400">
                          <a:effectLst/>
                          <a:latin typeface="Times New Roman" panose="02020603050405020304" pitchFamily="18" charset="0"/>
                          <a:ea typeface="Times New Roman" panose="02020603050405020304" pitchFamily="18" charset="0"/>
                        </a:rPr>
                        <a:t>AQA syllabus</a:t>
                      </a:r>
                    </a:p>
                  </a:txBody>
                  <a:tcPr marL="68580" marR="68580" marT="0" marB="0"/>
                </a:tc>
                <a:tc>
                  <a:txBody>
                    <a:bodyPr/>
                    <a:lstStyle/>
                    <a:p>
                      <a:pPr algn="l">
                        <a:spcAft>
                          <a:spcPts val="0"/>
                        </a:spcAft>
                      </a:pPr>
                      <a:r>
                        <a:rPr lang="en-GB" sz="1400">
                          <a:effectLst/>
                          <a:latin typeface="Times New Roman" panose="02020603050405020304" pitchFamily="18" charset="0"/>
                          <a:ea typeface="Times New Roman" panose="02020603050405020304" pitchFamily="18" charset="0"/>
                        </a:rPr>
                        <a:t> </a:t>
                      </a:r>
                    </a:p>
                    <a:p>
                      <a:pPr algn="l">
                        <a:spcAft>
                          <a:spcPts val="0"/>
                        </a:spcAft>
                      </a:pPr>
                      <a:r>
                        <a:rPr lang="en-GB" sz="1400">
                          <a:effectLst/>
                          <a:latin typeface="Times New Roman" panose="02020603050405020304" pitchFamily="18" charset="0"/>
                          <a:ea typeface="Times New Roman" panose="02020603050405020304" pitchFamily="18" charset="0"/>
                        </a:rPr>
                        <a:t>Students need to purchase a workbook and a revision guide which is available from the science department at a discounted rate on parent pay. </a:t>
                      </a:r>
                    </a:p>
                    <a:p>
                      <a:pPr algn="l">
                        <a:spcAft>
                          <a:spcPts val="0"/>
                        </a:spcAft>
                      </a:pPr>
                      <a:r>
                        <a:rPr lang="en-GB" sz="1400">
                          <a:effectLst/>
                          <a:latin typeface="Times New Roman" panose="02020603050405020304" pitchFamily="18" charset="0"/>
                          <a:ea typeface="Times New Roman" panose="02020603050405020304" pitchFamily="18" charset="0"/>
                        </a:rPr>
                        <a:t>Pupils will also be provided with a syllabus to prepare for assessments. </a:t>
                      </a:r>
                    </a:p>
                    <a:p>
                      <a:pPr algn="l">
                        <a:spcAft>
                          <a:spcPts val="0"/>
                        </a:spcAft>
                      </a:pPr>
                      <a:r>
                        <a:rPr lang="en-GB" sz="1400">
                          <a:effectLst/>
                          <a:latin typeface="Times New Roman" panose="02020603050405020304" pitchFamily="18" charset="0"/>
                          <a:ea typeface="Times New Roman" panose="02020603050405020304" pitchFamily="18" charset="0"/>
                        </a:rPr>
                        <a:t>Pupils will sit an assessment in all topics C1-C4 during the Autumn term.</a:t>
                      </a:r>
                    </a:p>
                  </a:txBody>
                  <a:tcPr marL="68580" marR="68580" marT="0" marB="0"/>
                </a:tc>
                <a:tc>
                  <a:txBody>
                    <a:bodyPr/>
                    <a:lstStyle/>
                    <a:p>
                      <a:pPr algn="l">
                        <a:spcAft>
                          <a:spcPts val="0"/>
                        </a:spcAft>
                      </a:pPr>
                      <a:r>
                        <a:rPr lang="en-GB" sz="1400" u="sng" dirty="0">
                          <a:solidFill>
                            <a:srgbClr val="0000FF"/>
                          </a:solidFill>
                          <a:effectLst/>
                          <a:latin typeface="Times New Roman" panose="02020603050405020304" pitchFamily="18" charset="0"/>
                          <a:ea typeface="Times New Roman" panose="02020603050405020304" pitchFamily="18" charset="0"/>
                          <a:hlinkClick r:id="rId2"/>
                        </a:rPr>
                        <a:t>www.freesciencelessons.com</a:t>
                      </a:r>
                      <a:r>
                        <a:rPr lang="en-GB" sz="1400" dirty="0">
                          <a:effectLst/>
                          <a:latin typeface="Times New Roman" panose="02020603050405020304" pitchFamily="18" charset="0"/>
                          <a:ea typeface="Times New Roman" panose="02020603050405020304" pitchFamily="18" charset="0"/>
                        </a:rPr>
                        <a:t> </a:t>
                      </a:r>
                    </a:p>
                    <a:p>
                      <a:pPr algn="l">
                        <a:spcAft>
                          <a:spcPts val="0"/>
                        </a:spcAft>
                      </a:pPr>
                      <a:r>
                        <a:rPr lang="en-GB" sz="1400" dirty="0">
                          <a:effectLst/>
                          <a:latin typeface="Times New Roman" panose="02020603050405020304" pitchFamily="18" charset="0"/>
                          <a:ea typeface="Times New Roman" panose="02020603050405020304" pitchFamily="18" charset="0"/>
                        </a:rPr>
                        <a:t> </a:t>
                      </a:r>
                    </a:p>
                    <a:p>
                      <a:pPr algn="l">
                        <a:spcAft>
                          <a:spcPts val="0"/>
                        </a:spcAft>
                      </a:pPr>
                      <a:r>
                        <a:rPr lang="en-GB" sz="1400" dirty="0" err="1">
                          <a:effectLst/>
                          <a:latin typeface="Times New Roman" panose="02020603050405020304" pitchFamily="18" charset="0"/>
                          <a:ea typeface="Times New Roman" panose="02020603050405020304" pitchFamily="18" charset="0"/>
                        </a:rPr>
                        <a:t>gcsepod</a:t>
                      </a:r>
                      <a:endParaRPr lang="en-GB" sz="1400" dirty="0">
                        <a:effectLst/>
                        <a:latin typeface="Times New Roman" panose="02020603050405020304" pitchFamily="18" charset="0"/>
                        <a:ea typeface="Times New Roman" panose="02020603050405020304" pitchFamily="18" charset="0"/>
                      </a:endParaRPr>
                    </a:p>
                    <a:p>
                      <a:pPr algn="l">
                        <a:spcAft>
                          <a:spcPts val="0"/>
                        </a:spcAft>
                      </a:pPr>
                      <a:r>
                        <a:rPr lang="en-GB" sz="1400" dirty="0">
                          <a:effectLst/>
                          <a:latin typeface="Times New Roman" panose="02020603050405020304" pitchFamily="18" charset="0"/>
                          <a:ea typeface="Times New Roman" panose="02020603050405020304" pitchFamily="18" charset="0"/>
                        </a:rPr>
                        <a:t> </a:t>
                      </a:r>
                    </a:p>
                    <a:p>
                      <a:pPr algn="l">
                        <a:spcAft>
                          <a:spcPts val="0"/>
                        </a:spcAft>
                      </a:pPr>
                      <a:r>
                        <a:rPr lang="en-GB" sz="1400" dirty="0">
                          <a:effectLst/>
                          <a:latin typeface="Times New Roman" panose="02020603050405020304" pitchFamily="18" charset="0"/>
                          <a:ea typeface="Times New Roman" panose="02020603050405020304" pitchFamily="18" charset="0"/>
                        </a:rPr>
                        <a:t> </a:t>
                      </a:r>
                    </a:p>
                  </a:txBody>
                  <a:tcPr marL="68580" marR="68580" marT="0" marB="0"/>
                </a:tc>
              </a:tr>
              <a:tr h="762000">
                <a:tc>
                  <a:txBody>
                    <a:bodyPr/>
                    <a:lstStyle/>
                    <a:p>
                      <a:pPr algn="ctr">
                        <a:spcAft>
                          <a:spcPts val="0"/>
                        </a:spcAft>
                      </a:pPr>
                      <a:r>
                        <a:rPr lang="en-GB" sz="1400" dirty="0" smtClean="0">
                          <a:effectLst/>
                          <a:latin typeface="Times New Roman" panose="02020603050405020304" pitchFamily="18" charset="0"/>
                          <a:ea typeface="Times New Roman" panose="02020603050405020304" pitchFamily="18" charset="0"/>
                        </a:rPr>
                        <a:t>Spring</a:t>
                      </a:r>
                      <a:endParaRPr lang="en-GB"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400" baseline="0" dirty="0" smtClean="0">
                          <a:effectLst/>
                          <a:latin typeface="Times New Roman" panose="02020603050405020304" pitchFamily="18" charset="0"/>
                          <a:ea typeface="Times New Roman" panose="02020603050405020304" pitchFamily="18" charset="0"/>
                        </a:rPr>
                        <a:t>Jan-Apr</a:t>
                      </a:r>
                    </a:p>
                    <a:p>
                      <a:pPr algn="ctr">
                        <a:spcAft>
                          <a:spcPts val="0"/>
                        </a:spcAft>
                      </a:pPr>
                      <a:r>
                        <a:rPr lang="en-GB" sz="1400" baseline="0" dirty="0" smtClean="0">
                          <a:effectLst/>
                          <a:latin typeface="Times New Roman" panose="02020603050405020304" pitchFamily="18" charset="0"/>
                          <a:ea typeface="Times New Roman" panose="02020603050405020304" pitchFamily="18" charset="0"/>
                        </a:rPr>
                        <a:t>P1 – Energy</a:t>
                      </a:r>
                    </a:p>
                    <a:p>
                      <a:pPr algn="ctr">
                        <a:spcAft>
                          <a:spcPts val="0"/>
                        </a:spcAft>
                      </a:pPr>
                      <a:endParaRPr lang="en-GB" sz="1400" baseline="0" dirty="0" smtClean="0">
                        <a:effectLst/>
                        <a:latin typeface="Times New Roman" panose="02020603050405020304" pitchFamily="18" charset="0"/>
                        <a:ea typeface="Times New Roman" panose="02020603050405020304" pitchFamily="18" charset="0"/>
                      </a:endParaRPr>
                    </a:p>
                    <a:p>
                      <a:pPr algn="ctr">
                        <a:spcAft>
                          <a:spcPts val="0"/>
                        </a:spcAft>
                      </a:pPr>
                      <a:r>
                        <a:rPr lang="en-GB" sz="1400" baseline="0" dirty="0" smtClean="0">
                          <a:effectLst/>
                          <a:latin typeface="Times New Roman" panose="02020603050405020304" pitchFamily="18" charset="0"/>
                          <a:ea typeface="Times New Roman" panose="02020603050405020304" pitchFamily="18" charset="0"/>
                        </a:rPr>
                        <a:t>P3 – Particle Model of Matter  </a:t>
                      </a:r>
                    </a:p>
                    <a:p>
                      <a:pPr algn="ctr">
                        <a:spcAft>
                          <a:spcPts val="0"/>
                        </a:spcAft>
                      </a:pPr>
                      <a:endParaRPr lang="en-GB" sz="1400" baseline="0" dirty="0" smtClean="0">
                        <a:effectLst/>
                        <a:latin typeface="Times New Roman" panose="02020603050405020304" pitchFamily="18" charset="0"/>
                        <a:ea typeface="Times New Roman" panose="02020603050405020304" pitchFamily="18" charset="0"/>
                      </a:endParaRPr>
                    </a:p>
                    <a:p>
                      <a:pPr algn="ctr">
                        <a:spcAft>
                          <a:spcPts val="0"/>
                        </a:spcAft>
                      </a:pPr>
                      <a:r>
                        <a:rPr lang="en-GB" sz="1400" baseline="0" dirty="0" smtClean="0">
                          <a:effectLst/>
                          <a:latin typeface="Times New Roman" panose="02020603050405020304" pitchFamily="18" charset="0"/>
                          <a:ea typeface="Times New Roman" panose="02020603050405020304" pitchFamily="18" charset="0"/>
                        </a:rPr>
                        <a:t>P4 – Atomic Structure</a:t>
                      </a:r>
                    </a:p>
                  </a:txBody>
                  <a:tcPr marL="68580" marR="68580" marT="0" marB="0"/>
                </a:tc>
                <a:tc>
                  <a:txBody>
                    <a:bodyPr/>
                    <a:lstStyle/>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Kinetic and Potential </a:t>
                      </a:r>
                      <a:r>
                        <a:rPr lang="en-GB" sz="1200" dirty="0" err="1">
                          <a:effectLst/>
                          <a:latin typeface="Times New Roman" panose="02020603050405020304" pitchFamily="18" charset="0"/>
                          <a:ea typeface="Times New Roman" panose="02020603050405020304" pitchFamily="18" charset="0"/>
                        </a:rPr>
                        <a:t>energy,Specific</a:t>
                      </a:r>
                      <a:r>
                        <a:rPr lang="en-GB" sz="1200" dirty="0">
                          <a:effectLst/>
                          <a:latin typeface="Times New Roman" panose="02020603050405020304" pitchFamily="18" charset="0"/>
                          <a:ea typeface="Times New Roman" panose="02020603050405020304" pitchFamily="18" charset="0"/>
                        </a:rPr>
                        <a:t> Heat Capacity, Conservation of energy, Energy Transfer and Efficiency, Renewable sources of energy, Trends in Energy Use, </a:t>
                      </a:r>
                      <a:r>
                        <a:rPr lang="en-GB" sz="1200" dirty="0" err="1">
                          <a:effectLst/>
                          <a:latin typeface="Times New Roman" panose="02020603050405020304" pitchFamily="18" charset="0"/>
                          <a:ea typeface="Times New Roman" panose="02020603050405020304" pitchFamily="18" charset="0"/>
                        </a:rPr>
                        <a:t>Parcle</a:t>
                      </a:r>
                      <a:r>
                        <a:rPr lang="en-GB" sz="1200" dirty="0">
                          <a:effectLst/>
                          <a:latin typeface="Times New Roman" panose="02020603050405020304" pitchFamily="18" charset="0"/>
                          <a:ea typeface="Times New Roman" panose="02020603050405020304" pitchFamily="18" charset="0"/>
                        </a:rPr>
                        <a:t> Model of an Atom, Isotopes, Nuclear </a:t>
                      </a:r>
                      <a:r>
                        <a:rPr lang="en-GB" sz="1200" dirty="0" err="1">
                          <a:effectLst/>
                          <a:latin typeface="Times New Roman" panose="02020603050405020304" pitchFamily="18" charset="0"/>
                          <a:ea typeface="Times New Roman" panose="02020603050405020304" pitchFamily="18" charset="0"/>
                        </a:rPr>
                        <a:t>Radiation,Half</a:t>
                      </a:r>
                      <a:r>
                        <a:rPr lang="en-GB" sz="1200" dirty="0">
                          <a:effectLst/>
                          <a:latin typeface="Times New Roman" panose="02020603050405020304" pitchFamily="18" charset="0"/>
                          <a:ea typeface="Times New Roman" panose="02020603050405020304" pitchFamily="18" charset="0"/>
                        </a:rPr>
                        <a:t>-life,</a:t>
                      </a:r>
                    </a:p>
                    <a:p>
                      <a:pPr algn="l">
                        <a:spcAft>
                          <a:spcPts val="0"/>
                        </a:spcAft>
                      </a:pPr>
                      <a:r>
                        <a:rPr lang="en-GB" sz="1200" dirty="0">
                          <a:effectLst/>
                          <a:latin typeface="Times New Roman" panose="02020603050405020304" pitchFamily="18" charset="0"/>
                          <a:ea typeface="Times New Roman" panose="02020603050405020304" pitchFamily="18" charset="0"/>
                        </a:rPr>
                        <a:t>Irradiation and </a:t>
                      </a:r>
                      <a:r>
                        <a:rPr lang="en-GB" sz="1200" dirty="0" err="1">
                          <a:effectLst/>
                          <a:latin typeface="Times New Roman" panose="02020603050405020304" pitchFamily="18" charset="0"/>
                          <a:ea typeface="Times New Roman" panose="02020603050405020304" pitchFamily="18" charset="0"/>
                        </a:rPr>
                        <a:t>contamination,Specific</a:t>
                      </a:r>
                      <a:r>
                        <a:rPr lang="en-GB" sz="1200" dirty="0">
                          <a:effectLst/>
                          <a:latin typeface="Times New Roman" panose="02020603050405020304" pitchFamily="18" charset="0"/>
                          <a:ea typeface="Times New Roman" panose="02020603050405020304" pitchFamily="18" charset="0"/>
                        </a:rPr>
                        <a:t> Latent heat,, density of </a:t>
                      </a:r>
                      <a:r>
                        <a:rPr lang="en-GB" sz="1200" dirty="0" err="1">
                          <a:effectLst/>
                          <a:latin typeface="Times New Roman" panose="02020603050405020304" pitchFamily="18" charset="0"/>
                          <a:ea typeface="Times New Roman" panose="02020603050405020304" pitchFamily="18" charset="0"/>
                        </a:rPr>
                        <a:t>materials,internal</a:t>
                      </a:r>
                      <a:r>
                        <a:rPr lang="en-GB" sz="1200" dirty="0">
                          <a:effectLst/>
                          <a:latin typeface="Times New Roman" panose="02020603050405020304" pitchFamily="18" charset="0"/>
                          <a:ea typeface="Times New Roman" panose="02020603050405020304" pitchFamily="18" charset="0"/>
                        </a:rPr>
                        <a:t> energy and change in state</a:t>
                      </a:r>
                    </a:p>
                  </a:txBody>
                  <a:tcPr marL="68580" marR="68580" marT="0" marB="0"/>
                </a:tc>
                <a:tc>
                  <a:txBody>
                    <a:bodyPr/>
                    <a:lstStyle/>
                    <a:p>
                      <a:pPr algn="l">
                        <a:spcAft>
                          <a:spcPts val="0"/>
                        </a:spcAft>
                      </a:pPr>
                      <a:r>
                        <a:rPr lang="en-GB" sz="12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200">
                          <a:effectLst/>
                          <a:latin typeface="Times New Roman" panose="02020603050405020304" pitchFamily="18" charset="0"/>
                          <a:ea typeface="Times New Roman" panose="02020603050405020304" pitchFamily="18" charset="0"/>
                        </a:rPr>
                        <a:t>Any Combined Science/Chemistry text book.</a:t>
                      </a:r>
                    </a:p>
                    <a:p>
                      <a:pPr algn="l">
                        <a:spcAft>
                          <a:spcPts val="0"/>
                        </a:spcAft>
                      </a:pPr>
                      <a:r>
                        <a:rPr lang="en-GB" sz="1200">
                          <a:effectLst/>
                          <a:latin typeface="Times New Roman" panose="02020603050405020304" pitchFamily="18" charset="0"/>
                          <a:ea typeface="Times New Roman" panose="02020603050405020304" pitchFamily="18" charset="0"/>
                        </a:rPr>
                        <a:t>Examples:</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Bef>
                          <a:spcPts val="1200"/>
                        </a:spcBef>
                        <a:spcAft>
                          <a:spcPts val="900"/>
                        </a:spcAft>
                      </a:pPr>
                      <a:r>
                        <a:rPr lang="en-GB" sz="1000">
                          <a:solidFill>
                            <a:srgbClr val="412878"/>
                          </a:solidFill>
                          <a:effectLst/>
                          <a:latin typeface="AQAChevinDemiBold"/>
                          <a:ea typeface="Times New Roman" panose="02020603050405020304" pitchFamily="18" charset="0"/>
                        </a:rPr>
                        <a:t>AQA GCSE (9-1) Chemistry Student Book</a:t>
                      </a:r>
                      <a:r>
                        <a:rPr lang="en-GB" sz="1550">
                          <a:solidFill>
                            <a:srgbClr val="412878"/>
                          </a:solidFill>
                          <a:effectLst/>
                          <a:latin typeface="AQAChevinDemiBold"/>
                          <a:ea typeface="Times New Roman" panose="02020603050405020304" pitchFamily="18" charset="0"/>
                        </a:rPr>
                        <a:t> </a:t>
                      </a:r>
                      <a:r>
                        <a:rPr lang="en-GB" sz="950">
                          <a:solidFill>
                            <a:srgbClr val="4C4C4B"/>
                          </a:solidFill>
                          <a:effectLst/>
                          <a:latin typeface="Helvetica Neue"/>
                          <a:ea typeface="Times New Roman" panose="02020603050405020304" pitchFamily="18" charset="0"/>
                        </a:rPr>
                        <a:t>Authors: Ann Daniels, series edited by Ed Walsh </a:t>
                      </a:r>
                      <a:br>
                        <a:rPr lang="en-GB" sz="950">
                          <a:solidFill>
                            <a:srgbClr val="4C4C4B"/>
                          </a:solidFill>
                          <a:effectLst/>
                          <a:latin typeface="Helvetica Neue"/>
                          <a:ea typeface="Times New Roman" panose="02020603050405020304" pitchFamily="18" charset="0"/>
                        </a:rPr>
                      </a:br>
                      <a:r>
                        <a:rPr lang="en-GB" sz="950">
                          <a:solidFill>
                            <a:srgbClr val="4C4C4B"/>
                          </a:solidFill>
                          <a:effectLst/>
                          <a:latin typeface="Helvetica Neue"/>
                          <a:ea typeface="Times New Roman" panose="02020603050405020304" pitchFamily="18" charset="0"/>
                        </a:rPr>
                        <a:t>Publisher: Collins</a:t>
                      </a:r>
                      <a:endParaRPr lang="en-GB" sz="1200">
                        <a:effectLst/>
                        <a:latin typeface="Times New Roman" panose="02020603050405020304" pitchFamily="18" charset="0"/>
                        <a:ea typeface="Times New Roman" panose="02020603050405020304" pitchFamily="18" charset="0"/>
                      </a:endParaRPr>
                    </a:p>
                    <a:p>
                      <a:pPr algn="l">
                        <a:spcBef>
                          <a:spcPts val="1200"/>
                        </a:spcBef>
                        <a:spcAft>
                          <a:spcPts val="900"/>
                        </a:spcAft>
                      </a:pPr>
                      <a:r>
                        <a:rPr lang="en-GB" sz="1000">
                          <a:solidFill>
                            <a:srgbClr val="412878"/>
                          </a:solidFill>
                          <a:effectLst/>
                          <a:latin typeface="AQAChevinDemiBold"/>
                          <a:ea typeface="Times New Roman" panose="02020603050405020304" pitchFamily="18" charset="0"/>
                          <a:cs typeface="Helvetica" panose="020B0604020202020204" pitchFamily="34" charset="0"/>
                        </a:rPr>
                        <a:t>AQA GCSE (9-1) Chemistry for Combined Science: Trilogy</a:t>
                      </a:r>
                      <a:r>
                        <a:rPr lang="en-GB" sz="1000">
                          <a:solidFill>
                            <a:srgbClr val="4C4C4B"/>
                          </a:solidFill>
                          <a:effectLst/>
                          <a:latin typeface="Helvetica" panose="020B0604020202020204" pitchFamily="34" charset="0"/>
                          <a:ea typeface="Times New Roman" panose="02020603050405020304" pitchFamily="18" charset="0"/>
                        </a:rPr>
                        <a:t>Authors: Ann Daniels, Series editor: Ed Walsh </a:t>
                      </a:r>
                      <a:br>
                        <a:rPr lang="en-GB" sz="1000">
                          <a:solidFill>
                            <a:srgbClr val="4C4C4B"/>
                          </a:solidFill>
                          <a:effectLst/>
                          <a:latin typeface="Helvetica" panose="020B0604020202020204" pitchFamily="34" charset="0"/>
                          <a:ea typeface="Times New Roman" panose="02020603050405020304" pitchFamily="18" charset="0"/>
                        </a:rPr>
                      </a:br>
                      <a:r>
                        <a:rPr lang="en-GB" sz="1000">
                          <a:solidFill>
                            <a:srgbClr val="4C4C4B"/>
                          </a:solidFill>
                          <a:effectLst/>
                          <a:latin typeface="Helvetica" panose="020B0604020202020204" pitchFamily="34" charset="0"/>
                          <a:ea typeface="Times New Roman" panose="02020603050405020304" pitchFamily="18" charset="0"/>
                        </a:rPr>
                        <a:t>Publisher: Collins</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CGP revision Guide,</a:t>
                      </a:r>
                    </a:p>
                    <a:p>
                      <a:pPr algn="l">
                        <a:spcAft>
                          <a:spcPts val="0"/>
                        </a:spcAft>
                      </a:pPr>
                      <a:r>
                        <a:rPr lang="en-GB" sz="1200">
                          <a:effectLst/>
                          <a:latin typeface="Times New Roman" panose="02020603050405020304" pitchFamily="18" charset="0"/>
                          <a:ea typeface="Times New Roman" panose="02020603050405020304" pitchFamily="18" charset="0"/>
                        </a:rPr>
                        <a:t>AQA syllabus</a:t>
                      </a:r>
                    </a:p>
                  </a:txBody>
                  <a:tcPr marL="68580" marR="68580" marT="0" marB="0"/>
                </a:tc>
                <a:tc>
                  <a:txBody>
                    <a:bodyPr/>
                    <a:lstStyle/>
                    <a:p>
                      <a:pPr algn="l">
                        <a:spcAft>
                          <a:spcPts val="0"/>
                        </a:spcAft>
                      </a:pPr>
                      <a:r>
                        <a:rPr lang="en-GB" sz="1200" dirty="0">
                          <a:effectLst/>
                          <a:latin typeface="Times New Roman" panose="02020603050405020304" pitchFamily="18" charset="0"/>
                          <a:ea typeface="Times New Roman" panose="02020603050405020304" pitchFamily="18" charset="0"/>
                        </a:rPr>
                        <a:t>Students need to purchase a workbook and a revision guide which is available from the science department at a discounted rate on parent pay. </a:t>
                      </a:r>
                    </a:p>
                    <a:p>
                      <a:pPr algn="l">
                        <a:spcAft>
                          <a:spcPts val="0"/>
                        </a:spcAft>
                      </a:pPr>
                      <a:r>
                        <a:rPr lang="en-GB" sz="1200" dirty="0">
                          <a:effectLst/>
                          <a:latin typeface="Times New Roman" panose="02020603050405020304" pitchFamily="18" charset="0"/>
                          <a:ea typeface="Times New Roman" panose="02020603050405020304" pitchFamily="18" charset="0"/>
                        </a:rPr>
                        <a:t>Pupils will also be provided with a syllabus to prepare for assessments. </a:t>
                      </a:r>
                    </a:p>
                    <a:p>
                      <a:pPr algn="l">
                        <a:spcAft>
                          <a:spcPts val="0"/>
                        </a:spcAft>
                      </a:pPr>
                      <a:r>
                        <a:rPr lang="en-GB" sz="1200" dirty="0">
                          <a:effectLst/>
                          <a:latin typeface="Times New Roman" panose="02020603050405020304" pitchFamily="18" charset="0"/>
                          <a:ea typeface="Times New Roman" panose="02020603050405020304" pitchFamily="18" charset="0"/>
                        </a:rPr>
                        <a:t>Pupils will sit an assessment in all topics P1, P3 and P4 during the Autumn term</a:t>
                      </a:r>
                    </a:p>
                    <a:p>
                      <a:pPr algn="l">
                        <a:spcAft>
                          <a:spcPts val="0"/>
                        </a:spcAft>
                      </a:pPr>
                      <a:r>
                        <a:rPr lang="en-GB" sz="1200" dirty="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endParaRPr lang="en-GB" sz="14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00751887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229491486"/>
              </p:ext>
            </p:extLst>
          </p:nvPr>
        </p:nvGraphicFramePr>
        <p:xfrm>
          <a:off x="0" y="0"/>
          <a:ext cx="13208000" cy="4709160"/>
        </p:xfrm>
        <a:graphic>
          <a:graphicData uri="http://schemas.openxmlformats.org/drawingml/2006/table">
            <a:tbl>
              <a:tblPr firstRow="1" firstCol="1" bandRow="1">
                <a:tableStyleId>{5C22544A-7EE6-4342-B048-85BDC9FD1C3A}</a:tableStyleId>
              </a:tblPr>
              <a:tblGrid>
                <a:gridCol w="1910119"/>
                <a:gridCol w="1871648"/>
                <a:gridCol w="1954852"/>
                <a:gridCol w="1885962"/>
                <a:gridCol w="1889541"/>
                <a:gridCol w="1997796"/>
                <a:gridCol w="1698082"/>
              </a:tblGrid>
              <a:tr h="762000">
                <a:tc>
                  <a:txBody>
                    <a:bodyPr/>
                    <a:lstStyle/>
                    <a:p>
                      <a:pPr algn="ctr">
                        <a:spcAft>
                          <a:spcPts val="0"/>
                        </a:spcAft>
                      </a:pPr>
                      <a:r>
                        <a:rPr lang="en-GB" sz="1600" dirty="0">
                          <a:effectLst/>
                        </a:rPr>
                        <a:t>Term</a:t>
                      </a:r>
                      <a:endParaRPr lang="en-GB"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Topics to be studies</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dirty="0">
                          <a:effectLst/>
                        </a:rPr>
                        <a:t>Keywords / Terms</a:t>
                      </a:r>
                      <a:endParaRPr lang="en-GB"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Places of Interest</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Related reading</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a:effectLst/>
                        </a:rPr>
                        <a:t>Assessment Information</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600" dirty="0">
                          <a:effectLst/>
                        </a:rPr>
                        <a:t>Additional Information</a:t>
                      </a:r>
                      <a:endParaRPr lang="en-GB" sz="1400" dirty="0">
                        <a:effectLst/>
                        <a:latin typeface="Times New Roman" panose="02020603050405020304" pitchFamily="18" charset="0"/>
                        <a:ea typeface="Times New Roman" panose="02020603050405020304" pitchFamily="18" charset="0"/>
                      </a:endParaRPr>
                    </a:p>
                  </a:txBody>
                  <a:tcPr marL="68580" marR="68580" marT="0" marB="0"/>
                </a:tc>
              </a:tr>
              <a:tr h="762000">
                <a:tc>
                  <a:txBody>
                    <a:bodyPr/>
                    <a:lstStyle/>
                    <a:p>
                      <a:pPr algn="ctr">
                        <a:spcAft>
                          <a:spcPts val="0"/>
                        </a:spcAft>
                      </a:pPr>
                      <a:r>
                        <a:rPr lang="en-GB" sz="1400" dirty="0" smtClean="0">
                          <a:effectLst/>
                          <a:latin typeface="Times New Roman" panose="02020603050405020304" pitchFamily="18" charset="0"/>
                          <a:ea typeface="Times New Roman" panose="02020603050405020304" pitchFamily="18" charset="0"/>
                        </a:rPr>
                        <a:t>Summer</a:t>
                      </a:r>
                      <a:endParaRPr lang="en-GB"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n-GB" sz="1400" dirty="0" smtClean="0">
                          <a:effectLst/>
                          <a:latin typeface="Times New Roman" panose="02020603050405020304" pitchFamily="18" charset="0"/>
                          <a:ea typeface="Times New Roman" panose="02020603050405020304" pitchFamily="18" charset="0"/>
                        </a:rPr>
                        <a:t>May – July</a:t>
                      </a:r>
                      <a:br>
                        <a:rPr lang="en-GB" sz="1400" dirty="0" smtClean="0">
                          <a:effectLst/>
                          <a:latin typeface="Times New Roman" panose="02020603050405020304" pitchFamily="18" charset="0"/>
                          <a:ea typeface="Times New Roman" panose="02020603050405020304" pitchFamily="18" charset="0"/>
                        </a:rPr>
                      </a:br>
                      <a:r>
                        <a:rPr lang="en-GB" sz="1400" dirty="0" smtClean="0">
                          <a:effectLst/>
                          <a:latin typeface="Times New Roman" panose="02020603050405020304" pitchFamily="18" charset="0"/>
                          <a:ea typeface="Times New Roman" panose="02020603050405020304" pitchFamily="18" charset="0"/>
                        </a:rPr>
                        <a:t>B1</a:t>
                      </a:r>
                      <a:r>
                        <a:rPr lang="en-GB" sz="1400" baseline="0" dirty="0" smtClean="0">
                          <a:effectLst/>
                          <a:latin typeface="Times New Roman" panose="02020603050405020304" pitchFamily="18" charset="0"/>
                          <a:ea typeface="Times New Roman" panose="02020603050405020304" pitchFamily="18" charset="0"/>
                        </a:rPr>
                        <a:t> – Cell Biology</a:t>
                      </a:r>
                    </a:p>
                    <a:p>
                      <a:pPr algn="ctr">
                        <a:spcAft>
                          <a:spcPts val="0"/>
                        </a:spcAft>
                      </a:pPr>
                      <a:endParaRPr lang="en-GB" sz="1400" baseline="0" dirty="0" smtClean="0">
                        <a:effectLst/>
                        <a:latin typeface="Times New Roman" panose="02020603050405020304" pitchFamily="18" charset="0"/>
                        <a:ea typeface="Times New Roman" panose="02020603050405020304" pitchFamily="18" charset="0"/>
                      </a:endParaRPr>
                    </a:p>
                    <a:p>
                      <a:pPr algn="ctr">
                        <a:spcAft>
                          <a:spcPts val="0"/>
                        </a:spcAft>
                      </a:pPr>
                      <a:r>
                        <a:rPr lang="en-GB" sz="1400" baseline="0" dirty="0" smtClean="0">
                          <a:effectLst/>
                          <a:latin typeface="Times New Roman" panose="02020603050405020304" pitchFamily="18" charset="0"/>
                          <a:ea typeface="Times New Roman" panose="02020603050405020304" pitchFamily="18" charset="0"/>
                        </a:rPr>
                        <a:t>B2 – Bioenergetics</a:t>
                      </a:r>
                    </a:p>
                    <a:p>
                      <a:pPr algn="ctr">
                        <a:spcAft>
                          <a:spcPts val="0"/>
                        </a:spcAft>
                      </a:pPr>
                      <a:endParaRPr lang="en-GB" sz="1400" baseline="0" dirty="0" smtClean="0">
                        <a:effectLst/>
                        <a:latin typeface="Times New Roman" panose="02020603050405020304" pitchFamily="18" charset="0"/>
                        <a:ea typeface="Times New Roman" panose="02020603050405020304" pitchFamily="18" charset="0"/>
                      </a:endParaRPr>
                    </a:p>
                    <a:p>
                      <a:pPr algn="ctr">
                        <a:spcAft>
                          <a:spcPts val="0"/>
                        </a:spcAft>
                      </a:pPr>
                      <a:r>
                        <a:rPr lang="en-GB" sz="1400" baseline="0" dirty="0" smtClean="0">
                          <a:effectLst/>
                          <a:latin typeface="Times New Roman" panose="02020603050405020304" pitchFamily="18" charset="0"/>
                          <a:ea typeface="Times New Roman" panose="02020603050405020304" pitchFamily="18" charset="0"/>
                        </a:rPr>
                        <a:t>B3 – Organisations</a:t>
                      </a:r>
                    </a:p>
                    <a:p>
                      <a:pPr algn="ctr">
                        <a:spcAft>
                          <a:spcPts val="0"/>
                        </a:spcAft>
                      </a:pPr>
                      <a:endParaRPr lang="en-GB" sz="1400" baseline="0" dirty="0" smtClean="0">
                        <a:effectLst/>
                        <a:latin typeface="Times New Roman" panose="02020603050405020304" pitchFamily="18" charset="0"/>
                        <a:ea typeface="Times New Roman" panose="02020603050405020304" pitchFamily="18" charset="0"/>
                      </a:endParaRPr>
                    </a:p>
                    <a:p>
                      <a:pPr algn="ctr">
                        <a:spcAft>
                          <a:spcPts val="0"/>
                        </a:spcAft>
                      </a:pPr>
                      <a:r>
                        <a:rPr lang="en-GB" sz="1400" baseline="0" dirty="0" smtClean="0">
                          <a:effectLst/>
                          <a:latin typeface="Times New Roman" panose="02020603050405020304" pitchFamily="18" charset="0"/>
                          <a:ea typeface="Times New Roman" panose="02020603050405020304" pitchFamily="18" charset="0"/>
                        </a:rPr>
                        <a:t>B4 – Infection and Response </a:t>
                      </a:r>
                      <a:endParaRPr lang="en-GB"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err="1">
                          <a:effectLst/>
                          <a:latin typeface="Times New Roman" panose="02020603050405020304" pitchFamily="18" charset="0"/>
                          <a:ea typeface="Times New Roman" panose="02020603050405020304" pitchFamily="18" charset="0"/>
                        </a:rPr>
                        <a:t>Microscopy,cells</a:t>
                      </a:r>
                      <a:r>
                        <a:rPr lang="en-GB" sz="1200" dirty="0">
                          <a:effectLst/>
                          <a:latin typeface="Times New Roman" panose="02020603050405020304" pitchFamily="18" charset="0"/>
                          <a:ea typeface="Times New Roman" panose="02020603050405020304" pitchFamily="18" charset="0"/>
                        </a:rPr>
                        <a:t>, chromosomes and mitosis, diffusion, </a:t>
                      </a:r>
                      <a:r>
                        <a:rPr lang="en-GB" sz="1200" dirty="0" err="1">
                          <a:effectLst/>
                          <a:latin typeface="Times New Roman" panose="02020603050405020304" pitchFamily="18" charset="0"/>
                          <a:ea typeface="Times New Roman" panose="02020603050405020304" pitchFamily="18" charset="0"/>
                        </a:rPr>
                        <a:t>osmosis,active</a:t>
                      </a:r>
                      <a:r>
                        <a:rPr lang="en-GB" sz="1200" dirty="0">
                          <a:effectLst/>
                          <a:latin typeface="Times New Roman" panose="02020603050405020304" pitchFamily="18" charset="0"/>
                          <a:ea typeface="Times New Roman" panose="02020603050405020304" pitchFamily="18" charset="0"/>
                        </a:rPr>
                        <a:t> transport, exchanging substances, enzymes, </a:t>
                      </a:r>
                      <a:r>
                        <a:rPr lang="en-GB" sz="1200" dirty="0" err="1">
                          <a:effectLst/>
                          <a:latin typeface="Times New Roman" panose="02020603050405020304" pitchFamily="18" charset="0"/>
                          <a:ea typeface="Times New Roman" panose="02020603050405020304" pitchFamily="18" charset="0"/>
                        </a:rPr>
                        <a:t>digestion,lungs,food</a:t>
                      </a:r>
                      <a:r>
                        <a:rPr lang="en-GB" sz="1200" dirty="0">
                          <a:effectLst/>
                          <a:latin typeface="Times New Roman" panose="02020603050405020304" pitchFamily="18" charset="0"/>
                          <a:ea typeface="Times New Roman" panose="02020603050405020304" pitchFamily="18" charset="0"/>
                        </a:rPr>
                        <a:t> </a:t>
                      </a:r>
                      <a:r>
                        <a:rPr lang="en-GB" sz="1200" dirty="0" err="1">
                          <a:effectLst/>
                          <a:latin typeface="Times New Roman" panose="02020603050405020304" pitchFamily="18" charset="0"/>
                          <a:ea typeface="Times New Roman" panose="02020603050405020304" pitchFamily="18" charset="0"/>
                        </a:rPr>
                        <a:t>tests,circulatory</a:t>
                      </a:r>
                      <a:r>
                        <a:rPr lang="en-GB" sz="1200" dirty="0">
                          <a:effectLst/>
                          <a:latin typeface="Times New Roman" panose="02020603050405020304" pitchFamily="18" charset="0"/>
                          <a:ea typeface="Times New Roman" panose="02020603050405020304" pitchFamily="18" charset="0"/>
                        </a:rPr>
                        <a:t> system, cardiovascular </a:t>
                      </a:r>
                      <a:r>
                        <a:rPr lang="en-GB" sz="1200" dirty="0" err="1">
                          <a:effectLst/>
                          <a:latin typeface="Times New Roman" panose="02020603050405020304" pitchFamily="18" charset="0"/>
                          <a:ea typeface="Times New Roman" panose="02020603050405020304" pitchFamily="18" charset="0"/>
                        </a:rPr>
                        <a:t>disease,non</a:t>
                      </a:r>
                      <a:r>
                        <a:rPr lang="en-GB" sz="1200" dirty="0">
                          <a:effectLst/>
                          <a:latin typeface="Times New Roman" panose="02020603050405020304" pitchFamily="18" charset="0"/>
                          <a:ea typeface="Times New Roman" panose="02020603050405020304" pitchFamily="18" charset="0"/>
                        </a:rPr>
                        <a:t>-communicable </a:t>
                      </a:r>
                      <a:r>
                        <a:rPr lang="en-GB" sz="1200" dirty="0" err="1">
                          <a:effectLst/>
                          <a:latin typeface="Times New Roman" panose="02020603050405020304" pitchFamily="18" charset="0"/>
                          <a:ea typeface="Times New Roman" panose="02020603050405020304" pitchFamily="18" charset="0"/>
                        </a:rPr>
                        <a:t>disease,cancer</a:t>
                      </a:r>
                      <a:r>
                        <a:rPr lang="en-GB" sz="1200" dirty="0">
                          <a:effectLst/>
                          <a:latin typeface="Times New Roman" panose="02020603050405020304" pitchFamily="18" charset="0"/>
                          <a:ea typeface="Times New Roman" panose="02020603050405020304" pitchFamily="18" charset="0"/>
                        </a:rPr>
                        <a:t>, transpiration and translocation, communicable </a:t>
                      </a:r>
                      <a:r>
                        <a:rPr lang="en-GB" sz="1200" dirty="0" err="1">
                          <a:effectLst/>
                          <a:latin typeface="Times New Roman" panose="02020603050405020304" pitchFamily="18" charset="0"/>
                          <a:ea typeface="Times New Roman" panose="02020603050405020304" pitchFamily="18" charset="0"/>
                        </a:rPr>
                        <a:t>disease,microbes,vaccination</a:t>
                      </a:r>
                      <a:r>
                        <a:rPr lang="en-GB" sz="1200" dirty="0">
                          <a:effectLst/>
                          <a:latin typeface="Times New Roman" panose="02020603050405020304" pitchFamily="18" charset="0"/>
                          <a:ea typeface="Times New Roman" panose="02020603050405020304" pitchFamily="18" charset="0"/>
                        </a:rPr>
                        <a:t>, developing drugs, photosynthesis, respiration and metabolism, aerobic and anaerobic </a:t>
                      </a:r>
                      <a:r>
                        <a:rPr lang="en-GB" sz="1200" dirty="0" err="1">
                          <a:effectLst/>
                          <a:latin typeface="Times New Roman" panose="02020603050405020304" pitchFamily="18" charset="0"/>
                          <a:ea typeface="Times New Roman" panose="02020603050405020304" pitchFamily="18" charset="0"/>
                        </a:rPr>
                        <a:t>respiration,exercise</a:t>
                      </a:r>
                      <a:r>
                        <a:rPr lang="en-GB" sz="1200" dirty="0">
                          <a:effectLst/>
                          <a:latin typeface="Times New Roman" panose="02020603050405020304" pitchFamily="18" charset="0"/>
                          <a:ea typeface="Times New Roman" panose="02020603050405020304" pitchFamily="18" charset="0"/>
                        </a:rPr>
                        <a:t>.</a:t>
                      </a:r>
                    </a:p>
                  </a:txBody>
                  <a:tcPr marL="68580" marR="68580" marT="0" marB="0"/>
                </a:tc>
                <a:tc>
                  <a:txBody>
                    <a:bodyPr/>
                    <a:lstStyle/>
                    <a:p>
                      <a:pPr algn="l">
                        <a:spcAft>
                          <a:spcPts val="0"/>
                        </a:spcAft>
                      </a:pPr>
                      <a:r>
                        <a:rPr lang="en-GB" sz="12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l">
                        <a:spcAft>
                          <a:spcPts val="0"/>
                        </a:spcAft>
                      </a:pPr>
                      <a:r>
                        <a:rPr lang="en-GB" sz="1200">
                          <a:effectLst/>
                          <a:latin typeface="Times New Roman" panose="02020603050405020304" pitchFamily="18" charset="0"/>
                          <a:ea typeface="Times New Roman" panose="02020603050405020304" pitchFamily="18" charset="0"/>
                        </a:rPr>
                        <a:t>Any Combined Science/Chemistry text book.</a:t>
                      </a:r>
                    </a:p>
                    <a:p>
                      <a:pPr algn="l">
                        <a:spcAft>
                          <a:spcPts val="0"/>
                        </a:spcAft>
                      </a:pPr>
                      <a:r>
                        <a:rPr lang="en-GB" sz="1200">
                          <a:effectLst/>
                          <a:latin typeface="Times New Roman" panose="02020603050405020304" pitchFamily="18" charset="0"/>
                          <a:ea typeface="Times New Roman" panose="02020603050405020304" pitchFamily="18" charset="0"/>
                        </a:rPr>
                        <a:t>Examples:</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Bef>
                          <a:spcPts val="1200"/>
                        </a:spcBef>
                        <a:spcAft>
                          <a:spcPts val="900"/>
                        </a:spcAft>
                      </a:pPr>
                      <a:r>
                        <a:rPr lang="en-GB" sz="1000">
                          <a:solidFill>
                            <a:srgbClr val="412878"/>
                          </a:solidFill>
                          <a:effectLst/>
                          <a:latin typeface="AQAChevinDemiBold"/>
                          <a:ea typeface="Times New Roman" panose="02020603050405020304" pitchFamily="18" charset="0"/>
                        </a:rPr>
                        <a:t>AQA GCSE (9-1) Chemistry Student Book</a:t>
                      </a:r>
                      <a:r>
                        <a:rPr lang="en-GB" sz="1550">
                          <a:solidFill>
                            <a:srgbClr val="412878"/>
                          </a:solidFill>
                          <a:effectLst/>
                          <a:latin typeface="AQAChevinDemiBold"/>
                          <a:ea typeface="Times New Roman" panose="02020603050405020304" pitchFamily="18" charset="0"/>
                        </a:rPr>
                        <a:t> </a:t>
                      </a:r>
                      <a:r>
                        <a:rPr lang="en-GB" sz="950">
                          <a:solidFill>
                            <a:srgbClr val="4C4C4B"/>
                          </a:solidFill>
                          <a:effectLst/>
                          <a:latin typeface="Helvetica Neue"/>
                          <a:ea typeface="Times New Roman" panose="02020603050405020304" pitchFamily="18" charset="0"/>
                        </a:rPr>
                        <a:t>Authors: Ann Daniels, series edited by Ed Walsh </a:t>
                      </a:r>
                      <a:br>
                        <a:rPr lang="en-GB" sz="950">
                          <a:solidFill>
                            <a:srgbClr val="4C4C4B"/>
                          </a:solidFill>
                          <a:effectLst/>
                          <a:latin typeface="Helvetica Neue"/>
                          <a:ea typeface="Times New Roman" panose="02020603050405020304" pitchFamily="18" charset="0"/>
                        </a:rPr>
                      </a:br>
                      <a:r>
                        <a:rPr lang="en-GB" sz="950">
                          <a:solidFill>
                            <a:srgbClr val="4C4C4B"/>
                          </a:solidFill>
                          <a:effectLst/>
                          <a:latin typeface="Helvetica Neue"/>
                          <a:ea typeface="Times New Roman" panose="02020603050405020304" pitchFamily="18" charset="0"/>
                        </a:rPr>
                        <a:t>Publisher: Collins</a:t>
                      </a:r>
                      <a:endParaRPr lang="en-GB" sz="1200">
                        <a:effectLst/>
                        <a:latin typeface="Times New Roman" panose="02020603050405020304" pitchFamily="18" charset="0"/>
                        <a:ea typeface="Times New Roman" panose="02020603050405020304" pitchFamily="18" charset="0"/>
                      </a:endParaRPr>
                    </a:p>
                    <a:p>
                      <a:pPr algn="l">
                        <a:spcBef>
                          <a:spcPts val="1200"/>
                        </a:spcBef>
                        <a:spcAft>
                          <a:spcPts val="900"/>
                        </a:spcAft>
                      </a:pPr>
                      <a:r>
                        <a:rPr lang="en-GB" sz="1000">
                          <a:solidFill>
                            <a:srgbClr val="412878"/>
                          </a:solidFill>
                          <a:effectLst/>
                          <a:latin typeface="AQAChevinDemiBold"/>
                          <a:ea typeface="Times New Roman" panose="02020603050405020304" pitchFamily="18" charset="0"/>
                          <a:cs typeface="Helvetica" panose="020B0604020202020204" pitchFamily="34" charset="0"/>
                        </a:rPr>
                        <a:t>AQA GCSE (9-1) Chemistry for Combined Science: Trilogy</a:t>
                      </a:r>
                      <a:r>
                        <a:rPr lang="en-GB" sz="1000">
                          <a:solidFill>
                            <a:srgbClr val="4C4C4B"/>
                          </a:solidFill>
                          <a:effectLst/>
                          <a:latin typeface="Helvetica" panose="020B0604020202020204" pitchFamily="34" charset="0"/>
                          <a:ea typeface="Times New Roman" panose="02020603050405020304" pitchFamily="18" charset="0"/>
                        </a:rPr>
                        <a:t>Authors: Ann Daniels, Series editor: Ed Walsh </a:t>
                      </a:r>
                      <a:br>
                        <a:rPr lang="en-GB" sz="1000">
                          <a:solidFill>
                            <a:srgbClr val="4C4C4B"/>
                          </a:solidFill>
                          <a:effectLst/>
                          <a:latin typeface="Helvetica" panose="020B0604020202020204" pitchFamily="34" charset="0"/>
                          <a:ea typeface="Times New Roman" panose="02020603050405020304" pitchFamily="18" charset="0"/>
                        </a:rPr>
                      </a:br>
                      <a:r>
                        <a:rPr lang="en-GB" sz="1000">
                          <a:solidFill>
                            <a:srgbClr val="4C4C4B"/>
                          </a:solidFill>
                          <a:effectLst/>
                          <a:latin typeface="Helvetica" panose="020B0604020202020204" pitchFamily="34" charset="0"/>
                          <a:ea typeface="Times New Roman" panose="02020603050405020304" pitchFamily="18" charset="0"/>
                        </a:rPr>
                        <a:t>Publisher: Collins</a:t>
                      </a:r>
                      <a:endParaRPr lang="en-GB" sz="1200">
                        <a:effectLst/>
                        <a:latin typeface="Times New Roman" panose="02020603050405020304" pitchFamily="18" charset="0"/>
                        <a:ea typeface="Times New Roman" panose="02020603050405020304" pitchFamily="18" charset="0"/>
                      </a:endParaRP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 </a:t>
                      </a:r>
                    </a:p>
                    <a:p>
                      <a:pPr algn="l">
                        <a:spcAft>
                          <a:spcPts val="0"/>
                        </a:spcAft>
                      </a:pPr>
                      <a:r>
                        <a:rPr lang="en-GB" sz="1200">
                          <a:effectLst/>
                          <a:latin typeface="Times New Roman" panose="02020603050405020304" pitchFamily="18" charset="0"/>
                          <a:ea typeface="Times New Roman" panose="02020603050405020304" pitchFamily="18" charset="0"/>
                        </a:rPr>
                        <a:t>CGP revision Guide,</a:t>
                      </a:r>
                    </a:p>
                    <a:p>
                      <a:pPr algn="l">
                        <a:spcAft>
                          <a:spcPts val="0"/>
                        </a:spcAft>
                      </a:pPr>
                      <a:r>
                        <a:rPr lang="en-GB" sz="1200">
                          <a:effectLst/>
                          <a:latin typeface="Times New Roman" panose="02020603050405020304" pitchFamily="18" charset="0"/>
                          <a:ea typeface="Times New Roman" panose="02020603050405020304" pitchFamily="18" charset="0"/>
                        </a:rPr>
                        <a:t>AQA syllabus</a:t>
                      </a:r>
                    </a:p>
                  </a:txBody>
                  <a:tcPr marL="68580" marR="68580" marT="0" marB="0"/>
                </a:tc>
                <a:tc>
                  <a:txBody>
                    <a:bodyPr/>
                    <a:lstStyle/>
                    <a:p>
                      <a:pPr algn="l">
                        <a:spcAft>
                          <a:spcPts val="0"/>
                        </a:spcAft>
                      </a:pPr>
                      <a:r>
                        <a:rPr lang="en-GB" sz="1200" dirty="0">
                          <a:effectLst/>
                          <a:latin typeface="Times New Roman" panose="02020603050405020304" pitchFamily="18" charset="0"/>
                          <a:ea typeface="Times New Roman" panose="02020603050405020304" pitchFamily="18" charset="0"/>
                        </a:rPr>
                        <a:t> </a:t>
                      </a:r>
                    </a:p>
                    <a:p>
                      <a:pPr algn="l">
                        <a:spcAft>
                          <a:spcPts val="0"/>
                        </a:spcAft>
                      </a:pPr>
                      <a:r>
                        <a:rPr lang="en-GB" sz="1200" dirty="0">
                          <a:effectLst/>
                          <a:latin typeface="Times New Roman" panose="02020603050405020304" pitchFamily="18" charset="0"/>
                          <a:ea typeface="Times New Roman" panose="02020603050405020304" pitchFamily="18" charset="0"/>
                        </a:rPr>
                        <a:t>Students need to purchase a workbook and a revision guide which is available from the science department at a discounted rate on parent pay. </a:t>
                      </a:r>
                    </a:p>
                    <a:p>
                      <a:pPr algn="l">
                        <a:spcAft>
                          <a:spcPts val="0"/>
                        </a:spcAft>
                      </a:pPr>
                      <a:r>
                        <a:rPr lang="en-GB" sz="1200" dirty="0">
                          <a:effectLst/>
                          <a:latin typeface="Times New Roman" panose="02020603050405020304" pitchFamily="18" charset="0"/>
                          <a:ea typeface="Times New Roman" panose="02020603050405020304" pitchFamily="18" charset="0"/>
                        </a:rPr>
                        <a:t>Pupils will also be provided with a syllabus to prepare for assessments. </a:t>
                      </a:r>
                    </a:p>
                    <a:p>
                      <a:pPr algn="l">
                        <a:spcAft>
                          <a:spcPts val="0"/>
                        </a:spcAft>
                      </a:pPr>
                      <a:r>
                        <a:rPr lang="en-GB" sz="1200" dirty="0">
                          <a:effectLst/>
                          <a:latin typeface="Times New Roman" panose="02020603050405020304" pitchFamily="18" charset="0"/>
                          <a:ea typeface="Times New Roman" panose="02020603050405020304" pitchFamily="18" charset="0"/>
                        </a:rPr>
                        <a:t>Pupils will sit an assessment in all topics B1-B4 during the Autumn term</a:t>
                      </a:r>
                    </a:p>
                  </a:txBody>
                  <a:tcPr marL="68580" marR="68580" marT="0" marB="0"/>
                </a:tc>
                <a:tc>
                  <a:txBody>
                    <a:bodyPr/>
                    <a:lstStyle/>
                    <a:p>
                      <a:pPr algn="ctr">
                        <a:spcAft>
                          <a:spcPts val="0"/>
                        </a:spcAft>
                      </a:pPr>
                      <a:endParaRPr lang="en-GB" sz="14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64684832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334528"/>
            <a:ext cx="13208000" cy="18473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489" b="1" dirty="0">
                <a:solidFill>
                  <a:srgbClr val="00B0F0"/>
                </a:solidFill>
                <a:latin typeface="Arial" panose="020B0604020202020204" pitchFamily="34" charset="0"/>
                <a:cs typeface="Arial" panose="020B0604020202020204" pitchFamily="34" charset="0"/>
              </a:rPr>
              <a:t>S</a:t>
            </a:r>
            <a:r>
              <a:rPr lang="en-GB" sz="18489" b="1" dirty="0">
                <a:solidFill>
                  <a:schemeClr val="tx1"/>
                </a:solidFill>
                <a:latin typeface="Arial" panose="020B0604020202020204" pitchFamily="34" charset="0"/>
                <a:cs typeface="Arial" panose="020B0604020202020204" pitchFamily="34" charset="0"/>
              </a:rPr>
              <a:t>panish</a:t>
            </a:r>
          </a:p>
          <a:p>
            <a:pPr algn="ctr"/>
            <a:endParaRPr lang="en-GB" sz="18489" b="1" dirty="0">
              <a:solidFill>
                <a:schemeClr val="tx1"/>
              </a:solidFill>
              <a:latin typeface="Arial" panose="020B0604020202020204" pitchFamily="34" charset="0"/>
              <a:cs typeface="Arial" panose="020B0604020202020204" pitchFamily="34" charset="0"/>
            </a:endParaRPr>
          </a:p>
          <a:p>
            <a:pPr algn="ctr"/>
            <a:r>
              <a:rPr lang="en-GB" sz="18489" b="1" dirty="0">
                <a:solidFill>
                  <a:schemeClr val="tx1"/>
                </a:solidFill>
                <a:latin typeface="Arial" panose="020B0604020202020204" pitchFamily="34" charset="0"/>
                <a:cs typeface="Arial" panose="020B0604020202020204" pitchFamily="34" charset="0"/>
              </a:rPr>
              <a:t> </a:t>
            </a:r>
          </a:p>
        </p:txBody>
      </p:sp>
      <p:pic>
        <p:nvPicPr>
          <p:cNvPr id="6" name="Picture 4" descr="Image result for all saints dagenham badge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9840" y="6002556"/>
            <a:ext cx="1590351" cy="185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545155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579156392"/>
              </p:ext>
            </p:extLst>
          </p:nvPr>
        </p:nvGraphicFramePr>
        <p:xfrm>
          <a:off x="908050" y="527405"/>
          <a:ext cx="11391900" cy="8787806"/>
        </p:xfrm>
        <a:graphic>
          <a:graphicData uri="http://schemas.openxmlformats.org/drawingml/2006/table">
            <a:tbl>
              <a:tblPr firstRow="1" firstCol="1" bandRow="1">
                <a:tableStyleId>{5C22544A-7EE6-4342-B048-85BDC9FD1C3A}</a:tableStyleId>
              </a:tblPr>
              <a:tblGrid>
                <a:gridCol w="1058501"/>
                <a:gridCol w="1625995"/>
                <a:gridCol w="2455052"/>
                <a:gridCol w="1193110"/>
                <a:gridCol w="1193110"/>
                <a:gridCol w="1842435"/>
                <a:gridCol w="2023697"/>
              </a:tblGrid>
              <a:tr h="466766">
                <a:tc>
                  <a:txBody>
                    <a:bodyPr/>
                    <a:lstStyle/>
                    <a:p>
                      <a:pPr algn="ctr">
                        <a:spcAft>
                          <a:spcPts val="0"/>
                        </a:spcAft>
                      </a:pPr>
                      <a:r>
                        <a:rPr lang="en-GB" sz="1400" dirty="0">
                          <a:effectLst/>
                        </a:rPr>
                        <a:t>Term</a:t>
                      </a:r>
                      <a:endParaRPr lang="en-GB" sz="1400" dirty="0">
                        <a:effectLst/>
                        <a:latin typeface="Times New Roman" panose="02020603050405020304" pitchFamily="18" charset="0"/>
                        <a:ea typeface="Times New Roman" panose="02020603050405020304" pitchFamily="18" charset="0"/>
                      </a:endParaRPr>
                    </a:p>
                  </a:txBody>
                  <a:tcPr marL="57020" marR="57020" marT="0" marB="0"/>
                </a:tc>
                <a:tc>
                  <a:txBody>
                    <a:bodyPr/>
                    <a:lstStyle/>
                    <a:p>
                      <a:pPr algn="ctr">
                        <a:spcAft>
                          <a:spcPts val="0"/>
                        </a:spcAft>
                      </a:pPr>
                      <a:r>
                        <a:rPr lang="en-GB" sz="1400">
                          <a:effectLst/>
                        </a:rPr>
                        <a:t>Topics to be studied</a:t>
                      </a:r>
                      <a:endParaRPr lang="en-GB" sz="1400">
                        <a:effectLst/>
                        <a:latin typeface="Times New Roman" panose="02020603050405020304" pitchFamily="18" charset="0"/>
                        <a:ea typeface="Times New Roman" panose="02020603050405020304" pitchFamily="18" charset="0"/>
                      </a:endParaRPr>
                    </a:p>
                  </a:txBody>
                  <a:tcPr marL="57020" marR="57020" marT="0" marB="0"/>
                </a:tc>
                <a:tc>
                  <a:txBody>
                    <a:bodyPr/>
                    <a:lstStyle/>
                    <a:p>
                      <a:pPr algn="ctr">
                        <a:spcAft>
                          <a:spcPts val="0"/>
                        </a:spcAft>
                      </a:pPr>
                      <a:r>
                        <a:rPr lang="en-GB" sz="1400">
                          <a:effectLst/>
                        </a:rPr>
                        <a:t>Keywords / Terms</a:t>
                      </a:r>
                      <a:endParaRPr lang="en-GB" sz="1400">
                        <a:effectLst/>
                        <a:latin typeface="Times New Roman" panose="02020603050405020304" pitchFamily="18" charset="0"/>
                        <a:ea typeface="Times New Roman" panose="02020603050405020304" pitchFamily="18" charset="0"/>
                      </a:endParaRPr>
                    </a:p>
                  </a:txBody>
                  <a:tcPr marL="57020" marR="57020" marT="0" marB="0"/>
                </a:tc>
                <a:tc>
                  <a:txBody>
                    <a:bodyPr/>
                    <a:lstStyle/>
                    <a:p>
                      <a:pPr algn="ctr">
                        <a:spcAft>
                          <a:spcPts val="0"/>
                        </a:spcAft>
                      </a:pPr>
                      <a:r>
                        <a:rPr lang="en-GB" sz="1400">
                          <a:effectLst/>
                        </a:rPr>
                        <a:t>Places of Interest</a:t>
                      </a:r>
                      <a:endParaRPr lang="en-GB" sz="1400">
                        <a:effectLst/>
                        <a:latin typeface="Times New Roman" panose="02020603050405020304" pitchFamily="18" charset="0"/>
                        <a:ea typeface="Times New Roman" panose="02020603050405020304" pitchFamily="18" charset="0"/>
                      </a:endParaRPr>
                    </a:p>
                  </a:txBody>
                  <a:tcPr marL="57020" marR="57020" marT="0" marB="0"/>
                </a:tc>
                <a:tc>
                  <a:txBody>
                    <a:bodyPr/>
                    <a:lstStyle/>
                    <a:p>
                      <a:pPr algn="ctr">
                        <a:spcAft>
                          <a:spcPts val="0"/>
                        </a:spcAft>
                      </a:pPr>
                      <a:r>
                        <a:rPr lang="en-GB" sz="1400">
                          <a:effectLst/>
                        </a:rPr>
                        <a:t>Related reading</a:t>
                      </a:r>
                      <a:endParaRPr lang="en-GB" sz="1400">
                        <a:effectLst/>
                        <a:latin typeface="Times New Roman" panose="02020603050405020304" pitchFamily="18" charset="0"/>
                        <a:ea typeface="Times New Roman" panose="02020603050405020304" pitchFamily="18" charset="0"/>
                      </a:endParaRPr>
                    </a:p>
                  </a:txBody>
                  <a:tcPr marL="57020" marR="57020" marT="0" marB="0"/>
                </a:tc>
                <a:tc>
                  <a:txBody>
                    <a:bodyPr/>
                    <a:lstStyle/>
                    <a:p>
                      <a:pPr algn="ctr">
                        <a:spcAft>
                          <a:spcPts val="0"/>
                        </a:spcAft>
                      </a:pPr>
                      <a:r>
                        <a:rPr lang="en-GB" sz="1400">
                          <a:effectLst/>
                        </a:rPr>
                        <a:t>Assessment Information</a:t>
                      </a:r>
                      <a:endParaRPr lang="en-GB" sz="1400">
                        <a:effectLst/>
                        <a:latin typeface="Times New Roman" panose="02020603050405020304" pitchFamily="18" charset="0"/>
                        <a:ea typeface="Times New Roman" panose="02020603050405020304" pitchFamily="18" charset="0"/>
                      </a:endParaRPr>
                    </a:p>
                  </a:txBody>
                  <a:tcPr marL="57020" marR="57020" marT="0" marB="0"/>
                </a:tc>
                <a:tc>
                  <a:txBody>
                    <a:bodyPr/>
                    <a:lstStyle/>
                    <a:p>
                      <a:pPr algn="ctr">
                        <a:spcAft>
                          <a:spcPts val="0"/>
                        </a:spcAft>
                      </a:pPr>
                      <a:r>
                        <a:rPr lang="en-GB" sz="1400">
                          <a:effectLst/>
                        </a:rPr>
                        <a:t>Additional Information</a:t>
                      </a:r>
                      <a:endParaRPr lang="en-GB" sz="1400">
                        <a:effectLst/>
                        <a:latin typeface="Times New Roman" panose="02020603050405020304" pitchFamily="18" charset="0"/>
                        <a:ea typeface="Times New Roman" panose="02020603050405020304" pitchFamily="18" charset="0"/>
                      </a:endParaRPr>
                    </a:p>
                  </a:txBody>
                  <a:tcPr marL="57020" marR="57020" marT="0" marB="0"/>
                </a:tc>
              </a:tr>
              <a:tr h="8168403">
                <a:tc>
                  <a:txBody>
                    <a:bodyPr/>
                    <a:lstStyle/>
                    <a:p>
                      <a:pPr algn="ctr">
                        <a:spcAft>
                          <a:spcPts val="0"/>
                        </a:spcAft>
                      </a:pPr>
                      <a:r>
                        <a:rPr lang="en-GB" sz="1400">
                          <a:effectLst/>
                        </a:rPr>
                        <a:t>Autumn</a:t>
                      </a:r>
                      <a:endParaRPr lang="en-GB" sz="1400">
                        <a:effectLst/>
                        <a:latin typeface="Times New Roman" panose="02020603050405020304" pitchFamily="18" charset="0"/>
                        <a:ea typeface="Times New Roman" panose="02020603050405020304" pitchFamily="18" charset="0"/>
                      </a:endParaRPr>
                    </a:p>
                  </a:txBody>
                  <a:tcPr marL="57020" marR="57020" marT="0" marB="0"/>
                </a:tc>
                <a:tc>
                  <a:txBody>
                    <a:bodyPr/>
                    <a:lstStyle/>
                    <a:p>
                      <a:pPr algn="l">
                        <a:spcAft>
                          <a:spcPts val="0"/>
                        </a:spcAft>
                      </a:pPr>
                      <a:r>
                        <a:rPr lang="en-GB" sz="1400" dirty="0">
                          <a:effectLst/>
                        </a:rPr>
                        <a:t>Theme 1:Identity and Culture</a:t>
                      </a:r>
                    </a:p>
                    <a:p>
                      <a:pPr algn="l">
                        <a:spcAft>
                          <a:spcPts val="0"/>
                        </a:spcAft>
                      </a:pPr>
                      <a:r>
                        <a:rPr lang="en-GB" sz="1400" u="none" strike="noStrike" dirty="0">
                          <a:effectLst/>
                        </a:rPr>
                        <a:t> </a:t>
                      </a:r>
                      <a:endParaRPr lang="en-GB" sz="1400" dirty="0">
                        <a:effectLst/>
                      </a:endParaRPr>
                    </a:p>
                    <a:p>
                      <a:pPr algn="l">
                        <a:spcAft>
                          <a:spcPts val="0"/>
                        </a:spcAft>
                      </a:pPr>
                      <a:r>
                        <a:rPr lang="en-GB" sz="1400" u="none" strike="noStrike" dirty="0">
                          <a:effectLst/>
                        </a:rPr>
                        <a:t> </a:t>
                      </a:r>
                      <a:endParaRPr lang="en-GB" sz="1400" dirty="0">
                        <a:effectLst/>
                      </a:endParaRPr>
                    </a:p>
                    <a:p>
                      <a:pPr algn="l">
                        <a:spcAft>
                          <a:spcPts val="0"/>
                        </a:spcAft>
                      </a:pPr>
                      <a:r>
                        <a:rPr lang="en-GB" sz="1400" u="sng" dirty="0">
                          <a:effectLst/>
                        </a:rPr>
                        <a:t>Topic 1: Me, my family and friends</a:t>
                      </a:r>
                      <a:endParaRPr lang="en-GB" sz="1400" dirty="0">
                        <a:effectLst/>
                      </a:endParaRPr>
                    </a:p>
                    <a:p>
                      <a:pPr algn="l">
                        <a:spcAft>
                          <a:spcPts val="0"/>
                        </a:spcAft>
                      </a:pPr>
                      <a:r>
                        <a:rPr lang="en-GB" sz="1400" dirty="0">
                          <a:effectLst/>
                        </a:rPr>
                        <a:t>Talking about your family and getting on with others, describing family and friends, talking about relationship (marriage </a:t>
                      </a:r>
                      <a:r>
                        <a:rPr lang="en-GB" sz="1400" dirty="0" err="1">
                          <a:effectLst/>
                        </a:rPr>
                        <a:t>etc</a:t>
                      </a:r>
                      <a:r>
                        <a:rPr lang="en-GB" sz="1400" dirty="0">
                          <a:effectLst/>
                        </a:rPr>
                        <a:t>), activities you do and did with your family.</a:t>
                      </a:r>
                    </a:p>
                    <a:p>
                      <a:pPr algn="l">
                        <a:spcAft>
                          <a:spcPts val="0"/>
                        </a:spcAft>
                      </a:pPr>
                      <a:r>
                        <a:rPr lang="en-GB" sz="1400" u="none" strike="noStrike" dirty="0">
                          <a:effectLst/>
                        </a:rPr>
                        <a:t> </a:t>
                      </a:r>
                      <a:endParaRPr lang="en-GB" sz="1400" dirty="0">
                        <a:effectLst/>
                      </a:endParaRPr>
                    </a:p>
                    <a:p>
                      <a:pPr algn="l">
                        <a:spcAft>
                          <a:spcPts val="0"/>
                        </a:spcAft>
                      </a:pPr>
                      <a:r>
                        <a:rPr lang="en-GB" sz="1400" u="none" strike="noStrike" dirty="0">
                          <a:effectLst/>
                        </a:rPr>
                        <a:t> </a:t>
                      </a:r>
                      <a:endParaRPr lang="en-GB" sz="1400" dirty="0">
                        <a:effectLst/>
                      </a:endParaRPr>
                    </a:p>
                    <a:p>
                      <a:pPr algn="l">
                        <a:spcAft>
                          <a:spcPts val="0"/>
                        </a:spcAft>
                      </a:pPr>
                      <a:r>
                        <a:rPr lang="en-GB" sz="1400" u="none" strike="noStrike" dirty="0">
                          <a:effectLst/>
                        </a:rPr>
                        <a:t> </a:t>
                      </a:r>
                      <a:endParaRPr lang="en-GB" sz="1400" dirty="0">
                        <a:effectLst/>
                      </a:endParaRPr>
                    </a:p>
                    <a:p>
                      <a:pPr algn="l">
                        <a:spcAft>
                          <a:spcPts val="0"/>
                        </a:spcAft>
                      </a:pPr>
                      <a:r>
                        <a:rPr lang="en-GB" sz="1400" u="none" strike="noStrike" dirty="0">
                          <a:effectLst/>
                        </a:rPr>
                        <a:t> </a:t>
                      </a:r>
                      <a:endParaRPr lang="en-GB" sz="1400" dirty="0">
                        <a:effectLst/>
                      </a:endParaRPr>
                    </a:p>
                    <a:p>
                      <a:pPr algn="l">
                        <a:spcAft>
                          <a:spcPts val="0"/>
                        </a:spcAft>
                      </a:pPr>
                      <a:r>
                        <a:rPr lang="en-GB" sz="1400" u="none" strike="noStrike" dirty="0">
                          <a:effectLst/>
                        </a:rPr>
                        <a:t> </a:t>
                      </a:r>
                      <a:endParaRPr lang="en-GB" sz="1400" dirty="0">
                        <a:effectLst/>
                      </a:endParaRPr>
                    </a:p>
                    <a:p>
                      <a:pPr algn="l">
                        <a:spcAft>
                          <a:spcPts val="0"/>
                        </a:spcAft>
                      </a:pPr>
                      <a:r>
                        <a:rPr lang="en-GB" sz="1400" u="none" strike="noStrike" dirty="0">
                          <a:effectLst/>
                        </a:rPr>
                        <a:t> </a:t>
                      </a:r>
                      <a:endParaRPr lang="en-GB" sz="1400" dirty="0">
                        <a:effectLst/>
                      </a:endParaRPr>
                    </a:p>
                    <a:p>
                      <a:pPr algn="l">
                        <a:spcAft>
                          <a:spcPts val="0"/>
                        </a:spcAft>
                      </a:pPr>
                      <a:r>
                        <a:rPr lang="en-GB" sz="1400" u="sng" dirty="0">
                          <a:effectLst/>
                        </a:rPr>
                        <a:t>Topic 2: Technology in everyday life </a:t>
                      </a:r>
                      <a:endParaRPr lang="en-GB" sz="1400" dirty="0">
                        <a:effectLst/>
                      </a:endParaRPr>
                    </a:p>
                    <a:p>
                      <a:pPr algn="l">
                        <a:spcAft>
                          <a:spcPts val="0"/>
                        </a:spcAft>
                      </a:pPr>
                      <a:r>
                        <a:rPr lang="en-GB" sz="1400" dirty="0">
                          <a:effectLst/>
                        </a:rPr>
                        <a:t>Talking about the uses of social media, discussing pros and cons of social media, the uses of mobile phones and tablets, as well as the benefits and dangers of mobile technology</a:t>
                      </a:r>
                    </a:p>
                    <a:p>
                      <a:pPr algn="l">
                        <a:spcAft>
                          <a:spcPts val="0"/>
                        </a:spcAft>
                      </a:pPr>
                      <a:r>
                        <a:rPr lang="en-GB" sz="1400" dirty="0">
                          <a:effectLst/>
                        </a:rPr>
                        <a:t> </a:t>
                      </a:r>
                      <a:endParaRPr lang="en-GB" sz="1400" dirty="0">
                        <a:effectLst/>
                        <a:latin typeface="Times New Roman" panose="02020603050405020304" pitchFamily="18" charset="0"/>
                        <a:ea typeface="Times New Roman" panose="02020603050405020304" pitchFamily="18" charset="0"/>
                      </a:endParaRPr>
                    </a:p>
                  </a:txBody>
                  <a:tcPr marL="57020" marR="57020" marT="0" marB="0"/>
                </a:tc>
                <a:tc>
                  <a:txBody>
                    <a:bodyPr/>
                    <a:lstStyle/>
                    <a:p>
                      <a:pPr marL="457200"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marL="342900" lvl="0" indent="-342900" algn="l">
                        <a:spcAft>
                          <a:spcPts val="0"/>
                        </a:spcAft>
                        <a:buFont typeface="Symbol" panose="05050102010706020507" pitchFamily="18" charset="2"/>
                        <a:buChar char=""/>
                      </a:pPr>
                      <a:r>
                        <a:rPr lang="fr-FR" sz="1400" dirty="0" err="1">
                          <a:effectLst/>
                        </a:rPr>
                        <a:t>Verbos</a:t>
                      </a:r>
                      <a:r>
                        <a:rPr lang="fr-FR" sz="1400" dirty="0">
                          <a:effectLst/>
                        </a:rPr>
                        <a:t> </a:t>
                      </a:r>
                      <a:r>
                        <a:rPr lang="fr-FR" sz="1400" dirty="0" err="1">
                          <a:effectLst/>
                        </a:rPr>
                        <a:t>reflexivos</a:t>
                      </a:r>
                      <a:r>
                        <a:rPr lang="fr-FR" sz="1400" dirty="0">
                          <a:effectLst/>
                        </a:rPr>
                        <a:t> (me </a:t>
                      </a:r>
                      <a:r>
                        <a:rPr lang="fr-FR" sz="1400" dirty="0" err="1">
                          <a:effectLst/>
                        </a:rPr>
                        <a:t>llevo</a:t>
                      </a:r>
                      <a:r>
                        <a:rPr lang="fr-FR" sz="1400" dirty="0">
                          <a:effectLst/>
                        </a:rPr>
                        <a:t> bien, </a:t>
                      </a:r>
                      <a:r>
                        <a:rPr lang="fr-FR" sz="1400" dirty="0" err="1">
                          <a:effectLst/>
                        </a:rPr>
                        <a:t>discuto</a:t>
                      </a:r>
                      <a:r>
                        <a:rPr lang="fr-FR" sz="1400" dirty="0">
                          <a:effectLst/>
                        </a:rPr>
                        <a:t>)</a:t>
                      </a:r>
                      <a:endParaRPr lang="en-GB" sz="1400" dirty="0">
                        <a:effectLst/>
                      </a:endParaRPr>
                    </a:p>
                    <a:p>
                      <a:pPr marL="342900" lvl="0" indent="-342900" algn="l">
                        <a:spcAft>
                          <a:spcPts val="0"/>
                        </a:spcAft>
                        <a:buFont typeface="Symbol" panose="05050102010706020507" pitchFamily="18" charset="2"/>
                        <a:buChar char=""/>
                      </a:pPr>
                      <a:r>
                        <a:rPr lang="fr-FR" sz="1400" dirty="0">
                          <a:effectLst/>
                        </a:rPr>
                        <a:t>Ella </a:t>
                      </a:r>
                      <a:r>
                        <a:rPr lang="fr-FR" sz="1400" dirty="0" err="1">
                          <a:effectLst/>
                        </a:rPr>
                        <a:t>tiene</a:t>
                      </a:r>
                      <a:r>
                        <a:rPr lang="fr-FR" sz="1400" dirty="0">
                          <a:effectLst/>
                        </a:rPr>
                        <a:t> los </a:t>
                      </a:r>
                      <a:r>
                        <a:rPr lang="fr-FR" sz="1400" dirty="0" err="1">
                          <a:effectLst/>
                        </a:rPr>
                        <a:t>ojos</a:t>
                      </a:r>
                      <a:r>
                        <a:rPr lang="fr-FR" sz="1400" dirty="0">
                          <a:effectLst/>
                        </a:rPr>
                        <a:t> </a:t>
                      </a:r>
                      <a:r>
                        <a:rPr lang="fr-FR" sz="1400" dirty="0" err="1">
                          <a:effectLst/>
                        </a:rPr>
                        <a:t>verdes</a:t>
                      </a:r>
                      <a:r>
                        <a:rPr lang="fr-FR" sz="1400" dirty="0">
                          <a:effectLst/>
                        </a:rPr>
                        <a:t>/ el </a:t>
                      </a:r>
                      <a:r>
                        <a:rPr lang="fr-FR" sz="1400" dirty="0" err="1">
                          <a:effectLst/>
                        </a:rPr>
                        <a:t>cabello</a:t>
                      </a:r>
                      <a:r>
                        <a:rPr lang="fr-FR" sz="1400" dirty="0">
                          <a:effectLst/>
                        </a:rPr>
                        <a:t> </a:t>
                      </a:r>
                      <a:r>
                        <a:rPr lang="fr-FR" sz="1400" dirty="0" err="1">
                          <a:effectLst/>
                        </a:rPr>
                        <a:t>marrón</a:t>
                      </a:r>
                      <a:r>
                        <a:rPr lang="fr-FR" sz="1400" dirty="0">
                          <a:effectLst/>
                        </a:rPr>
                        <a:t>/</a:t>
                      </a:r>
                      <a:r>
                        <a:rPr lang="fr-FR" sz="1400" dirty="0" err="1">
                          <a:effectLst/>
                        </a:rPr>
                        <a:t>ella</a:t>
                      </a:r>
                      <a:r>
                        <a:rPr lang="fr-FR" sz="1400" dirty="0">
                          <a:effectLst/>
                        </a:rPr>
                        <a:t> es </a:t>
                      </a:r>
                      <a:r>
                        <a:rPr lang="fr-FR" sz="1400" dirty="0" err="1">
                          <a:effectLst/>
                        </a:rPr>
                        <a:t>alta</a:t>
                      </a:r>
                      <a:endParaRPr lang="en-GB" sz="1400" dirty="0">
                        <a:effectLst/>
                      </a:endParaRPr>
                    </a:p>
                    <a:p>
                      <a:pPr marL="342900" lvl="0" indent="-342900" algn="l">
                        <a:spcAft>
                          <a:spcPts val="0"/>
                        </a:spcAft>
                        <a:buFont typeface="Symbol" panose="05050102010706020507" pitchFamily="18" charset="2"/>
                        <a:buChar char=""/>
                      </a:pPr>
                      <a:r>
                        <a:rPr lang="fr-FR" sz="1400" dirty="0">
                          <a:effectLst/>
                        </a:rPr>
                        <a:t>Mi </a:t>
                      </a:r>
                      <a:r>
                        <a:rPr lang="fr-FR" sz="1400" dirty="0" err="1">
                          <a:effectLst/>
                        </a:rPr>
                        <a:t>madre</a:t>
                      </a:r>
                      <a:r>
                        <a:rPr lang="fr-FR" sz="1400" dirty="0">
                          <a:effectLst/>
                        </a:rPr>
                        <a:t> es </a:t>
                      </a:r>
                      <a:r>
                        <a:rPr lang="fr-FR" sz="1400" dirty="0" err="1">
                          <a:effectLst/>
                        </a:rPr>
                        <a:t>trabajadora</a:t>
                      </a:r>
                      <a:r>
                        <a:rPr lang="fr-FR" sz="1400" dirty="0">
                          <a:effectLst/>
                        </a:rPr>
                        <a:t> / mi </a:t>
                      </a:r>
                      <a:r>
                        <a:rPr lang="fr-FR" sz="1400" dirty="0" err="1">
                          <a:effectLst/>
                        </a:rPr>
                        <a:t>padre</a:t>
                      </a:r>
                      <a:r>
                        <a:rPr lang="fr-FR" sz="1400" dirty="0">
                          <a:effectLst/>
                        </a:rPr>
                        <a:t> es </a:t>
                      </a:r>
                      <a:r>
                        <a:rPr lang="fr-FR" sz="1400" dirty="0" err="1">
                          <a:effectLst/>
                        </a:rPr>
                        <a:t>educado</a:t>
                      </a:r>
                      <a:r>
                        <a:rPr lang="fr-FR" sz="1400" dirty="0">
                          <a:effectLst/>
                        </a:rPr>
                        <a:t>.</a:t>
                      </a:r>
                      <a:endParaRPr lang="en-GB" sz="1400" dirty="0">
                        <a:effectLst/>
                      </a:endParaRPr>
                    </a:p>
                    <a:p>
                      <a:pPr marL="342900" lvl="0" indent="-342900" algn="l">
                        <a:spcAft>
                          <a:spcPts val="0"/>
                        </a:spcAft>
                        <a:buFont typeface="Symbol" panose="05050102010706020507" pitchFamily="18" charset="2"/>
                        <a:buChar char=""/>
                      </a:pPr>
                      <a:r>
                        <a:rPr lang="fr-FR" sz="1400" dirty="0">
                          <a:effectLst/>
                        </a:rPr>
                        <a:t>Con mi </a:t>
                      </a:r>
                      <a:r>
                        <a:rPr lang="fr-FR" sz="1400" dirty="0" err="1">
                          <a:effectLst/>
                        </a:rPr>
                        <a:t>familia</a:t>
                      </a:r>
                      <a:r>
                        <a:rPr lang="fr-FR" sz="1400" dirty="0">
                          <a:effectLst/>
                        </a:rPr>
                        <a:t> </a:t>
                      </a:r>
                      <a:r>
                        <a:rPr lang="fr-FR" sz="1400" dirty="0" err="1">
                          <a:effectLst/>
                        </a:rPr>
                        <a:t>vamos</a:t>
                      </a:r>
                      <a:r>
                        <a:rPr lang="fr-FR" sz="1400" dirty="0">
                          <a:effectLst/>
                        </a:rPr>
                        <a:t> al </a:t>
                      </a:r>
                      <a:r>
                        <a:rPr lang="fr-FR" sz="1400" dirty="0" err="1">
                          <a:effectLst/>
                        </a:rPr>
                        <a:t>cine</a:t>
                      </a:r>
                      <a:r>
                        <a:rPr lang="fr-FR" sz="1400" dirty="0">
                          <a:effectLst/>
                        </a:rPr>
                        <a:t> / La </a:t>
                      </a:r>
                      <a:r>
                        <a:rPr lang="fr-FR" sz="1400" dirty="0" err="1">
                          <a:effectLst/>
                        </a:rPr>
                        <a:t>semana</a:t>
                      </a:r>
                      <a:r>
                        <a:rPr lang="fr-FR" sz="1400" dirty="0">
                          <a:effectLst/>
                        </a:rPr>
                        <a:t> </a:t>
                      </a:r>
                      <a:r>
                        <a:rPr lang="fr-FR" sz="1400" dirty="0" err="1">
                          <a:effectLst/>
                        </a:rPr>
                        <a:t>pasada</a:t>
                      </a:r>
                      <a:r>
                        <a:rPr lang="fr-FR" sz="1400" dirty="0">
                          <a:effectLst/>
                        </a:rPr>
                        <a:t> </a:t>
                      </a:r>
                      <a:r>
                        <a:rPr lang="fr-FR" sz="1400" dirty="0" err="1">
                          <a:effectLst/>
                        </a:rPr>
                        <a:t>comimos</a:t>
                      </a:r>
                      <a:r>
                        <a:rPr lang="fr-FR" sz="1400" dirty="0">
                          <a:effectLst/>
                        </a:rPr>
                        <a:t> en un </a:t>
                      </a:r>
                      <a:r>
                        <a:rPr lang="fr-FR" sz="1400" dirty="0" err="1">
                          <a:effectLst/>
                        </a:rPr>
                        <a:t>restaurante</a:t>
                      </a:r>
                      <a:r>
                        <a:rPr lang="fr-FR" sz="1400" dirty="0">
                          <a:effectLst/>
                        </a:rPr>
                        <a:t>.</a:t>
                      </a:r>
                      <a:endParaRPr lang="en-GB" sz="1400" dirty="0">
                        <a:effectLst/>
                      </a:endParaRPr>
                    </a:p>
                    <a:p>
                      <a:pPr marL="342900" lvl="0" indent="-342900" algn="l">
                        <a:spcAft>
                          <a:spcPts val="0"/>
                        </a:spcAft>
                        <a:buFont typeface="Symbol" panose="05050102010706020507" pitchFamily="18" charset="2"/>
                        <a:buChar char=""/>
                      </a:pPr>
                      <a:r>
                        <a:rPr lang="fr-FR" sz="1400" dirty="0" err="1">
                          <a:effectLst/>
                        </a:rPr>
                        <a:t>Deseo</a:t>
                      </a:r>
                      <a:r>
                        <a:rPr lang="fr-FR" sz="1400" dirty="0">
                          <a:effectLst/>
                        </a:rPr>
                        <a:t> / me </a:t>
                      </a:r>
                      <a:r>
                        <a:rPr lang="fr-FR" sz="1400" dirty="0" err="1">
                          <a:effectLst/>
                        </a:rPr>
                        <a:t>gustaría</a:t>
                      </a:r>
                      <a:r>
                        <a:rPr lang="fr-FR" sz="1400" dirty="0">
                          <a:effectLst/>
                        </a:rPr>
                        <a:t> </a:t>
                      </a:r>
                      <a:r>
                        <a:rPr lang="fr-FR" sz="1400" dirty="0" err="1">
                          <a:effectLst/>
                        </a:rPr>
                        <a:t>casarme</a:t>
                      </a:r>
                      <a:r>
                        <a:rPr lang="fr-FR" sz="1400" dirty="0">
                          <a:effectLst/>
                        </a:rPr>
                        <a:t> porque ...</a:t>
                      </a:r>
                      <a:endParaRPr lang="en-GB" sz="1400" dirty="0">
                        <a:effectLst/>
                      </a:endParaRPr>
                    </a:p>
                    <a:p>
                      <a:pPr algn="l">
                        <a:spcAft>
                          <a:spcPts val="0"/>
                        </a:spcAft>
                      </a:pPr>
                      <a:r>
                        <a:rPr lang="fr-FR" sz="1400" dirty="0">
                          <a:effectLst/>
                        </a:rPr>
                        <a:t> </a:t>
                      </a:r>
                      <a:endParaRPr lang="en-GB" sz="1400" dirty="0">
                        <a:effectLst/>
                      </a:endParaRPr>
                    </a:p>
                    <a:p>
                      <a:pPr algn="l">
                        <a:spcAft>
                          <a:spcPts val="0"/>
                        </a:spcAft>
                      </a:pPr>
                      <a:r>
                        <a:rPr lang="fr-FR" sz="1400" dirty="0">
                          <a:effectLst/>
                        </a:rPr>
                        <a:t> </a:t>
                      </a:r>
                      <a:endParaRPr lang="en-GB" sz="1400" dirty="0">
                        <a:effectLst/>
                      </a:endParaRPr>
                    </a:p>
                    <a:p>
                      <a:pPr algn="l">
                        <a:spcAft>
                          <a:spcPts val="0"/>
                        </a:spcAft>
                      </a:pPr>
                      <a:r>
                        <a:rPr lang="fr-FR" sz="1400" dirty="0">
                          <a:effectLst/>
                        </a:rPr>
                        <a:t> </a:t>
                      </a:r>
                      <a:endParaRPr lang="en-GB" sz="1400" dirty="0">
                        <a:effectLst/>
                      </a:endParaRPr>
                    </a:p>
                    <a:p>
                      <a:pPr algn="l">
                        <a:spcAft>
                          <a:spcPts val="0"/>
                        </a:spcAft>
                      </a:pPr>
                      <a:r>
                        <a:rPr lang="fr-FR" sz="1400" dirty="0">
                          <a:effectLst/>
                        </a:rPr>
                        <a:t> </a:t>
                      </a:r>
                      <a:endParaRPr lang="en-GB" sz="1400" dirty="0">
                        <a:effectLst/>
                      </a:endParaRPr>
                    </a:p>
                    <a:p>
                      <a:pPr marL="342900" lvl="0" indent="-342900" algn="l">
                        <a:spcAft>
                          <a:spcPts val="0"/>
                        </a:spcAft>
                        <a:buFont typeface="Symbol" panose="05050102010706020507" pitchFamily="18" charset="2"/>
                        <a:buChar char=""/>
                      </a:pPr>
                      <a:r>
                        <a:rPr lang="fr-FR" sz="1400" dirty="0" err="1">
                          <a:effectLst/>
                        </a:rPr>
                        <a:t>Ordenador</a:t>
                      </a:r>
                      <a:r>
                        <a:rPr lang="fr-FR" sz="1400" dirty="0">
                          <a:effectLst/>
                        </a:rPr>
                        <a:t> </a:t>
                      </a:r>
                      <a:r>
                        <a:rPr lang="fr-FR" sz="1400" dirty="0" err="1">
                          <a:effectLst/>
                        </a:rPr>
                        <a:t>portátil</a:t>
                      </a:r>
                      <a:r>
                        <a:rPr lang="fr-FR" sz="1400" dirty="0">
                          <a:effectLst/>
                        </a:rPr>
                        <a:t>/ </a:t>
                      </a:r>
                      <a:r>
                        <a:rPr lang="fr-FR" sz="1400" dirty="0" err="1">
                          <a:effectLst/>
                        </a:rPr>
                        <a:t>reproductor</a:t>
                      </a:r>
                      <a:r>
                        <a:rPr lang="fr-FR" sz="1400" dirty="0">
                          <a:effectLst/>
                        </a:rPr>
                        <a:t> de mp3/ texto/ </a:t>
                      </a:r>
                      <a:r>
                        <a:rPr lang="fr-FR" sz="1400" dirty="0" err="1">
                          <a:effectLst/>
                        </a:rPr>
                        <a:t>tableta</a:t>
                      </a:r>
                      <a:r>
                        <a:rPr lang="fr-FR" sz="1400" dirty="0">
                          <a:effectLst/>
                        </a:rPr>
                        <a:t> /</a:t>
                      </a:r>
                      <a:r>
                        <a:rPr lang="fr-FR" sz="1400" dirty="0" err="1">
                          <a:effectLst/>
                        </a:rPr>
                        <a:t>correo</a:t>
                      </a:r>
                      <a:r>
                        <a:rPr lang="fr-FR" sz="1400" dirty="0">
                          <a:effectLst/>
                        </a:rPr>
                        <a:t> </a:t>
                      </a:r>
                      <a:r>
                        <a:rPr lang="fr-FR" sz="1400" dirty="0" err="1">
                          <a:effectLst/>
                        </a:rPr>
                        <a:t>electrónico</a:t>
                      </a:r>
                      <a:r>
                        <a:rPr lang="fr-FR" sz="1400" dirty="0">
                          <a:effectLst/>
                        </a:rPr>
                        <a:t> /</a:t>
                      </a:r>
                      <a:r>
                        <a:rPr lang="fr-FR" sz="1400" dirty="0" err="1">
                          <a:effectLst/>
                        </a:rPr>
                        <a:t>ordenador</a:t>
                      </a:r>
                      <a:r>
                        <a:rPr lang="fr-FR" sz="1400" dirty="0">
                          <a:effectLst/>
                        </a:rPr>
                        <a:t> </a:t>
                      </a:r>
                      <a:r>
                        <a:rPr lang="fr-FR" sz="1400" dirty="0" err="1">
                          <a:effectLst/>
                        </a:rPr>
                        <a:t>portátil</a:t>
                      </a:r>
                      <a:endParaRPr lang="en-GB" sz="1400" dirty="0">
                        <a:effectLst/>
                      </a:endParaRPr>
                    </a:p>
                    <a:p>
                      <a:pPr marL="342900" lvl="0" indent="-342900" algn="l">
                        <a:spcAft>
                          <a:spcPts val="0"/>
                        </a:spcAft>
                        <a:buFont typeface="Symbol" panose="05050102010706020507" pitchFamily="18" charset="2"/>
                        <a:buChar char=""/>
                      </a:pPr>
                      <a:r>
                        <a:rPr lang="fr-FR" sz="1400" dirty="0" err="1">
                          <a:effectLst/>
                        </a:rPr>
                        <a:t>Uso</a:t>
                      </a:r>
                      <a:r>
                        <a:rPr lang="fr-FR" sz="1400" dirty="0">
                          <a:effectLst/>
                        </a:rPr>
                        <a:t> / </a:t>
                      </a:r>
                      <a:r>
                        <a:rPr lang="fr-FR" sz="1400" dirty="0" err="1">
                          <a:effectLst/>
                        </a:rPr>
                        <a:t>Recargo</a:t>
                      </a:r>
                      <a:r>
                        <a:rPr lang="fr-FR" sz="1400" dirty="0">
                          <a:effectLst/>
                        </a:rPr>
                        <a:t>/</a:t>
                      </a:r>
                      <a:r>
                        <a:rPr lang="fr-FR" sz="1400" dirty="0" err="1">
                          <a:effectLst/>
                        </a:rPr>
                        <a:t>Descargo</a:t>
                      </a:r>
                      <a:r>
                        <a:rPr lang="fr-FR" sz="1400" dirty="0">
                          <a:effectLst/>
                        </a:rPr>
                        <a:t> /</a:t>
                      </a:r>
                      <a:r>
                        <a:rPr lang="fr-FR" sz="1400" dirty="0" err="1">
                          <a:effectLst/>
                        </a:rPr>
                        <a:t>Hablo</a:t>
                      </a:r>
                      <a:r>
                        <a:rPr lang="fr-FR" sz="1400" dirty="0">
                          <a:effectLst/>
                        </a:rPr>
                        <a:t> </a:t>
                      </a:r>
                      <a:endParaRPr lang="en-GB" sz="1400" dirty="0">
                        <a:effectLst/>
                      </a:endParaRPr>
                    </a:p>
                    <a:p>
                      <a:pPr marL="342900" lvl="0" indent="-342900" algn="l">
                        <a:spcAft>
                          <a:spcPts val="0"/>
                        </a:spcAft>
                        <a:buFont typeface="Symbol" panose="05050102010706020507" pitchFamily="18" charset="2"/>
                        <a:buChar char=""/>
                      </a:pPr>
                      <a:r>
                        <a:rPr lang="fr-FR" sz="1400" dirty="0" err="1">
                          <a:effectLst/>
                        </a:rPr>
                        <a:t>Más</a:t>
                      </a:r>
                      <a:r>
                        <a:rPr lang="fr-FR" sz="1400" dirty="0">
                          <a:effectLst/>
                        </a:rPr>
                        <a:t> que/</a:t>
                      </a:r>
                      <a:r>
                        <a:rPr lang="fr-FR" sz="1400" dirty="0" err="1">
                          <a:effectLst/>
                        </a:rPr>
                        <a:t>menos</a:t>
                      </a:r>
                      <a:r>
                        <a:rPr lang="fr-FR" sz="1400" dirty="0">
                          <a:effectLst/>
                        </a:rPr>
                        <a:t> que/ </a:t>
                      </a:r>
                      <a:r>
                        <a:rPr lang="fr-FR" sz="1400" dirty="0" err="1">
                          <a:effectLst/>
                        </a:rPr>
                        <a:t>tanto</a:t>
                      </a:r>
                      <a:r>
                        <a:rPr lang="fr-FR" sz="1400" dirty="0">
                          <a:effectLst/>
                        </a:rPr>
                        <a:t> </a:t>
                      </a:r>
                      <a:r>
                        <a:rPr lang="fr-FR" sz="1400" dirty="0" err="1">
                          <a:effectLst/>
                        </a:rPr>
                        <a:t>como</a:t>
                      </a:r>
                      <a:endParaRPr lang="en-GB" sz="1400" dirty="0">
                        <a:effectLst/>
                      </a:endParaRPr>
                    </a:p>
                    <a:p>
                      <a:pPr marL="342900" lvl="0" indent="-342900" algn="l">
                        <a:spcAft>
                          <a:spcPts val="0"/>
                        </a:spcAft>
                        <a:buFont typeface="Symbol" panose="05050102010706020507" pitchFamily="18" charset="2"/>
                        <a:buChar char=""/>
                      </a:pPr>
                      <a:r>
                        <a:rPr lang="fr-FR" sz="1400" dirty="0" err="1">
                          <a:effectLst/>
                        </a:rPr>
                        <a:t>Rápida</a:t>
                      </a:r>
                      <a:r>
                        <a:rPr lang="fr-FR" sz="1400" dirty="0">
                          <a:effectLst/>
                        </a:rPr>
                        <a:t>/</a:t>
                      </a:r>
                      <a:r>
                        <a:rPr lang="fr-FR" sz="1400" dirty="0" err="1">
                          <a:effectLst/>
                        </a:rPr>
                        <a:t>eficiente</a:t>
                      </a:r>
                      <a:r>
                        <a:rPr lang="fr-FR" sz="1400" dirty="0">
                          <a:effectLst/>
                        </a:rPr>
                        <a:t> /</a:t>
                      </a:r>
                      <a:r>
                        <a:rPr lang="fr-FR" sz="1400" dirty="0" err="1">
                          <a:effectLst/>
                        </a:rPr>
                        <a:t>barato</a:t>
                      </a:r>
                      <a:r>
                        <a:rPr lang="fr-FR" sz="1400" dirty="0">
                          <a:effectLst/>
                        </a:rPr>
                        <a:t> /</a:t>
                      </a:r>
                      <a:r>
                        <a:rPr lang="fr-FR" sz="1400" dirty="0" err="1">
                          <a:effectLst/>
                        </a:rPr>
                        <a:t>práctico</a:t>
                      </a:r>
                      <a:r>
                        <a:rPr lang="fr-FR" sz="1400" dirty="0">
                          <a:effectLst/>
                        </a:rPr>
                        <a:t>/</a:t>
                      </a:r>
                      <a:r>
                        <a:rPr lang="fr-FR" sz="1400" dirty="0" err="1">
                          <a:effectLst/>
                        </a:rPr>
                        <a:t>útil</a:t>
                      </a:r>
                      <a:r>
                        <a:rPr lang="fr-FR" sz="1400" dirty="0">
                          <a:effectLst/>
                        </a:rPr>
                        <a:t> / </a:t>
                      </a:r>
                      <a:r>
                        <a:rPr lang="fr-FR" sz="1400" dirty="0" err="1">
                          <a:effectLst/>
                        </a:rPr>
                        <a:t>aburrido</a:t>
                      </a:r>
                      <a:r>
                        <a:rPr lang="fr-FR" sz="1400" dirty="0">
                          <a:effectLst/>
                        </a:rPr>
                        <a:t> / </a:t>
                      </a:r>
                      <a:r>
                        <a:rPr lang="fr-FR" sz="1400" dirty="0" err="1">
                          <a:effectLst/>
                        </a:rPr>
                        <a:t>interesante</a:t>
                      </a:r>
                      <a:endParaRPr lang="en-GB" sz="1400" dirty="0">
                        <a:effectLst/>
                      </a:endParaRPr>
                    </a:p>
                    <a:p>
                      <a:pPr marL="342900" lvl="0" indent="-342900" algn="l">
                        <a:spcAft>
                          <a:spcPts val="0"/>
                        </a:spcAft>
                        <a:buFont typeface="Symbol" panose="05050102010706020507" pitchFamily="18" charset="2"/>
                        <a:buChar char=""/>
                      </a:pPr>
                      <a:r>
                        <a:rPr lang="fr-FR" sz="1400" dirty="0" err="1">
                          <a:effectLst/>
                        </a:rPr>
                        <a:t>Creo</a:t>
                      </a:r>
                      <a:r>
                        <a:rPr lang="fr-FR" sz="1400" dirty="0">
                          <a:effectLst/>
                        </a:rPr>
                        <a:t> que/</a:t>
                      </a:r>
                      <a:r>
                        <a:rPr lang="fr-FR" sz="1400" dirty="0" err="1">
                          <a:effectLst/>
                        </a:rPr>
                        <a:t>yo</a:t>
                      </a:r>
                      <a:r>
                        <a:rPr lang="fr-FR" sz="1400" dirty="0">
                          <a:effectLst/>
                        </a:rPr>
                        <a:t> </a:t>
                      </a:r>
                      <a:r>
                        <a:rPr lang="fr-FR" sz="1400" dirty="0" err="1">
                          <a:effectLst/>
                        </a:rPr>
                        <a:t>diría</a:t>
                      </a:r>
                      <a:r>
                        <a:rPr lang="fr-FR" sz="1400" dirty="0">
                          <a:effectLst/>
                        </a:rPr>
                        <a:t> que / para </a:t>
                      </a:r>
                      <a:r>
                        <a:rPr lang="fr-FR" sz="1400" dirty="0" err="1">
                          <a:effectLst/>
                        </a:rPr>
                        <a:t>mí</a:t>
                      </a:r>
                      <a:r>
                        <a:rPr lang="fr-FR" sz="1400" dirty="0">
                          <a:effectLst/>
                        </a:rPr>
                        <a:t>  </a:t>
                      </a:r>
                      <a:r>
                        <a:rPr lang="fr-FR" sz="1400" dirty="0" err="1">
                          <a:effectLst/>
                        </a:rPr>
                        <a:t>personalmente</a:t>
                      </a:r>
                      <a:r>
                        <a:rPr lang="fr-FR" sz="1400" dirty="0">
                          <a:effectLst/>
                        </a:rPr>
                        <a:t> / la </a:t>
                      </a:r>
                      <a:r>
                        <a:rPr lang="fr-FR" sz="1400" dirty="0" err="1">
                          <a:effectLst/>
                        </a:rPr>
                        <a:t>ventaja</a:t>
                      </a:r>
                      <a:r>
                        <a:rPr lang="fr-FR" sz="1400" dirty="0">
                          <a:effectLst/>
                        </a:rPr>
                        <a:t> es que /la </a:t>
                      </a:r>
                      <a:r>
                        <a:rPr lang="fr-FR" sz="1400" dirty="0" err="1">
                          <a:effectLst/>
                        </a:rPr>
                        <a:t>desventaja</a:t>
                      </a:r>
                      <a:r>
                        <a:rPr lang="fr-FR" sz="1400" dirty="0">
                          <a:effectLst/>
                        </a:rPr>
                        <a:t> es que/</a:t>
                      </a:r>
                      <a:r>
                        <a:rPr lang="fr-FR" sz="1400" dirty="0" err="1">
                          <a:effectLst/>
                        </a:rPr>
                        <a:t>lo</a:t>
                      </a:r>
                      <a:r>
                        <a:rPr lang="fr-FR" sz="1400" dirty="0">
                          <a:effectLst/>
                        </a:rPr>
                        <a:t> que me molesta es que/</a:t>
                      </a:r>
                      <a:r>
                        <a:rPr lang="fr-FR" sz="1400" dirty="0" err="1">
                          <a:effectLst/>
                        </a:rPr>
                        <a:t>desde</a:t>
                      </a:r>
                      <a:r>
                        <a:rPr lang="fr-FR" sz="1400" dirty="0">
                          <a:effectLst/>
                        </a:rPr>
                        <a:t> </a:t>
                      </a:r>
                      <a:endParaRPr lang="en-GB" sz="1400" dirty="0">
                        <a:effectLst/>
                        <a:latin typeface="Times New Roman" panose="02020603050405020304" pitchFamily="18" charset="0"/>
                        <a:ea typeface="Times New Roman" panose="02020603050405020304" pitchFamily="18" charset="0"/>
                      </a:endParaRPr>
                    </a:p>
                  </a:txBody>
                  <a:tcPr marL="57020" marR="57020" marT="0" marB="0"/>
                </a:tc>
                <a:tc>
                  <a:txBody>
                    <a:bodyPr/>
                    <a:lstStyle/>
                    <a:p>
                      <a:pPr algn="l">
                        <a:spcAft>
                          <a:spcPts val="0"/>
                        </a:spcAft>
                      </a:pPr>
                      <a:r>
                        <a:rPr lang="fr-FR" sz="1400" dirty="0">
                          <a:effectLst/>
                        </a:rPr>
                        <a:t> </a:t>
                      </a:r>
                      <a:endParaRPr lang="en-GB" sz="1400" dirty="0">
                        <a:effectLst/>
                      </a:endParaRPr>
                    </a:p>
                    <a:p>
                      <a:pPr algn="l">
                        <a:spcAft>
                          <a:spcPts val="0"/>
                        </a:spcAft>
                      </a:pPr>
                      <a:r>
                        <a:rPr lang="fr-FR" sz="1400" dirty="0">
                          <a:effectLst/>
                        </a:rPr>
                        <a:t> </a:t>
                      </a:r>
                      <a:endParaRPr lang="en-GB" sz="1400" dirty="0">
                        <a:effectLst/>
                      </a:endParaRPr>
                    </a:p>
                    <a:p>
                      <a:pPr algn="l">
                        <a:spcAft>
                          <a:spcPts val="0"/>
                        </a:spcAft>
                      </a:pPr>
                      <a:r>
                        <a:rPr lang="fr-FR" sz="1400" dirty="0">
                          <a:effectLst/>
                        </a:rPr>
                        <a:t> </a:t>
                      </a:r>
                      <a:endParaRPr lang="en-GB" sz="1400" dirty="0">
                        <a:effectLst/>
                      </a:endParaRPr>
                    </a:p>
                    <a:p>
                      <a:pPr algn="l">
                        <a:spcAft>
                          <a:spcPts val="0"/>
                        </a:spcAft>
                      </a:pPr>
                      <a:r>
                        <a:rPr lang="fr-FR" sz="1400" dirty="0">
                          <a:effectLst/>
                        </a:rPr>
                        <a:t> </a:t>
                      </a:r>
                      <a:endParaRPr lang="en-GB" sz="1400" dirty="0">
                        <a:effectLst/>
                      </a:endParaRPr>
                    </a:p>
                    <a:p>
                      <a:pPr algn="l">
                        <a:spcAft>
                          <a:spcPts val="0"/>
                        </a:spcAft>
                      </a:pPr>
                      <a:r>
                        <a:rPr lang="fr-FR" sz="1400" dirty="0">
                          <a:effectLst/>
                        </a:rPr>
                        <a:t> </a:t>
                      </a:r>
                      <a:endParaRPr lang="en-GB" sz="1400" dirty="0">
                        <a:effectLst/>
                      </a:endParaRPr>
                    </a:p>
                    <a:p>
                      <a:pPr algn="l">
                        <a:spcAft>
                          <a:spcPts val="0"/>
                        </a:spcAft>
                      </a:pPr>
                      <a:r>
                        <a:rPr lang="en-GB" sz="1400" dirty="0">
                          <a:effectLst/>
                        </a:rPr>
                        <a:t>Authentic cultural resources (photo of the wedding of Prince Albert and Charlene of Monaco)</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endParaRPr lang="en-GB" sz="1400" dirty="0">
                        <a:effectLst/>
                        <a:latin typeface="Times New Roman" panose="02020603050405020304" pitchFamily="18" charset="0"/>
                        <a:ea typeface="Times New Roman" panose="02020603050405020304" pitchFamily="18" charset="0"/>
                      </a:endParaRPr>
                    </a:p>
                  </a:txBody>
                  <a:tcPr marL="57020" marR="57020" marT="0" marB="0"/>
                </a:tc>
                <a:tc>
                  <a:txBody>
                    <a:bodyPr/>
                    <a:lstStyle/>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Short text on the wedding of royal couple</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ctr">
                        <a:spcAft>
                          <a:spcPts val="0"/>
                        </a:spcAft>
                      </a:pPr>
                      <a:r>
                        <a:rPr lang="en-GB" sz="1400" dirty="0">
                          <a:effectLst/>
                        </a:rPr>
                        <a:t>Article on iPhone and Samsung</a:t>
                      </a:r>
                      <a:endParaRPr lang="en-GB" sz="1400" dirty="0">
                        <a:effectLst/>
                        <a:latin typeface="Times New Roman" panose="02020603050405020304" pitchFamily="18" charset="0"/>
                        <a:ea typeface="Times New Roman" panose="02020603050405020304" pitchFamily="18" charset="0"/>
                      </a:endParaRPr>
                    </a:p>
                  </a:txBody>
                  <a:tcPr marL="57020" marR="57020" marT="0" marB="0"/>
                </a:tc>
                <a:tc>
                  <a:txBody>
                    <a:bodyPr/>
                    <a:lstStyle/>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marL="342900" lvl="0" indent="-342900" algn="l">
                        <a:spcAft>
                          <a:spcPts val="0"/>
                        </a:spcAft>
                        <a:buFont typeface="Symbol" panose="05050102010706020507" pitchFamily="18" charset="2"/>
                        <a:buChar char=""/>
                      </a:pPr>
                      <a:r>
                        <a:rPr lang="en-GB" sz="1400" dirty="0">
                          <a:effectLst/>
                        </a:rPr>
                        <a:t>Revise new vocabulary</a:t>
                      </a:r>
                    </a:p>
                    <a:p>
                      <a:pPr marL="342900" lvl="0" indent="-342900" algn="l">
                        <a:spcAft>
                          <a:spcPts val="0"/>
                        </a:spcAft>
                        <a:buFont typeface="Symbol" panose="05050102010706020507" pitchFamily="18" charset="2"/>
                        <a:buChar char=""/>
                      </a:pPr>
                      <a:r>
                        <a:rPr lang="en-GB" sz="1400" dirty="0">
                          <a:effectLst/>
                        </a:rPr>
                        <a:t>Tenses (present/past/conditional and future)</a:t>
                      </a:r>
                    </a:p>
                    <a:p>
                      <a:pPr marL="342900" lvl="0" indent="-342900" algn="l">
                        <a:spcAft>
                          <a:spcPts val="0"/>
                        </a:spcAft>
                        <a:buFont typeface="Symbol" panose="05050102010706020507" pitchFamily="18" charset="2"/>
                        <a:buChar char=""/>
                      </a:pPr>
                      <a:r>
                        <a:rPr lang="en-GB" sz="1400" dirty="0">
                          <a:effectLst/>
                        </a:rPr>
                        <a:t>Main verbs</a:t>
                      </a:r>
                    </a:p>
                    <a:p>
                      <a:pPr marL="342900" lvl="0" indent="-342900" algn="l">
                        <a:spcAft>
                          <a:spcPts val="0"/>
                        </a:spcAft>
                        <a:buFont typeface="Symbol" panose="05050102010706020507" pitchFamily="18" charset="2"/>
                        <a:buChar char=""/>
                      </a:pPr>
                      <a:r>
                        <a:rPr lang="en-GB" sz="1400" dirty="0">
                          <a:effectLst/>
                        </a:rPr>
                        <a:t>Reflexive verbs</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marL="342900" lvl="0" indent="-342900" algn="l">
                        <a:spcAft>
                          <a:spcPts val="0"/>
                        </a:spcAft>
                        <a:buFont typeface="Symbol" panose="05050102010706020507" pitchFamily="18" charset="2"/>
                        <a:buChar char=""/>
                      </a:pPr>
                      <a:r>
                        <a:rPr lang="en-GB" sz="1400" dirty="0">
                          <a:effectLst/>
                        </a:rPr>
                        <a:t>Revise new vocabulary and adjectives.</a:t>
                      </a:r>
                    </a:p>
                    <a:p>
                      <a:pPr marL="342900" lvl="0" indent="-342900" algn="l">
                        <a:spcAft>
                          <a:spcPts val="0"/>
                        </a:spcAft>
                        <a:buFont typeface="Symbol" panose="05050102010706020507" pitchFamily="18" charset="2"/>
                        <a:buChar char=""/>
                      </a:pPr>
                      <a:r>
                        <a:rPr lang="en-GB" sz="1400" dirty="0">
                          <a:effectLst/>
                        </a:rPr>
                        <a:t>Revise comparatives</a:t>
                      </a:r>
                    </a:p>
                    <a:p>
                      <a:pPr marL="342900" lvl="0" indent="-342900" algn="l">
                        <a:spcAft>
                          <a:spcPts val="0"/>
                        </a:spcAft>
                        <a:buFont typeface="Symbol" panose="05050102010706020507" pitchFamily="18" charset="2"/>
                        <a:buChar char=""/>
                      </a:pPr>
                      <a:r>
                        <a:rPr lang="en-GB" sz="1400" dirty="0">
                          <a:effectLst/>
                        </a:rPr>
                        <a:t>Revise complex structures and opinions </a:t>
                      </a:r>
                    </a:p>
                    <a:p>
                      <a:pPr algn="ctr">
                        <a:spcAft>
                          <a:spcPts val="0"/>
                        </a:spcAft>
                      </a:pPr>
                      <a:r>
                        <a:rPr lang="en-GB" sz="1400" dirty="0">
                          <a:effectLst/>
                        </a:rPr>
                        <a:t> </a:t>
                      </a:r>
                      <a:endParaRPr lang="en-GB" sz="1400" dirty="0">
                        <a:effectLst/>
                        <a:latin typeface="Times New Roman" panose="02020603050405020304" pitchFamily="18" charset="0"/>
                        <a:ea typeface="Times New Roman" panose="02020603050405020304" pitchFamily="18" charset="0"/>
                      </a:endParaRPr>
                    </a:p>
                  </a:txBody>
                  <a:tcPr marL="57020" marR="57020" marT="0" marB="0"/>
                </a:tc>
                <a:tc>
                  <a:txBody>
                    <a:bodyPr/>
                    <a:lstStyle/>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marL="342900" lvl="0" indent="-342900" algn="l">
                        <a:spcAft>
                          <a:spcPts val="0"/>
                        </a:spcAft>
                        <a:buFont typeface="Symbol" panose="05050102010706020507" pitchFamily="18" charset="2"/>
                        <a:buChar char=""/>
                      </a:pPr>
                      <a:r>
                        <a:rPr lang="en-GB" sz="1400" dirty="0">
                          <a:effectLst/>
                        </a:rPr>
                        <a:t>Classroom language</a:t>
                      </a:r>
                    </a:p>
                    <a:p>
                      <a:pPr marL="342900" lvl="0" indent="-342900" algn="l">
                        <a:spcAft>
                          <a:spcPts val="0"/>
                        </a:spcAft>
                        <a:buFont typeface="Symbol" panose="05050102010706020507" pitchFamily="18" charset="2"/>
                        <a:buChar char=""/>
                      </a:pPr>
                      <a:r>
                        <a:rPr lang="en-GB" sz="1400" dirty="0">
                          <a:effectLst/>
                        </a:rPr>
                        <a:t>Research in French on the Royal wedding</a:t>
                      </a:r>
                    </a:p>
                    <a:p>
                      <a:pPr marL="342900" lvl="0" indent="-342900" algn="l">
                        <a:spcAft>
                          <a:spcPts val="0"/>
                        </a:spcAft>
                        <a:buFont typeface="Symbol" panose="05050102010706020507" pitchFamily="18" charset="2"/>
                        <a:buChar char=""/>
                      </a:pPr>
                      <a:r>
                        <a:rPr lang="en-GB" sz="1400" dirty="0">
                          <a:effectLst/>
                        </a:rPr>
                        <a:t>Short clips on the Royal weddings</a:t>
                      </a:r>
                    </a:p>
                    <a:p>
                      <a:pPr marL="342900" lvl="0" indent="-342900" algn="l">
                        <a:spcAft>
                          <a:spcPts val="0"/>
                        </a:spcAft>
                        <a:buFont typeface="Symbol" panose="05050102010706020507" pitchFamily="18" charset="2"/>
                        <a:buChar char=""/>
                      </a:pPr>
                      <a:r>
                        <a:rPr lang="en-GB" sz="1400" dirty="0">
                          <a:effectLst/>
                        </a:rPr>
                        <a:t>Photo card with a family to describe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algn="l">
                        <a:spcAft>
                          <a:spcPts val="0"/>
                        </a:spcAft>
                      </a:pPr>
                      <a:r>
                        <a:rPr lang="en-GB" sz="1400" dirty="0">
                          <a:effectLst/>
                        </a:rPr>
                        <a:t> </a:t>
                      </a:r>
                    </a:p>
                    <a:p>
                      <a:pPr marL="342900" lvl="0" indent="-342900" algn="l">
                        <a:spcAft>
                          <a:spcPts val="0"/>
                        </a:spcAft>
                        <a:buFont typeface="Symbol" panose="05050102010706020507" pitchFamily="18" charset="2"/>
                        <a:buChar char=""/>
                      </a:pPr>
                      <a:r>
                        <a:rPr lang="en-GB" sz="1400" dirty="0">
                          <a:effectLst/>
                        </a:rPr>
                        <a:t>Classroom language </a:t>
                      </a:r>
                    </a:p>
                    <a:p>
                      <a:pPr marL="228600" algn="l">
                        <a:spcAft>
                          <a:spcPts val="0"/>
                        </a:spcAft>
                      </a:pPr>
                      <a:r>
                        <a:rPr lang="en-GB" sz="1400" dirty="0">
                          <a:effectLst/>
                        </a:rPr>
                        <a:t> </a:t>
                      </a:r>
                      <a:endParaRPr lang="en-GB" sz="1400" dirty="0">
                        <a:effectLst/>
                        <a:latin typeface="Times New Roman" panose="02020603050405020304" pitchFamily="18" charset="0"/>
                        <a:ea typeface="Times New Roman" panose="02020603050405020304" pitchFamily="18" charset="0"/>
                      </a:endParaRPr>
                    </a:p>
                  </a:txBody>
                  <a:tcPr marL="57020" marR="57020" marT="0" marB="0"/>
                </a:tc>
              </a:tr>
            </a:tbl>
          </a:graphicData>
        </a:graphic>
      </p:graphicFrame>
    </p:spTree>
    <p:extLst>
      <p:ext uri="{BB962C8B-B14F-4D97-AF65-F5344CB8AC3E}">
        <p14:creationId xmlns:p14="http://schemas.microsoft.com/office/powerpoint/2010/main" val="210468429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91047411"/>
              </p:ext>
            </p:extLst>
          </p:nvPr>
        </p:nvGraphicFramePr>
        <p:xfrm>
          <a:off x="908050" y="527405"/>
          <a:ext cx="11391901" cy="8595360"/>
        </p:xfrm>
        <a:graphic>
          <a:graphicData uri="http://schemas.openxmlformats.org/drawingml/2006/table">
            <a:tbl>
              <a:tblPr firstRow="1" firstCol="1" bandRow="1">
                <a:tableStyleId>{5C22544A-7EE6-4342-B048-85BDC9FD1C3A}</a:tableStyleId>
              </a:tblPr>
              <a:tblGrid>
                <a:gridCol w="1155555"/>
                <a:gridCol w="1775079"/>
                <a:gridCol w="3431598"/>
                <a:gridCol w="1715799"/>
                <a:gridCol w="1302504"/>
                <a:gridCol w="2011366"/>
              </a:tblGrid>
              <a:tr h="8543729">
                <a:tc>
                  <a:txBody>
                    <a:bodyPr/>
                    <a:lstStyle/>
                    <a:p>
                      <a:pPr algn="ctr">
                        <a:spcAft>
                          <a:spcPts val="0"/>
                        </a:spcAft>
                      </a:pPr>
                      <a:r>
                        <a:rPr lang="en-GB" sz="1200" dirty="0">
                          <a:effectLst/>
                        </a:rPr>
                        <a:t>Spring</a:t>
                      </a:r>
                      <a:endParaRPr lang="en-GB" sz="1200" dirty="0">
                        <a:effectLst/>
                        <a:latin typeface="Times New Roman" panose="02020603050405020304" pitchFamily="18" charset="0"/>
                        <a:ea typeface="Times New Roman" panose="02020603050405020304" pitchFamily="18" charset="0"/>
                      </a:endParaRPr>
                    </a:p>
                  </a:txBody>
                  <a:tcPr marL="45324" marR="45324" marT="0" marB="0"/>
                </a:tc>
                <a:tc>
                  <a:txBody>
                    <a:bodyPr/>
                    <a:lstStyle/>
                    <a:p>
                      <a:pPr algn="l">
                        <a:spcAft>
                          <a:spcPts val="0"/>
                        </a:spcAft>
                      </a:pPr>
                      <a:r>
                        <a:rPr lang="en-GB" sz="1200" b="0" u="sng" baseline="0" dirty="0">
                          <a:solidFill>
                            <a:schemeClr val="tx1"/>
                          </a:solidFill>
                          <a:effectLst/>
                        </a:rPr>
                        <a:t>Topic 3: Free-time activities</a:t>
                      </a:r>
                      <a:endParaRPr lang="en-GB" sz="1200" b="0" baseline="0" dirty="0">
                        <a:solidFill>
                          <a:schemeClr val="tx1"/>
                        </a:solidFill>
                        <a:effectLst/>
                      </a:endParaRPr>
                    </a:p>
                    <a:p>
                      <a:pPr algn="l">
                        <a:spcAft>
                          <a:spcPts val="0"/>
                        </a:spcAft>
                      </a:pPr>
                      <a:r>
                        <a:rPr lang="en-GB" sz="1200" b="0" baseline="0" dirty="0">
                          <a:solidFill>
                            <a:schemeClr val="tx1"/>
                          </a:solidFill>
                          <a:effectLst/>
                        </a:rPr>
                        <a:t>Talking about sports and extreme sports, talking about different cuisines, food and eating habits (breakfast, lunch, dinner)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u="none" strike="noStrike" baseline="0" dirty="0">
                          <a:solidFill>
                            <a:schemeClr val="tx1"/>
                          </a:solidFill>
                          <a:effectLst/>
                        </a:rPr>
                        <a:t> </a:t>
                      </a:r>
                      <a:endParaRPr lang="en-GB" sz="1200" b="0" baseline="0" dirty="0">
                        <a:solidFill>
                          <a:schemeClr val="tx1"/>
                        </a:solidFill>
                        <a:effectLst/>
                      </a:endParaRP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u="sng" baseline="0" dirty="0">
                          <a:solidFill>
                            <a:schemeClr val="tx1"/>
                          </a:solidFill>
                          <a:effectLst/>
                        </a:rPr>
                        <a:t>Topic 4: Customs and festivals </a:t>
                      </a:r>
                      <a:endParaRPr lang="en-GB" sz="1200" b="0" baseline="0" dirty="0">
                        <a:solidFill>
                          <a:schemeClr val="tx1"/>
                        </a:solidFill>
                        <a:effectLst/>
                      </a:endParaRPr>
                    </a:p>
                    <a:p>
                      <a:pPr algn="l">
                        <a:spcAft>
                          <a:spcPts val="0"/>
                        </a:spcAft>
                      </a:pPr>
                      <a:r>
                        <a:rPr lang="en-GB" sz="1200" b="0" baseline="0" dirty="0">
                          <a:solidFill>
                            <a:schemeClr val="tx1"/>
                          </a:solidFill>
                          <a:effectLst/>
                        </a:rPr>
                        <a:t>Talking about what and how we celebrate, describing French and international festivals, and giving your opinion on your favourite celebration. </a:t>
                      </a:r>
                    </a:p>
                    <a:p>
                      <a:pPr algn="l">
                        <a:spcAft>
                          <a:spcPts val="0"/>
                        </a:spcAft>
                      </a:pPr>
                      <a:r>
                        <a:rPr lang="en-GB" sz="1200" b="0" baseline="0" dirty="0">
                          <a:solidFill>
                            <a:schemeClr val="tx1"/>
                          </a:solidFill>
                          <a:effectLst/>
                        </a:rPr>
                        <a:t> </a:t>
                      </a:r>
                      <a:endParaRPr lang="en-GB" sz="1200" b="0" baseline="0" dirty="0">
                        <a:solidFill>
                          <a:schemeClr val="tx1"/>
                        </a:solidFill>
                        <a:effectLst/>
                        <a:latin typeface="Times New Roman" panose="02020603050405020304" pitchFamily="18" charset="0"/>
                        <a:ea typeface="Times New Roman" panose="02020603050405020304" pitchFamily="18" charset="0"/>
                      </a:endParaRPr>
                    </a:p>
                  </a:txBody>
                  <a:tcPr marL="45324" marR="45324" marT="0" marB="0"/>
                </a:tc>
                <a:tc>
                  <a:txBody>
                    <a:bodyPr/>
                    <a:lstStyle/>
                    <a:p>
                      <a:pPr marL="342900" lvl="0" indent="-342900" algn="l">
                        <a:spcAft>
                          <a:spcPts val="0"/>
                        </a:spcAft>
                        <a:buFont typeface="Symbol" panose="05050102010706020507" pitchFamily="18" charset="2"/>
                        <a:buChar char=""/>
                      </a:pPr>
                      <a:r>
                        <a:rPr lang="fr-FR" sz="1200" b="0" baseline="0" dirty="0" err="1">
                          <a:solidFill>
                            <a:schemeClr val="tx1"/>
                          </a:solidFill>
                          <a:effectLst/>
                        </a:rPr>
                        <a:t>Fútbol</a:t>
                      </a:r>
                      <a:r>
                        <a:rPr lang="fr-FR" sz="1200" b="0" baseline="0" dirty="0">
                          <a:solidFill>
                            <a:schemeClr val="tx1"/>
                          </a:solidFill>
                          <a:effectLst/>
                        </a:rPr>
                        <a:t>/</a:t>
                      </a:r>
                      <a:r>
                        <a:rPr lang="fr-FR" sz="1200" b="0" baseline="0" dirty="0" err="1">
                          <a:solidFill>
                            <a:schemeClr val="tx1"/>
                          </a:solidFill>
                          <a:effectLst/>
                        </a:rPr>
                        <a:t>natación</a:t>
                      </a:r>
                      <a:r>
                        <a:rPr lang="fr-FR" sz="1200" b="0" baseline="0" dirty="0">
                          <a:solidFill>
                            <a:schemeClr val="tx1"/>
                          </a:solidFill>
                          <a:effectLst/>
                        </a:rPr>
                        <a:t> / </a:t>
                      </a:r>
                      <a:r>
                        <a:rPr lang="fr-FR" sz="1200" b="0" baseline="0" dirty="0" err="1">
                          <a:solidFill>
                            <a:schemeClr val="tx1"/>
                          </a:solidFill>
                          <a:effectLst/>
                        </a:rPr>
                        <a:t>equitación</a:t>
                      </a:r>
                      <a:r>
                        <a:rPr lang="fr-FR" sz="1200" b="0" baseline="0" dirty="0">
                          <a:solidFill>
                            <a:schemeClr val="tx1"/>
                          </a:solidFill>
                          <a:effectLst/>
                        </a:rPr>
                        <a:t> /</a:t>
                      </a:r>
                      <a:r>
                        <a:rPr lang="fr-FR" sz="1200" b="0" baseline="0" dirty="0" err="1">
                          <a:solidFill>
                            <a:schemeClr val="tx1"/>
                          </a:solidFill>
                          <a:effectLst/>
                        </a:rPr>
                        <a:t>baloncesto</a:t>
                      </a:r>
                      <a:r>
                        <a:rPr lang="fr-FR" sz="1200" b="0" baseline="0" dirty="0">
                          <a:solidFill>
                            <a:schemeClr val="tx1"/>
                          </a:solidFill>
                          <a:effectLst/>
                        </a:rPr>
                        <a:t> / </a:t>
                      </a:r>
                      <a:r>
                        <a:rPr lang="fr-FR" sz="1200" b="0" baseline="0" dirty="0" err="1">
                          <a:solidFill>
                            <a:schemeClr val="tx1"/>
                          </a:solidFill>
                          <a:effectLst/>
                        </a:rPr>
                        <a:t>montañismo</a:t>
                      </a:r>
                      <a:r>
                        <a:rPr lang="fr-FR" sz="1200" b="0" baseline="0" dirty="0">
                          <a:solidFill>
                            <a:schemeClr val="tx1"/>
                          </a:solidFill>
                          <a:effectLst/>
                        </a:rPr>
                        <a:t>/</a:t>
                      </a:r>
                      <a:r>
                        <a:rPr lang="fr-FR" sz="1200" b="0" baseline="0" dirty="0" err="1">
                          <a:solidFill>
                            <a:schemeClr val="tx1"/>
                          </a:solidFill>
                          <a:effectLst/>
                        </a:rPr>
                        <a:t>patinaje</a:t>
                      </a:r>
                      <a:r>
                        <a:rPr lang="fr-FR" sz="1200" b="0" baseline="0" dirty="0">
                          <a:solidFill>
                            <a:schemeClr val="tx1"/>
                          </a:solidFill>
                          <a:effectLst/>
                        </a:rPr>
                        <a:t> / </a:t>
                      </a:r>
                      <a:r>
                        <a:rPr lang="fr-FR" sz="1200" b="0" baseline="0" dirty="0" err="1">
                          <a:solidFill>
                            <a:schemeClr val="tx1"/>
                          </a:solidFill>
                          <a:effectLst/>
                        </a:rPr>
                        <a:t>puenting</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err="1">
                          <a:solidFill>
                            <a:schemeClr val="tx1"/>
                          </a:solidFill>
                          <a:effectLst/>
                        </a:rPr>
                        <a:t>Juego</a:t>
                      </a:r>
                      <a:r>
                        <a:rPr lang="fr-FR" sz="1200" b="0" baseline="0" dirty="0">
                          <a:solidFill>
                            <a:schemeClr val="tx1"/>
                          </a:solidFill>
                          <a:effectLst/>
                        </a:rPr>
                        <a:t> /</a:t>
                      </a:r>
                      <a:r>
                        <a:rPr lang="fr-FR" sz="1200" b="0" baseline="0" dirty="0" err="1">
                          <a:solidFill>
                            <a:schemeClr val="tx1"/>
                          </a:solidFill>
                          <a:effectLst/>
                        </a:rPr>
                        <a:t>practico</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err="1">
                          <a:solidFill>
                            <a:schemeClr val="tx1"/>
                          </a:solidFill>
                          <a:effectLst/>
                        </a:rPr>
                        <a:t>Haré</a:t>
                      </a:r>
                      <a:r>
                        <a:rPr lang="fr-FR" sz="1200" b="0" baseline="0" dirty="0">
                          <a:solidFill>
                            <a:schemeClr val="tx1"/>
                          </a:solidFill>
                          <a:effectLst/>
                        </a:rPr>
                        <a:t> / </a:t>
                      </a:r>
                      <a:r>
                        <a:rPr lang="fr-FR" sz="1200" b="0" baseline="0" dirty="0" err="1">
                          <a:solidFill>
                            <a:schemeClr val="tx1"/>
                          </a:solidFill>
                          <a:effectLst/>
                        </a:rPr>
                        <a:t>Practicaré</a:t>
                      </a:r>
                      <a:r>
                        <a:rPr lang="fr-FR" sz="1200" b="0" baseline="0" dirty="0">
                          <a:solidFill>
                            <a:schemeClr val="tx1"/>
                          </a:solidFill>
                          <a:effectLst/>
                        </a:rPr>
                        <a:t>/</a:t>
                      </a:r>
                      <a:r>
                        <a:rPr lang="fr-FR" sz="1200" b="0" baseline="0" dirty="0" err="1">
                          <a:solidFill>
                            <a:schemeClr val="tx1"/>
                          </a:solidFill>
                          <a:effectLst/>
                        </a:rPr>
                        <a:t>Jugaré</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err="1">
                          <a:solidFill>
                            <a:schemeClr val="tx1"/>
                          </a:solidFill>
                          <a:effectLst/>
                        </a:rPr>
                        <a:t>Yo</a:t>
                      </a:r>
                      <a:r>
                        <a:rPr lang="fr-FR" sz="1200" b="0" baseline="0" dirty="0">
                          <a:solidFill>
                            <a:schemeClr val="tx1"/>
                          </a:solidFill>
                          <a:effectLst/>
                        </a:rPr>
                        <a:t> </a:t>
                      </a:r>
                      <a:r>
                        <a:rPr lang="fr-FR" sz="1200" b="0" baseline="0" dirty="0" err="1">
                          <a:solidFill>
                            <a:schemeClr val="tx1"/>
                          </a:solidFill>
                          <a:effectLst/>
                        </a:rPr>
                        <a:t>hice</a:t>
                      </a:r>
                      <a:r>
                        <a:rPr lang="fr-FR" sz="1200" b="0" baseline="0" dirty="0">
                          <a:solidFill>
                            <a:schemeClr val="tx1"/>
                          </a:solidFill>
                          <a:effectLst/>
                        </a:rPr>
                        <a:t>/</a:t>
                      </a:r>
                      <a:r>
                        <a:rPr lang="fr-FR" sz="1200" b="0" baseline="0" dirty="0" err="1">
                          <a:solidFill>
                            <a:schemeClr val="tx1"/>
                          </a:solidFill>
                          <a:effectLst/>
                        </a:rPr>
                        <a:t>jugué</a:t>
                      </a:r>
                      <a:r>
                        <a:rPr lang="fr-FR" sz="1200" b="0" baseline="0" dirty="0">
                          <a:solidFill>
                            <a:schemeClr val="tx1"/>
                          </a:solidFill>
                          <a:effectLst/>
                        </a:rPr>
                        <a:t> / </a:t>
                      </a:r>
                      <a:r>
                        <a:rPr lang="fr-FR" sz="1200" b="0" baseline="0" dirty="0" err="1">
                          <a:solidFill>
                            <a:schemeClr val="tx1"/>
                          </a:solidFill>
                          <a:effectLst/>
                        </a:rPr>
                        <a:t>practiqué</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err="1">
                          <a:solidFill>
                            <a:schemeClr val="tx1"/>
                          </a:solidFill>
                          <a:effectLst/>
                        </a:rPr>
                        <a:t>Ayer</a:t>
                      </a:r>
                      <a:r>
                        <a:rPr lang="fr-FR" sz="1200" b="0" baseline="0" dirty="0">
                          <a:solidFill>
                            <a:schemeClr val="tx1"/>
                          </a:solidFill>
                          <a:effectLst/>
                        </a:rPr>
                        <a:t> / </a:t>
                      </a:r>
                      <a:r>
                        <a:rPr lang="fr-FR" sz="1200" b="0" baseline="0" dirty="0" err="1">
                          <a:solidFill>
                            <a:schemeClr val="tx1"/>
                          </a:solidFill>
                          <a:effectLst/>
                        </a:rPr>
                        <a:t>hoy</a:t>
                      </a:r>
                      <a:r>
                        <a:rPr lang="fr-FR" sz="1200" b="0" baseline="0" dirty="0">
                          <a:solidFill>
                            <a:schemeClr val="tx1"/>
                          </a:solidFill>
                          <a:effectLst/>
                        </a:rPr>
                        <a:t>/</a:t>
                      </a:r>
                      <a:r>
                        <a:rPr lang="fr-FR" sz="1200" b="0" baseline="0" dirty="0" err="1">
                          <a:solidFill>
                            <a:schemeClr val="tx1"/>
                          </a:solidFill>
                          <a:effectLst/>
                        </a:rPr>
                        <a:t>mañana</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a:solidFill>
                            <a:schemeClr val="tx1"/>
                          </a:solidFill>
                          <a:effectLst/>
                        </a:rPr>
                        <a:t>Es </a:t>
                      </a:r>
                      <a:r>
                        <a:rPr lang="fr-FR" sz="1200" b="0" baseline="0" dirty="0" err="1">
                          <a:solidFill>
                            <a:schemeClr val="tx1"/>
                          </a:solidFill>
                          <a:effectLst/>
                        </a:rPr>
                        <a:t>peligroso</a:t>
                      </a:r>
                      <a:r>
                        <a:rPr lang="fr-FR" sz="1200" b="0" baseline="0" dirty="0">
                          <a:solidFill>
                            <a:schemeClr val="tx1"/>
                          </a:solidFill>
                          <a:effectLst/>
                        </a:rPr>
                        <a:t>/es </a:t>
                      </a:r>
                      <a:r>
                        <a:rPr lang="fr-FR" sz="1200" b="0" baseline="0" dirty="0" err="1">
                          <a:solidFill>
                            <a:schemeClr val="tx1"/>
                          </a:solidFill>
                          <a:effectLst/>
                        </a:rPr>
                        <a:t>arriesgado</a:t>
                      </a:r>
                      <a:r>
                        <a:rPr lang="fr-FR" sz="1200" b="0" baseline="0" dirty="0">
                          <a:solidFill>
                            <a:schemeClr val="tx1"/>
                          </a:solidFill>
                          <a:effectLst/>
                        </a:rPr>
                        <a:t>/es </a:t>
                      </a:r>
                      <a:r>
                        <a:rPr lang="fr-FR" sz="1200" b="0" baseline="0" dirty="0" err="1">
                          <a:solidFill>
                            <a:schemeClr val="tx1"/>
                          </a:solidFill>
                          <a:effectLst/>
                        </a:rPr>
                        <a:t>increíble</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err="1">
                          <a:solidFill>
                            <a:schemeClr val="tx1"/>
                          </a:solidFill>
                          <a:effectLst/>
                        </a:rPr>
                        <a:t>Estoy</a:t>
                      </a:r>
                      <a:r>
                        <a:rPr lang="fr-FR" sz="1200" b="0" baseline="0" dirty="0">
                          <a:solidFill>
                            <a:schemeClr val="tx1"/>
                          </a:solidFill>
                          <a:effectLst/>
                        </a:rPr>
                        <a:t> </a:t>
                      </a:r>
                      <a:r>
                        <a:rPr lang="fr-FR" sz="1200" b="0" baseline="0" dirty="0" err="1">
                          <a:solidFill>
                            <a:schemeClr val="tx1"/>
                          </a:solidFill>
                          <a:effectLst/>
                        </a:rPr>
                        <a:t>descubriendo</a:t>
                      </a:r>
                      <a:r>
                        <a:rPr lang="fr-FR" sz="1200" b="0" baseline="0" dirty="0">
                          <a:solidFill>
                            <a:schemeClr val="tx1"/>
                          </a:solidFill>
                          <a:effectLst/>
                        </a:rPr>
                        <a:t> </a:t>
                      </a:r>
                      <a:r>
                        <a:rPr lang="fr-FR" sz="1200" b="0" baseline="0" dirty="0" err="1">
                          <a:solidFill>
                            <a:schemeClr val="tx1"/>
                          </a:solidFill>
                          <a:effectLst/>
                        </a:rPr>
                        <a:t>nuevas</a:t>
                      </a:r>
                      <a:r>
                        <a:rPr lang="fr-FR" sz="1200" b="0" baseline="0" dirty="0">
                          <a:solidFill>
                            <a:schemeClr val="tx1"/>
                          </a:solidFill>
                          <a:effectLst/>
                        </a:rPr>
                        <a:t> </a:t>
                      </a:r>
                      <a:r>
                        <a:rPr lang="fr-FR" sz="1200" b="0" baseline="0" dirty="0" err="1">
                          <a:solidFill>
                            <a:schemeClr val="tx1"/>
                          </a:solidFill>
                          <a:effectLst/>
                        </a:rPr>
                        <a:t>sensaciones</a:t>
                      </a:r>
                      <a:r>
                        <a:rPr lang="fr-FR" sz="1200" b="0" baseline="0" dirty="0">
                          <a:solidFill>
                            <a:schemeClr val="tx1"/>
                          </a:solidFill>
                          <a:effectLst/>
                        </a:rPr>
                        <a:t>/Me </a:t>
                      </a:r>
                      <a:r>
                        <a:rPr lang="fr-FR" sz="1200" b="0" baseline="0" dirty="0" err="1">
                          <a:solidFill>
                            <a:schemeClr val="tx1"/>
                          </a:solidFill>
                          <a:effectLst/>
                        </a:rPr>
                        <a:t>gusta</a:t>
                      </a:r>
                      <a:r>
                        <a:rPr lang="fr-FR" sz="1200" b="0" baseline="0" dirty="0">
                          <a:solidFill>
                            <a:schemeClr val="tx1"/>
                          </a:solidFill>
                          <a:effectLst/>
                        </a:rPr>
                        <a:t> </a:t>
                      </a:r>
                      <a:r>
                        <a:rPr lang="fr-FR" sz="1200" b="0" baseline="0" dirty="0" err="1">
                          <a:solidFill>
                            <a:schemeClr val="tx1"/>
                          </a:solidFill>
                          <a:effectLst/>
                        </a:rPr>
                        <a:t>tomar</a:t>
                      </a:r>
                      <a:r>
                        <a:rPr lang="fr-FR" sz="1200" b="0" baseline="0" dirty="0">
                          <a:solidFill>
                            <a:schemeClr val="tx1"/>
                          </a:solidFill>
                          <a:effectLst/>
                        </a:rPr>
                        <a:t> </a:t>
                      </a:r>
                      <a:r>
                        <a:rPr lang="fr-FR" sz="1200" b="0" baseline="0" dirty="0" err="1">
                          <a:solidFill>
                            <a:schemeClr val="tx1"/>
                          </a:solidFill>
                          <a:effectLst/>
                        </a:rPr>
                        <a:t>riesgos</a:t>
                      </a:r>
                      <a:r>
                        <a:rPr lang="fr-FR" sz="1200" b="0" baseline="0" dirty="0">
                          <a:solidFill>
                            <a:schemeClr val="tx1"/>
                          </a:solidFill>
                          <a:effectLst/>
                        </a:rPr>
                        <a:t>/ </a:t>
                      </a:r>
                      <a:r>
                        <a:rPr lang="fr-FR" sz="1200" b="0" baseline="0" dirty="0" err="1">
                          <a:solidFill>
                            <a:schemeClr val="tx1"/>
                          </a:solidFill>
                          <a:effectLst/>
                        </a:rPr>
                        <a:t>Estoy</a:t>
                      </a:r>
                      <a:r>
                        <a:rPr lang="fr-FR" sz="1200" b="0" baseline="0" dirty="0">
                          <a:solidFill>
                            <a:schemeClr val="tx1"/>
                          </a:solidFill>
                          <a:effectLst/>
                        </a:rPr>
                        <a:t> </a:t>
                      </a:r>
                      <a:r>
                        <a:rPr lang="fr-FR" sz="1200" b="0" baseline="0" dirty="0" err="1">
                          <a:solidFill>
                            <a:schemeClr val="tx1"/>
                          </a:solidFill>
                          <a:effectLst/>
                        </a:rPr>
                        <a:t>más</a:t>
                      </a:r>
                      <a:r>
                        <a:rPr lang="fr-FR" sz="1200" b="0" baseline="0" dirty="0">
                          <a:solidFill>
                            <a:schemeClr val="tx1"/>
                          </a:solidFill>
                          <a:effectLst/>
                        </a:rPr>
                        <a:t> </a:t>
                      </a:r>
                      <a:r>
                        <a:rPr lang="fr-FR" sz="1200" b="0" baseline="0" dirty="0" err="1">
                          <a:solidFill>
                            <a:schemeClr val="tx1"/>
                          </a:solidFill>
                          <a:effectLst/>
                        </a:rPr>
                        <a:t>allá</a:t>
                      </a:r>
                      <a:r>
                        <a:rPr lang="fr-FR" sz="1200" b="0" baseline="0" dirty="0">
                          <a:solidFill>
                            <a:schemeClr val="tx1"/>
                          </a:solidFill>
                          <a:effectLst/>
                        </a:rPr>
                        <a:t> de mis </a:t>
                      </a:r>
                      <a:r>
                        <a:rPr lang="fr-FR" sz="1200" b="0" baseline="0" dirty="0" err="1">
                          <a:solidFill>
                            <a:schemeClr val="tx1"/>
                          </a:solidFill>
                          <a:effectLst/>
                        </a:rPr>
                        <a:t>límites</a:t>
                      </a:r>
                      <a:r>
                        <a:rPr lang="fr-FR" sz="1200" b="0" baseline="0" dirty="0">
                          <a:solidFill>
                            <a:schemeClr val="tx1"/>
                          </a:solidFill>
                          <a:effectLst/>
                        </a:rPr>
                        <a:t>/Es </a:t>
                      </a:r>
                      <a:r>
                        <a:rPr lang="fr-FR" sz="1200" b="0" baseline="0" dirty="0" err="1">
                          <a:solidFill>
                            <a:schemeClr val="tx1"/>
                          </a:solidFill>
                          <a:effectLst/>
                        </a:rPr>
                        <a:t>aterrador</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err="1">
                          <a:solidFill>
                            <a:schemeClr val="tx1"/>
                          </a:solidFill>
                          <a:effectLst/>
                        </a:rPr>
                        <a:t>Yo</a:t>
                      </a:r>
                      <a:r>
                        <a:rPr lang="fr-FR" sz="1200" b="0" baseline="0" dirty="0">
                          <a:solidFill>
                            <a:schemeClr val="tx1"/>
                          </a:solidFill>
                          <a:effectLst/>
                        </a:rPr>
                        <a:t> </a:t>
                      </a:r>
                      <a:r>
                        <a:rPr lang="fr-FR" sz="1200" b="0" baseline="0" dirty="0" err="1">
                          <a:solidFill>
                            <a:schemeClr val="tx1"/>
                          </a:solidFill>
                          <a:effectLst/>
                        </a:rPr>
                        <a:t>como</a:t>
                      </a:r>
                      <a:r>
                        <a:rPr lang="fr-FR" sz="1200" b="0" baseline="0" dirty="0">
                          <a:solidFill>
                            <a:schemeClr val="tx1"/>
                          </a:solidFill>
                          <a:effectLst/>
                        </a:rPr>
                        <a:t>/</a:t>
                      </a:r>
                      <a:r>
                        <a:rPr lang="fr-FR" sz="1200" b="0" baseline="0" dirty="0" err="1">
                          <a:solidFill>
                            <a:schemeClr val="tx1"/>
                          </a:solidFill>
                          <a:effectLst/>
                        </a:rPr>
                        <a:t>bebo</a:t>
                      </a:r>
                      <a:r>
                        <a:rPr lang="fr-FR" sz="1200" b="0" baseline="0" dirty="0">
                          <a:solidFill>
                            <a:schemeClr val="tx1"/>
                          </a:solidFill>
                          <a:effectLst/>
                        </a:rPr>
                        <a:t> /</a:t>
                      </a:r>
                      <a:r>
                        <a:rPr lang="fr-FR" sz="1200" b="0" baseline="0" dirty="0" err="1">
                          <a:solidFill>
                            <a:schemeClr val="tx1"/>
                          </a:solidFill>
                          <a:effectLst/>
                        </a:rPr>
                        <a:t>yo</a:t>
                      </a:r>
                      <a:r>
                        <a:rPr lang="fr-FR" sz="1200" b="0" baseline="0" dirty="0">
                          <a:solidFill>
                            <a:schemeClr val="tx1"/>
                          </a:solidFill>
                          <a:effectLst/>
                        </a:rPr>
                        <a:t> </a:t>
                      </a:r>
                      <a:r>
                        <a:rPr lang="fr-FR" sz="1200" b="0" baseline="0" dirty="0" err="1">
                          <a:solidFill>
                            <a:schemeClr val="tx1"/>
                          </a:solidFill>
                          <a:effectLst/>
                        </a:rPr>
                        <a:t>tomo</a:t>
                      </a:r>
                      <a:r>
                        <a:rPr lang="fr-FR" sz="1200" b="0" baseline="0" dirty="0">
                          <a:solidFill>
                            <a:schemeClr val="tx1"/>
                          </a:solidFill>
                          <a:effectLst/>
                        </a:rPr>
                        <a:t>/</a:t>
                      </a:r>
                      <a:r>
                        <a:rPr lang="fr-FR" sz="1200" b="0" baseline="0" dirty="0" err="1">
                          <a:solidFill>
                            <a:schemeClr val="tx1"/>
                          </a:solidFill>
                          <a:effectLst/>
                        </a:rPr>
                        <a:t>comeré</a:t>
                      </a:r>
                      <a:r>
                        <a:rPr lang="fr-FR" sz="1200" b="0" baseline="0" dirty="0">
                          <a:solidFill>
                            <a:schemeClr val="tx1"/>
                          </a:solidFill>
                          <a:effectLst/>
                        </a:rPr>
                        <a:t> /</a:t>
                      </a:r>
                      <a:r>
                        <a:rPr lang="fr-FR" sz="1200" b="0" baseline="0" dirty="0" err="1">
                          <a:solidFill>
                            <a:schemeClr val="tx1"/>
                          </a:solidFill>
                          <a:effectLst/>
                        </a:rPr>
                        <a:t>beberé</a:t>
                      </a:r>
                      <a:r>
                        <a:rPr lang="fr-FR" sz="1200" b="0" baseline="0" dirty="0">
                          <a:solidFill>
                            <a:schemeClr val="tx1"/>
                          </a:solidFill>
                          <a:effectLst/>
                        </a:rPr>
                        <a:t> / me </a:t>
                      </a:r>
                      <a:r>
                        <a:rPr lang="fr-FR" sz="1200" b="0" baseline="0" dirty="0" err="1">
                          <a:solidFill>
                            <a:schemeClr val="tx1"/>
                          </a:solidFill>
                          <a:effectLst/>
                        </a:rPr>
                        <a:t>gustaría</a:t>
                      </a:r>
                      <a:r>
                        <a:rPr lang="fr-FR" sz="1200" b="0" baseline="0" dirty="0">
                          <a:solidFill>
                            <a:schemeClr val="tx1"/>
                          </a:solidFill>
                          <a:effectLst/>
                        </a:rPr>
                        <a:t> </a:t>
                      </a:r>
                      <a:r>
                        <a:rPr lang="fr-FR" sz="1200" b="0" baseline="0" dirty="0" err="1">
                          <a:solidFill>
                            <a:schemeClr val="tx1"/>
                          </a:solidFill>
                          <a:effectLst/>
                        </a:rPr>
                        <a:t>comer</a:t>
                      </a:r>
                      <a:r>
                        <a:rPr lang="fr-FR" sz="1200" b="0" baseline="0" dirty="0">
                          <a:solidFill>
                            <a:schemeClr val="tx1"/>
                          </a:solidFill>
                          <a:effectLst/>
                        </a:rPr>
                        <a:t> / me </a:t>
                      </a:r>
                      <a:r>
                        <a:rPr lang="fr-FR" sz="1200" b="0" baseline="0" dirty="0" err="1">
                          <a:solidFill>
                            <a:schemeClr val="tx1"/>
                          </a:solidFill>
                          <a:effectLst/>
                        </a:rPr>
                        <a:t>gustaría</a:t>
                      </a:r>
                      <a:r>
                        <a:rPr lang="fr-FR" sz="1200" b="0" baseline="0" dirty="0">
                          <a:solidFill>
                            <a:schemeClr val="tx1"/>
                          </a:solidFill>
                          <a:effectLst/>
                        </a:rPr>
                        <a:t> </a:t>
                      </a:r>
                      <a:r>
                        <a:rPr lang="fr-FR" sz="1200" b="0" baseline="0" dirty="0" err="1">
                          <a:solidFill>
                            <a:schemeClr val="tx1"/>
                          </a:solidFill>
                          <a:effectLst/>
                        </a:rPr>
                        <a:t>beber</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err="1">
                          <a:solidFill>
                            <a:schemeClr val="tx1"/>
                          </a:solidFill>
                          <a:effectLst/>
                        </a:rPr>
                        <a:t>Pollo</a:t>
                      </a:r>
                      <a:r>
                        <a:rPr lang="fr-FR" sz="1200" b="0" baseline="0" dirty="0">
                          <a:solidFill>
                            <a:schemeClr val="tx1"/>
                          </a:solidFill>
                          <a:effectLst/>
                        </a:rPr>
                        <a:t> / carne / pan / </a:t>
                      </a:r>
                      <a:r>
                        <a:rPr lang="fr-FR" sz="1200" b="0" baseline="0" dirty="0" err="1">
                          <a:solidFill>
                            <a:schemeClr val="tx1"/>
                          </a:solidFill>
                          <a:effectLst/>
                        </a:rPr>
                        <a:t>limonada</a:t>
                      </a:r>
                      <a:r>
                        <a:rPr lang="fr-FR" sz="1200" b="0" baseline="0" dirty="0">
                          <a:solidFill>
                            <a:schemeClr val="tx1"/>
                          </a:solidFill>
                          <a:effectLst/>
                        </a:rPr>
                        <a:t>, etc.</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err="1">
                          <a:solidFill>
                            <a:schemeClr val="tx1"/>
                          </a:solidFill>
                          <a:effectLst/>
                        </a:rPr>
                        <a:t>Adjetivo</a:t>
                      </a:r>
                      <a:r>
                        <a:rPr lang="fr-FR" sz="1200" b="0" baseline="0" dirty="0">
                          <a:solidFill>
                            <a:schemeClr val="tx1"/>
                          </a:solidFill>
                          <a:effectLst/>
                        </a:rPr>
                        <a:t> </a:t>
                      </a:r>
                      <a:r>
                        <a:rPr lang="fr-FR" sz="1200" b="0" baseline="0" dirty="0" err="1">
                          <a:solidFill>
                            <a:schemeClr val="tx1"/>
                          </a:solidFill>
                          <a:effectLst/>
                        </a:rPr>
                        <a:t>posesivo</a:t>
                      </a:r>
                      <a:r>
                        <a:rPr lang="fr-FR" sz="1200" b="0" baseline="0" dirty="0">
                          <a:solidFill>
                            <a:schemeClr val="tx1"/>
                          </a:solidFill>
                          <a:effectLst/>
                        </a:rPr>
                        <a:t> </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err="1">
                          <a:solidFill>
                            <a:schemeClr val="tx1"/>
                          </a:solidFill>
                          <a:effectLst/>
                        </a:rPr>
                        <a:t>Sabroso</a:t>
                      </a:r>
                      <a:r>
                        <a:rPr lang="fr-FR" sz="1200" b="0" baseline="0" dirty="0">
                          <a:solidFill>
                            <a:schemeClr val="tx1"/>
                          </a:solidFill>
                          <a:effectLst/>
                        </a:rPr>
                        <a:t> / </a:t>
                      </a:r>
                      <a:r>
                        <a:rPr lang="fr-FR" sz="1200" b="0" baseline="0" dirty="0" err="1">
                          <a:solidFill>
                            <a:schemeClr val="tx1"/>
                          </a:solidFill>
                          <a:effectLst/>
                        </a:rPr>
                        <a:t>exquisito</a:t>
                      </a:r>
                      <a:r>
                        <a:rPr lang="fr-FR" sz="1200" b="0" baseline="0" dirty="0">
                          <a:solidFill>
                            <a:schemeClr val="tx1"/>
                          </a:solidFill>
                          <a:effectLst/>
                        </a:rPr>
                        <a:t> / </a:t>
                      </a:r>
                      <a:r>
                        <a:rPr lang="fr-FR" sz="1200" b="0" baseline="0" dirty="0" err="1">
                          <a:solidFill>
                            <a:schemeClr val="tx1"/>
                          </a:solidFill>
                          <a:effectLst/>
                        </a:rPr>
                        <a:t>delicioso</a:t>
                      </a:r>
                      <a:r>
                        <a:rPr lang="fr-FR" sz="1200" b="0" baseline="0" dirty="0">
                          <a:solidFill>
                            <a:schemeClr val="tx1"/>
                          </a:solidFill>
                          <a:effectLst/>
                        </a:rPr>
                        <a:t> / </a:t>
                      </a:r>
                      <a:r>
                        <a:rPr lang="fr-FR" sz="1200" b="0" baseline="0" dirty="0" err="1">
                          <a:solidFill>
                            <a:schemeClr val="tx1"/>
                          </a:solidFill>
                          <a:effectLst/>
                        </a:rPr>
                        <a:t>apetecible</a:t>
                      </a:r>
                      <a:r>
                        <a:rPr lang="fr-FR" sz="1200" b="0" baseline="0" dirty="0">
                          <a:solidFill>
                            <a:schemeClr val="tx1"/>
                          </a:solidFill>
                          <a:effectLst/>
                        </a:rPr>
                        <a:t>/</a:t>
                      </a:r>
                      <a:r>
                        <a:rPr lang="fr-FR" sz="1200" b="0" baseline="0" dirty="0" err="1">
                          <a:solidFill>
                            <a:schemeClr val="tx1"/>
                          </a:solidFill>
                          <a:effectLst/>
                        </a:rPr>
                        <a:t>repugnante</a:t>
                      </a:r>
                      <a:endParaRPr lang="en-GB" sz="1200" b="0" baseline="0" dirty="0">
                        <a:solidFill>
                          <a:schemeClr val="tx1"/>
                        </a:solidFill>
                        <a:effectLst/>
                      </a:endParaRPr>
                    </a:p>
                    <a:p>
                      <a:pPr marL="457200" algn="l">
                        <a:spcAft>
                          <a:spcPts val="0"/>
                        </a:spcAft>
                      </a:pPr>
                      <a:r>
                        <a:rPr lang="fr-FR" sz="1200" b="0" baseline="0" dirty="0">
                          <a:solidFill>
                            <a:schemeClr val="tx1"/>
                          </a:solidFill>
                          <a:effectLst/>
                        </a:rPr>
                        <a:t> </a:t>
                      </a:r>
                      <a:endParaRPr lang="en-GB" sz="1200" b="0" baseline="0" dirty="0">
                        <a:solidFill>
                          <a:schemeClr val="tx1"/>
                        </a:solidFill>
                        <a:effectLst/>
                      </a:endParaRPr>
                    </a:p>
                    <a:p>
                      <a:pPr marL="457200" algn="l">
                        <a:spcAft>
                          <a:spcPts val="0"/>
                        </a:spcAft>
                      </a:pPr>
                      <a:r>
                        <a:rPr lang="fr-FR" sz="1200" b="0" baseline="0" dirty="0">
                          <a:solidFill>
                            <a:schemeClr val="tx1"/>
                          </a:solidFill>
                          <a:effectLst/>
                        </a:rPr>
                        <a:t> </a:t>
                      </a:r>
                      <a:endParaRPr lang="en-GB" sz="1200" b="0" baseline="0" dirty="0">
                        <a:solidFill>
                          <a:schemeClr val="tx1"/>
                        </a:solidFill>
                        <a:effectLst/>
                      </a:endParaRPr>
                    </a:p>
                    <a:p>
                      <a:pPr marL="457200" algn="l">
                        <a:spcAft>
                          <a:spcPts val="0"/>
                        </a:spcAft>
                      </a:pPr>
                      <a:r>
                        <a:rPr lang="fr-FR" sz="1200" b="0" baseline="0" dirty="0">
                          <a:solidFill>
                            <a:schemeClr val="tx1"/>
                          </a:solidFill>
                          <a:effectLst/>
                        </a:rPr>
                        <a:t> </a:t>
                      </a:r>
                      <a:endParaRPr lang="en-GB" sz="1200" b="0" baseline="0" dirty="0">
                        <a:solidFill>
                          <a:schemeClr val="tx1"/>
                        </a:solidFill>
                        <a:effectLst/>
                      </a:endParaRPr>
                    </a:p>
                    <a:p>
                      <a:pPr marL="457200" algn="l">
                        <a:spcAft>
                          <a:spcPts val="0"/>
                        </a:spcAft>
                      </a:pPr>
                      <a:r>
                        <a:rPr lang="fr-FR" sz="1200" b="0" baseline="0" dirty="0">
                          <a:solidFill>
                            <a:schemeClr val="tx1"/>
                          </a:solidFill>
                          <a:effectLst/>
                        </a:rPr>
                        <a:t> </a:t>
                      </a:r>
                      <a:endParaRPr lang="en-GB" sz="1200" b="0" baseline="0" dirty="0">
                        <a:solidFill>
                          <a:schemeClr val="tx1"/>
                        </a:solidFill>
                        <a:effectLst/>
                      </a:endParaRPr>
                    </a:p>
                    <a:p>
                      <a:pPr marL="457200"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marL="228600" algn="l">
                        <a:spcAft>
                          <a:spcPts val="0"/>
                        </a:spcAft>
                      </a:pPr>
                      <a:r>
                        <a:rPr lang="fr-FR" sz="1200" b="0" baseline="0" dirty="0">
                          <a:solidFill>
                            <a:schemeClr val="tx1"/>
                          </a:solidFill>
                          <a:effectLst/>
                        </a:rPr>
                        <a:t> </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err="1">
                          <a:solidFill>
                            <a:schemeClr val="tx1"/>
                          </a:solidFill>
                          <a:effectLst/>
                        </a:rPr>
                        <a:t>Día</a:t>
                      </a:r>
                      <a:r>
                        <a:rPr lang="fr-FR" sz="1200" b="0" baseline="0" dirty="0">
                          <a:solidFill>
                            <a:schemeClr val="tx1"/>
                          </a:solidFill>
                          <a:effectLst/>
                        </a:rPr>
                        <a:t> </a:t>
                      </a:r>
                      <a:r>
                        <a:rPr lang="fr-FR" sz="1200" b="0" baseline="0" dirty="0" err="1">
                          <a:solidFill>
                            <a:schemeClr val="tx1"/>
                          </a:solidFill>
                          <a:effectLst/>
                        </a:rPr>
                        <a:t>Nacional</a:t>
                      </a:r>
                      <a:r>
                        <a:rPr lang="fr-FR" sz="1200" b="0" baseline="0" dirty="0">
                          <a:solidFill>
                            <a:schemeClr val="tx1"/>
                          </a:solidFill>
                          <a:effectLst/>
                        </a:rPr>
                        <a:t> / </a:t>
                      </a:r>
                      <a:r>
                        <a:rPr lang="fr-FR" sz="1200" b="0" baseline="0" dirty="0" err="1">
                          <a:solidFill>
                            <a:schemeClr val="tx1"/>
                          </a:solidFill>
                          <a:effectLst/>
                        </a:rPr>
                        <a:t>Pascua</a:t>
                      </a:r>
                      <a:r>
                        <a:rPr lang="fr-FR" sz="1200" b="0" baseline="0" dirty="0">
                          <a:solidFill>
                            <a:schemeClr val="tx1"/>
                          </a:solidFill>
                          <a:effectLst/>
                        </a:rPr>
                        <a:t> /Carnaval / </a:t>
                      </a:r>
                      <a:r>
                        <a:rPr lang="fr-FR" sz="1200" b="0" baseline="0" dirty="0" err="1">
                          <a:solidFill>
                            <a:schemeClr val="tx1"/>
                          </a:solidFill>
                          <a:effectLst/>
                        </a:rPr>
                        <a:t>Navidad</a:t>
                      </a:r>
                      <a:r>
                        <a:rPr lang="fr-FR" sz="1200" b="0" baseline="0" dirty="0">
                          <a:solidFill>
                            <a:schemeClr val="tx1"/>
                          </a:solidFill>
                          <a:effectLst/>
                        </a:rPr>
                        <a:t> / </a:t>
                      </a:r>
                      <a:r>
                        <a:rPr lang="fr-FR" sz="1200" b="0" baseline="0" dirty="0" err="1">
                          <a:solidFill>
                            <a:schemeClr val="tx1"/>
                          </a:solidFill>
                          <a:effectLst/>
                        </a:rPr>
                        <a:t>Día</a:t>
                      </a:r>
                      <a:r>
                        <a:rPr lang="fr-FR" sz="1200" b="0" baseline="0" dirty="0">
                          <a:solidFill>
                            <a:schemeClr val="tx1"/>
                          </a:solidFill>
                          <a:effectLst/>
                        </a:rPr>
                        <a:t> de San </a:t>
                      </a:r>
                      <a:r>
                        <a:rPr lang="fr-FR" sz="1200" b="0" baseline="0" dirty="0" err="1">
                          <a:solidFill>
                            <a:schemeClr val="tx1"/>
                          </a:solidFill>
                          <a:effectLst/>
                        </a:rPr>
                        <a:t>Valentín</a:t>
                      </a:r>
                      <a:r>
                        <a:rPr lang="fr-FR" sz="1200" b="0" baseline="0" dirty="0">
                          <a:solidFill>
                            <a:schemeClr val="tx1"/>
                          </a:solidFill>
                          <a:effectLst/>
                        </a:rPr>
                        <a:t> / Eid/</a:t>
                      </a:r>
                      <a:r>
                        <a:rPr lang="fr-FR" sz="1200" b="0" baseline="0" dirty="0" err="1">
                          <a:solidFill>
                            <a:schemeClr val="tx1"/>
                          </a:solidFill>
                          <a:effectLst/>
                        </a:rPr>
                        <a:t>Día</a:t>
                      </a:r>
                      <a:r>
                        <a:rPr lang="fr-FR" sz="1200" b="0" baseline="0" dirty="0">
                          <a:solidFill>
                            <a:schemeClr val="tx1"/>
                          </a:solidFill>
                          <a:effectLst/>
                        </a:rPr>
                        <a:t> </a:t>
                      </a:r>
                      <a:r>
                        <a:rPr lang="fr-FR" sz="1200" b="0" baseline="0" dirty="0" err="1">
                          <a:solidFill>
                            <a:schemeClr val="tx1"/>
                          </a:solidFill>
                          <a:effectLst/>
                        </a:rPr>
                        <a:t>del</a:t>
                      </a:r>
                      <a:r>
                        <a:rPr lang="fr-FR" sz="1200" b="0" baseline="0" dirty="0">
                          <a:solidFill>
                            <a:schemeClr val="tx1"/>
                          </a:solidFill>
                          <a:effectLst/>
                        </a:rPr>
                        <a:t> </a:t>
                      </a:r>
                      <a:r>
                        <a:rPr lang="fr-FR" sz="1200" b="0" baseline="0" dirty="0" err="1">
                          <a:solidFill>
                            <a:schemeClr val="tx1"/>
                          </a:solidFill>
                          <a:effectLst/>
                        </a:rPr>
                        <a:t>Trabajo</a:t>
                      </a:r>
                      <a:r>
                        <a:rPr lang="fr-FR" sz="1200" b="0" baseline="0" dirty="0">
                          <a:solidFill>
                            <a:schemeClr val="tx1"/>
                          </a:solidFill>
                          <a:effectLst/>
                        </a:rPr>
                        <a:t> / </a:t>
                      </a:r>
                      <a:r>
                        <a:rPr lang="fr-FR" sz="1200" b="0" baseline="0" dirty="0" err="1">
                          <a:solidFill>
                            <a:schemeClr val="tx1"/>
                          </a:solidFill>
                          <a:effectLst/>
                        </a:rPr>
                        <a:t>Día</a:t>
                      </a:r>
                      <a:r>
                        <a:rPr lang="fr-FR" sz="1200" b="0" baseline="0" dirty="0">
                          <a:solidFill>
                            <a:schemeClr val="tx1"/>
                          </a:solidFill>
                          <a:effectLst/>
                        </a:rPr>
                        <a:t> </a:t>
                      </a:r>
                      <a:r>
                        <a:rPr lang="fr-FR" sz="1200" b="0" baseline="0" dirty="0" err="1">
                          <a:solidFill>
                            <a:schemeClr val="tx1"/>
                          </a:solidFill>
                          <a:effectLst/>
                        </a:rPr>
                        <a:t>del</a:t>
                      </a:r>
                      <a:r>
                        <a:rPr lang="fr-FR" sz="1200" b="0" baseline="0" dirty="0">
                          <a:solidFill>
                            <a:schemeClr val="tx1"/>
                          </a:solidFill>
                          <a:effectLst/>
                        </a:rPr>
                        <a:t> Rey / </a:t>
                      </a:r>
                      <a:r>
                        <a:rPr lang="fr-FR" sz="1200" b="0" baseline="0" dirty="0" err="1">
                          <a:solidFill>
                            <a:schemeClr val="tx1"/>
                          </a:solidFill>
                          <a:effectLst/>
                        </a:rPr>
                        <a:t>Día</a:t>
                      </a:r>
                      <a:r>
                        <a:rPr lang="fr-FR" sz="1200" b="0" baseline="0" dirty="0">
                          <a:solidFill>
                            <a:schemeClr val="tx1"/>
                          </a:solidFill>
                          <a:effectLst/>
                        </a:rPr>
                        <a:t> de la Madre/</a:t>
                      </a:r>
                      <a:r>
                        <a:rPr lang="fr-FR" sz="1200" b="0" baseline="0" dirty="0" err="1">
                          <a:solidFill>
                            <a:schemeClr val="tx1"/>
                          </a:solidFill>
                          <a:effectLst/>
                        </a:rPr>
                        <a:t>Día</a:t>
                      </a:r>
                      <a:r>
                        <a:rPr lang="fr-FR" sz="1200" b="0" baseline="0" dirty="0">
                          <a:solidFill>
                            <a:schemeClr val="tx1"/>
                          </a:solidFill>
                          <a:effectLst/>
                        </a:rPr>
                        <a:t> de los </a:t>
                      </a:r>
                      <a:r>
                        <a:rPr lang="fr-FR" sz="1200" b="0" baseline="0" dirty="0" err="1">
                          <a:solidFill>
                            <a:schemeClr val="tx1"/>
                          </a:solidFill>
                          <a:effectLst/>
                        </a:rPr>
                        <a:t>Inocentes</a:t>
                      </a:r>
                      <a:r>
                        <a:rPr lang="fr-FR" sz="1200" b="0" baseline="0" dirty="0">
                          <a:solidFill>
                            <a:schemeClr val="tx1"/>
                          </a:solidFill>
                          <a:effectLst/>
                        </a:rPr>
                        <a:t> / </a:t>
                      </a:r>
                      <a:r>
                        <a:rPr lang="fr-FR" sz="1200" b="0" baseline="0" dirty="0" err="1">
                          <a:solidFill>
                            <a:schemeClr val="tx1"/>
                          </a:solidFill>
                          <a:effectLst/>
                        </a:rPr>
                        <a:t>Nochevieja</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err="1">
                          <a:solidFill>
                            <a:schemeClr val="tx1"/>
                          </a:solidFill>
                          <a:effectLst/>
                        </a:rPr>
                        <a:t>Celebrando</a:t>
                      </a:r>
                      <a:r>
                        <a:rPr lang="fr-FR" sz="1200" b="0" baseline="0" dirty="0">
                          <a:solidFill>
                            <a:schemeClr val="tx1"/>
                          </a:solidFill>
                          <a:effectLst/>
                        </a:rPr>
                        <a:t> / </a:t>
                      </a:r>
                      <a:r>
                        <a:rPr lang="fr-FR" sz="1200" b="0" baseline="0" dirty="0" err="1">
                          <a:solidFill>
                            <a:schemeClr val="tx1"/>
                          </a:solidFill>
                          <a:effectLst/>
                        </a:rPr>
                        <a:t>comiendo</a:t>
                      </a:r>
                      <a:r>
                        <a:rPr lang="fr-FR" sz="1200" b="0" baseline="0" dirty="0">
                          <a:solidFill>
                            <a:schemeClr val="tx1"/>
                          </a:solidFill>
                          <a:effectLst/>
                        </a:rPr>
                        <a:t> / </a:t>
                      </a:r>
                      <a:r>
                        <a:rPr lang="fr-FR" sz="1200" b="0" baseline="0" dirty="0" err="1">
                          <a:solidFill>
                            <a:schemeClr val="tx1"/>
                          </a:solidFill>
                          <a:effectLst/>
                        </a:rPr>
                        <a:t>trabajando</a:t>
                      </a:r>
                      <a:r>
                        <a:rPr lang="fr-FR" sz="1200" b="0" baseline="0" dirty="0">
                          <a:solidFill>
                            <a:schemeClr val="tx1"/>
                          </a:solidFill>
                          <a:effectLst/>
                        </a:rPr>
                        <a:t> / </a:t>
                      </a:r>
                      <a:r>
                        <a:rPr lang="fr-FR" sz="1200" b="0" baseline="0" dirty="0" err="1">
                          <a:solidFill>
                            <a:schemeClr val="tx1"/>
                          </a:solidFill>
                          <a:effectLst/>
                        </a:rPr>
                        <a:t>disfrazando</a:t>
                      </a:r>
                      <a:r>
                        <a:rPr lang="fr-FR" sz="1200" b="0" baseline="0" dirty="0">
                          <a:solidFill>
                            <a:schemeClr val="tx1"/>
                          </a:solidFill>
                          <a:effectLst/>
                        </a:rPr>
                        <a:t> / </a:t>
                      </a:r>
                      <a:r>
                        <a:rPr lang="fr-FR" sz="1200" b="0" baseline="0" dirty="0" err="1">
                          <a:solidFill>
                            <a:schemeClr val="tx1"/>
                          </a:solidFill>
                          <a:effectLst/>
                        </a:rPr>
                        <a:t>bebiendo</a:t>
                      </a:r>
                      <a:r>
                        <a:rPr lang="fr-FR" sz="1200" b="0" baseline="0" dirty="0">
                          <a:solidFill>
                            <a:schemeClr val="tx1"/>
                          </a:solidFill>
                          <a:effectLst/>
                        </a:rPr>
                        <a:t> / </a:t>
                      </a:r>
                      <a:r>
                        <a:rPr lang="fr-FR" sz="1200" b="0" baseline="0" dirty="0" err="1">
                          <a:solidFill>
                            <a:schemeClr val="tx1"/>
                          </a:solidFill>
                          <a:effectLst/>
                        </a:rPr>
                        <a:t>ofreciendo</a:t>
                      </a:r>
                      <a:r>
                        <a:rPr lang="fr-FR" sz="1200" b="0" baseline="0" dirty="0">
                          <a:solidFill>
                            <a:schemeClr val="tx1"/>
                          </a:solidFill>
                          <a:effectLst/>
                        </a:rPr>
                        <a:t> / </a:t>
                      </a:r>
                      <a:r>
                        <a:rPr lang="fr-FR" sz="1200" b="0" baseline="0" dirty="0" err="1">
                          <a:solidFill>
                            <a:schemeClr val="tx1"/>
                          </a:solidFill>
                          <a:effectLst/>
                        </a:rPr>
                        <a:t>vacaciones</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a:solidFill>
                            <a:schemeClr val="tx1"/>
                          </a:solidFill>
                          <a:effectLst/>
                        </a:rPr>
                        <a:t>Es </a:t>
                      </a:r>
                      <a:r>
                        <a:rPr lang="fr-FR" sz="1200" b="0" baseline="0" dirty="0" err="1">
                          <a:solidFill>
                            <a:schemeClr val="tx1"/>
                          </a:solidFill>
                          <a:effectLst/>
                        </a:rPr>
                        <a:t>demasiado</a:t>
                      </a:r>
                      <a:r>
                        <a:rPr lang="fr-FR" sz="1200" b="0" baseline="0" dirty="0">
                          <a:solidFill>
                            <a:schemeClr val="tx1"/>
                          </a:solidFill>
                          <a:effectLst/>
                        </a:rPr>
                        <a:t> </a:t>
                      </a:r>
                      <a:r>
                        <a:rPr lang="fr-FR" sz="1200" b="0" baseline="0" dirty="0" err="1">
                          <a:solidFill>
                            <a:schemeClr val="tx1"/>
                          </a:solidFill>
                          <a:effectLst/>
                        </a:rPr>
                        <a:t>comercial</a:t>
                      </a:r>
                      <a:r>
                        <a:rPr lang="fr-FR" sz="1200" b="0" baseline="0" dirty="0">
                          <a:solidFill>
                            <a:schemeClr val="tx1"/>
                          </a:solidFill>
                          <a:effectLst/>
                        </a:rPr>
                        <a:t>/ Es importante </a:t>
                      </a:r>
                      <a:r>
                        <a:rPr lang="fr-FR" sz="1200" b="0" baseline="0" dirty="0" err="1">
                          <a:solidFill>
                            <a:schemeClr val="tx1"/>
                          </a:solidFill>
                          <a:effectLst/>
                        </a:rPr>
                        <a:t>pasar</a:t>
                      </a:r>
                      <a:r>
                        <a:rPr lang="fr-FR" sz="1200" b="0" baseline="0" dirty="0">
                          <a:solidFill>
                            <a:schemeClr val="tx1"/>
                          </a:solidFill>
                          <a:effectLst/>
                        </a:rPr>
                        <a:t> </a:t>
                      </a:r>
                      <a:r>
                        <a:rPr lang="fr-FR" sz="1200" b="0" baseline="0" dirty="0" err="1">
                          <a:solidFill>
                            <a:schemeClr val="tx1"/>
                          </a:solidFill>
                          <a:effectLst/>
                        </a:rPr>
                        <a:t>tiempo</a:t>
                      </a:r>
                      <a:r>
                        <a:rPr lang="fr-FR" sz="1200" b="0" baseline="0" dirty="0">
                          <a:solidFill>
                            <a:schemeClr val="tx1"/>
                          </a:solidFill>
                          <a:effectLst/>
                        </a:rPr>
                        <a:t> con amigos / Es importante </a:t>
                      </a:r>
                      <a:r>
                        <a:rPr lang="fr-FR" sz="1200" b="0" baseline="0" dirty="0" err="1">
                          <a:solidFill>
                            <a:schemeClr val="tx1"/>
                          </a:solidFill>
                          <a:effectLst/>
                        </a:rPr>
                        <a:t>pasar</a:t>
                      </a:r>
                      <a:r>
                        <a:rPr lang="fr-FR" sz="1200" b="0" baseline="0" dirty="0">
                          <a:solidFill>
                            <a:schemeClr val="tx1"/>
                          </a:solidFill>
                          <a:effectLst/>
                        </a:rPr>
                        <a:t> </a:t>
                      </a:r>
                      <a:r>
                        <a:rPr lang="fr-FR" sz="1200" b="0" baseline="0" dirty="0" err="1">
                          <a:solidFill>
                            <a:schemeClr val="tx1"/>
                          </a:solidFill>
                          <a:effectLst/>
                        </a:rPr>
                        <a:t>tiempo</a:t>
                      </a:r>
                      <a:r>
                        <a:rPr lang="fr-FR" sz="1200" b="0" baseline="0" dirty="0">
                          <a:solidFill>
                            <a:schemeClr val="tx1"/>
                          </a:solidFill>
                          <a:effectLst/>
                        </a:rPr>
                        <a:t> con la </a:t>
                      </a:r>
                      <a:r>
                        <a:rPr lang="fr-FR" sz="1200" b="0" baseline="0" dirty="0" err="1">
                          <a:solidFill>
                            <a:schemeClr val="tx1"/>
                          </a:solidFill>
                          <a:effectLst/>
                        </a:rPr>
                        <a:t>familia</a:t>
                      </a:r>
                      <a:r>
                        <a:rPr lang="fr-FR" sz="1200" b="0" baseline="0" dirty="0">
                          <a:solidFill>
                            <a:schemeClr val="tx1"/>
                          </a:solidFill>
                          <a:effectLst/>
                        </a:rPr>
                        <a:t> / </a:t>
                      </a:r>
                      <a:r>
                        <a:rPr lang="fr-FR" sz="1200" b="0" baseline="0" dirty="0" err="1">
                          <a:solidFill>
                            <a:schemeClr val="tx1"/>
                          </a:solidFill>
                          <a:effectLst/>
                        </a:rPr>
                        <a:t>Odio</a:t>
                      </a:r>
                      <a:r>
                        <a:rPr lang="fr-FR" sz="1200" b="0" baseline="0" dirty="0">
                          <a:solidFill>
                            <a:schemeClr val="tx1"/>
                          </a:solidFill>
                          <a:effectLst/>
                        </a:rPr>
                        <a:t> las fiestas / </a:t>
                      </a:r>
                      <a:r>
                        <a:rPr lang="fr-FR" sz="1200" b="0" baseline="0" dirty="0" err="1">
                          <a:solidFill>
                            <a:schemeClr val="tx1"/>
                          </a:solidFill>
                          <a:effectLst/>
                        </a:rPr>
                        <a:t>Puedes</a:t>
                      </a:r>
                      <a:r>
                        <a:rPr lang="fr-FR" sz="1200" b="0" baseline="0" dirty="0">
                          <a:solidFill>
                            <a:schemeClr val="tx1"/>
                          </a:solidFill>
                          <a:effectLst/>
                        </a:rPr>
                        <a:t> </a:t>
                      </a:r>
                      <a:r>
                        <a:rPr lang="fr-FR" sz="1200" b="0" baseline="0" dirty="0" err="1">
                          <a:solidFill>
                            <a:schemeClr val="tx1"/>
                          </a:solidFill>
                          <a:effectLst/>
                        </a:rPr>
                        <a:t>divertirte</a:t>
                      </a:r>
                      <a:r>
                        <a:rPr lang="fr-FR" sz="1200" b="0" baseline="0" dirty="0">
                          <a:solidFill>
                            <a:schemeClr val="tx1"/>
                          </a:solidFill>
                          <a:effectLst/>
                        </a:rPr>
                        <a:t> / </a:t>
                      </a:r>
                      <a:r>
                        <a:rPr lang="fr-FR" sz="1200" b="0" baseline="0" dirty="0" err="1">
                          <a:solidFill>
                            <a:schemeClr val="tx1"/>
                          </a:solidFill>
                          <a:effectLst/>
                        </a:rPr>
                        <a:t>Odio</a:t>
                      </a:r>
                      <a:r>
                        <a:rPr lang="fr-FR" sz="1200" b="0" baseline="0" dirty="0">
                          <a:solidFill>
                            <a:schemeClr val="tx1"/>
                          </a:solidFill>
                          <a:effectLst/>
                        </a:rPr>
                        <a:t> la </a:t>
                      </a:r>
                      <a:r>
                        <a:rPr lang="fr-FR" sz="1200" b="0" baseline="0" dirty="0" err="1">
                          <a:solidFill>
                            <a:schemeClr val="tx1"/>
                          </a:solidFill>
                          <a:effectLst/>
                        </a:rPr>
                        <a:t>sociedad</a:t>
                      </a:r>
                      <a:r>
                        <a:rPr lang="fr-FR" sz="1200" b="0" baseline="0" dirty="0">
                          <a:solidFill>
                            <a:schemeClr val="tx1"/>
                          </a:solidFill>
                          <a:effectLst/>
                        </a:rPr>
                        <a:t> de </a:t>
                      </a:r>
                      <a:r>
                        <a:rPr lang="fr-FR" sz="1200" b="0" baseline="0" dirty="0" err="1">
                          <a:solidFill>
                            <a:schemeClr val="tx1"/>
                          </a:solidFill>
                          <a:effectLst/>
                        </a:rPr>
                        <a:t>consumo</a:t>
                      </a:r>
                      <a:r>
                        <a:rPr lang="fr-FR" sz="1200" b="0" baseline="0" dirty="0">
                          <a:solidFill>
                            <a:schemeClr val="tx1"/>
                          </a:solidFill>
                          <a:effectLst/>
                        </a:rPr>
                        <a:t> / </a:t>
                      </a:r>
                      <a:r>
                        <a:rPr lang="fr-FR" sz="1200" b="0" baseline="0" dirty="0" err="1">
                          <a:solidFill>
                            <a:schemeClr val="tx1"/>
                          </a:solidFill>
                          <a:effectLst/>
                        </a:rPr>
                        <a:t>Podemos</a:t>
                      </a:r>
                      <a:r>
                        <a:rPr lang="fr-FR" sz="1200" b="0" baseline="0" dirty="0">
                          <a:solidFill>
                            <a:schemeClr val="tx1"/>
                          </a:solidFill>
                          <a:effectLst/>
                        </a:rPr>
                        <a:t> </a:t>
                      </a:r>
                      <a:r>
                        <a:rPr lang="fr-FR" sz="1200" b="0" baseline="0" dirty="0" err="1">
                          <a:solidFill>
                            <a:schemeClr val="tx1"/>
                          </a:solidFill>
                          <a:effectLst/>
                        </a:rPr>
                        <a:t>ayudar</a:t>
                      </a:r>
                      <a:r>
                        <a:rPr lang="fr-FR" sz="1200" b="0" baseline="0" dirty="0">
                          <a:solidFill>
                            <a:schemeClr val="tx1"/>
                          </a:solidFill>
                          <a:effectLst/>
                        </a:rPr>
                        <a:t> a </a:t>
                      </a:r>
                      <a:r>
                        <a:rPr lang="fr-FR" sz="1200" b="0" baseline="0" dirty="0" err="1">
                          <a:solidFill>
                            <a:schemeClr val="tx1"/>
                          </a:solidFill>
                          <a:effectLst/>
                        </a:rPr>
                        <a:t>otros</a:t>
                      </a:r>
                      <a:r>
                        <a:rPr lang="fr-FR" sz="1200" b="0" baseline="0" dirty="0">
                          <a:solidFill>
                            <a:schemeClr val="tx1"/>
                          </a:solidFill>
                          <a:effectLst/>
                        </a:rPr>
                        <a:t> / Es importante </a:t>
                      </a:r>
                      <a:r>
                        <a:rPr lang="fr-FR" sz="1200" b="0" baseline="0" dirty="0" err="1">
                          <a:solidFill>
                            <a:schemeClr val="tx1"/>
                          </a:solidFill>
                          <a:effectLst/>
                        </a:rPr>
                        <a:t>respetar</a:t>
                      </a:r>
                      <a:r>
                        <a:rPr lang="fr-FR" sz="1200" b="0" baseline="0" dirty="0">
                          <a:solidFill>
                            <a:schemeClr val="tx1"/>
                          </a:solidFill>
                          <a:effectLst/>
                        </a:rPr>
                        <a:t> las fiestas </a:t>
                      </a:r>
                      <a:r>
                        <a:rPr lang="fr-FR" sz="1200" b="0" baseline="0" dirty="0" err="1">
                          <a:solidFill>
                            <a:schemeClr val="tx1"/>
                          </a:solidFill>
                          <a:effectLst/>
                        </a:rPr>
                        <a:t>religiosas</a:t>
                      </a:r>
                      <a:r>
                        <a:rPr lang="fr-FR" sz="1200" b="0" baseline="0" dirty="0">
                          <a:solidFill>
                            <a:schemeClr val="tx1"/>
                          </a:solidFill>
                          <a:effectLst/>
                        </a:rPr>
                        <a:t> / </a:t>
                      </a:r>
                      <a:r>
                        <a:rPr lang="fr-FR" sz="1200" b="0" baseline="0" dirty="0" err="1">
                          <a:solidFill>
                            <a:schemeClr val="tx1"/>
                          </a:solidFill>
                          <a:effectLst/>
                        </a:rPr>
                        <a:t>Podemos</a:t>
                      </a:r>
                      <a:r>
                        <a:rPr lang="fr-FR" sz="1200" b="0" baseline="0" dirty="0">
                          <a:solidFill>
                            <a:schemeClr val="tx1"/>
                          </a:solidFill>
                          <a:effectLst/>
                        </a:rPr>
                        <a:t> </a:t>
                      </a:r>
                      <a:r>
                        <a:rPr lang="fr-FR" sz="1200" b="0" baseline="0" dirty="0" err="1">
                          <a:solidFill>
                            <a:schemeClr val="tx1"/>
                          </a:solidFill>
                          <a:effectLst/>
                        </a:rPr>
                        <a:t>compartir</a:t>
                      </a:r>
                      <a:r>
                        <a:rPr lang="fr-FR" sz="1200" b="0" baseline="0" dirty="0">
                          <a:solidFill>
                            <a:schemeClr val="tx1"/>
                          </a:solidFill>
                          <a:effectLst/>
                        </a:rPr>
                        <a:t> </a:t>
                      </a:r>
                      <a:r>
                        <a:rPr lang="fr-FR" sz="1200" b="0" baseline="0" dirty="0" err="1">
                          <a:solidFill>
                            <a:schemeClr val="tx1"/>
                          </a:solidFill>
                          <a:effectLst/>
                        </a:rPr>
                        <a:t>una</a:t>
                      </a:r>
                      <a:r>
                        <a:rPr lang="fr-FR" sz="1200" b="0" baseline="0" dirty="0">
                          <a:solidFill>
                            <a:schemeClr val="tx1"/>
                          </a:solidFill>
                          <a:effectLst/>
                        </a:rPr>
                        <a:t> </a:t>
                      </a:r>
                      <a:r>
                        <a:rPr lang="fr-FR" sz="1200" b="0" baseline="0" dirty="0" err="1">
                          <a:solidFill>
                            <a:schemeClr val="tx1"/>
                          </a:solidFill>
                          <a:effectLst/>
                        </a:rPr>
                        <a:t>comida</a:t>
                      </a:r>
                      <a:r>
                        <a:rPr lang="fr-FR" sz="1200" b="0" baseline="0" dirty="0">
                          <a:solidFill>
                            <a:schemeClr val="tx1"/>
                          </a:solidFill>
                          <a:effectLst/>
                        </a:rPr>
                        <a:t> / Es </a:t>
                      </a:r>
                      <a:r>
                        <a:rPr lang="fr-FR" sz="1200" b="0" baseline="0" dirty="0" err="1">
                          <a:solidFill>
                            <a:schemeClr val="tx1"/>
                          </a:solidFill>
                          <a:effectLst/>
                        </a:rPr>
                        <a:t>demasiado</a:t>
                      </a:r>
                      <a:r>
                        <a:rPr lang="fr-FR" sz="1200" b="0" baseline="0" dirty="0">
                          <a:solidFill>
                            <a:schemeClr val="tx1"/>
                          </a:solidFill>
                          <a:effectLst/>
                        </a:rPr>
                        <a:t> </a:t>
                      </a:r>
                      <a:r>
                        <a:rPr lang="fr-FR" sz="1200" b="0" baseline="0" dirty="0" err="1">
                          <a:solidFill>
                            <a:schemeClr val="tx1"/>
                          </a:solidFill>
                          <a:effectLst/>
                        </a:rPr>
                        <a:t>complicado</a:t>
                      </a:r>
                      <a:endParaRPr lang="en-GB" sz="1200" b="0" baseline="0" dirty="0">
                        <a:solidFill>
                          <a:schemeClr val="tx1"/>
                        </a:solidFill>
                        <a:effectLst/>
                        <a:latin typeface="Times New Roman" panose="02020603050405020304" pitchFamily="18" charset="0"/>
                        <a:ea typeface="Times New Roman" panose="02020603050405020304" pitchFamily="18" charset="0"/>
                      </a:endParaRPr>
                    </a:p>
                  </a:txBody>
                  <a:tcPr marL="45324" marR="45324" marT="0" marB="0"/>
                </a:tc>
                <a:tc>
                  <a:txBody>
                    <a:bodyPr/>
                    <a:lstStyle/>
                    <a:p>
                      <a:pPr algn="l">
                        <a:spcAft>
                          <a:spcPts val="0"/>
                        </a:spcAft>
                      </a:pPr>
                      <a:r>
                        <a:rPr lang="fr-FR" sz="1200" b="0" baseline="0" dirty="0">
                          <a:solidFill>
                            <a:schemeClr val="tx1"/>
                          </a:solidFill>
                          <a:effectLst/>
                        </a:rPr>
                        <a:t>Magazine articles on sports</a:t>
                      </a:r>
                      <a:endParaRPr lang="en-GB" sz="1200" b="0" baseline="0" dirty="0">
                        <a:solidFill>
                          <a:schemeClr val="tx1"/>
                        </a:solidFill>
                        <a:effectLst/>
                      </a:endParaRPr>
                    </a:p>
                    <a:p>
                      <a:pPr algn="l">
                        <a:spcAft>
                          <a:spcPts val="0"/>
                        </a:spcAft>
                      </a:pPr>
                      <a:r>
                        <a:rPr lang="en-GB" sz="1200" b="0" baseline="0" dirty="0">
                          <a:solidFill>
                            <a:schemeClr val="tx1"/>
                          </a:solidFill>
                          <a:effectLst/>
                        </a:rPr>
                        <a:t>Discuss differences of meal habits in France/Spain and Britain</a:t>
                      </a:r>
                    </a:p>
                    <a:p>
                      <a:pPr algn="l">
                        <a:spcAft>
                          <a:spcPts val="0"/>
                        </a:spcAft>
                      </a:pPr>
                      <a:r>
                        <a:rPr lang="en-GB" sz="1200" b="0" baseline="0" dirty="0">
                          <a:solidFill>
                            <a:schemeClr val="tx1"/>
                          </a:solidFill>
                          <a:effectLst/>
                        </a:rPr>
                        <a:t>Research French and Spanish specialities on internet</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Research different international celebrations form French and Spanish speaking countries and compare them with British ones</a:t>
                      </a:r>
                      <a:endParaRPr lang="en-GB" sz="1200" b="0" baseline="0" dirty="0">
                        <a:solidFill>
                          <a:schemeClr val="tx1"/>
                        </a:solidFill>
                        <a:effectLst/>
                        <a:latin typeface="Times New Roman" panose="02020603050405020304" pitchFamily="18" charset="0"/>
                        <a:ea typeface="Times New Roman" panose="02020603050405020304" pitchFamily="18" charset="0"/>
                      </a:endParaRPr>
                    </a:p>
                  </a:txBody>
                  <a:tcPr marL="45324" marR="45324" marT="0" marB="0"/>
                </a:tc>
                <a:tc>
                  <a:txBody>
                    <a:bodyPr/>
                    <a:lstStyle/>
                    <a:p>
                      <a:pPr algn="l">
                        <a:spcAft>
                          <a:spcPts val="0"/>
                        </a:spcAft>
                      </a:pPr>
                      <a:r>
                        <a:rPr lang="fr-FR" sz="1200" b="0" baseline="0" dirty="0">
                          <a:solidFill>
                            <a:schemeClr val="tx1"/>
                          </a:solidFill>
                          <a:effectLst/>
                        </a:rPr>
                        <a:t>Magazine articles on sports</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Articles on international </a:t>
                      </a:r>
                      <a:r>
                        <a:rPr lang="fr-FR" sz="1200" b="0" baseline="0" dirty="0" err="1">
                          <a:solidFill>
                            <a:schemeClr val="tx1"/>
                          </a:solidFill>
                          <a:effectLst/>
                        </a:rPr>
                        <a:t>celebrations</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latin typeface="Times New Roman" panose="02020603050405020304" pitchFamily="18" charset="0"/>
                        <a:ea typeface="Times New Roman" panose="02020603050405020304" pitchFamily="18" charset="0"/>
                      </a:endParaRPr>
                    </a:p>
                  </a:txBody>
                  <a:tcPr marL="45324" marR="45324" marT="0" marB="0"/>
                </a:tc>
                <a:tc>
                  <a:txBody>
                    <a:bodyPr/>
                    <a:lstStyle/>
                    <a:p>
                      <a:pPr marL="342900" lvl="0" indent="-342900" algn="l">
                        <a:spcAft>
                          <a:spcPts val="0"/>
                        </a:spcAft>
                        <a:buFont typeface="Symbol" panose="05050102010706020507" pitchFamily="18" charset="2"/>
                        <a:buChar char=""/>
                      </a:pPr>
                      <a:r>
                        <a:rPr lang="fr-FR" sz="1200" b="0" baseline="0" dirty="0" err="1">
                          <a:solidFill>
                            <a:schemeClr val="tx1"/>
                          </a:solidFill>
                          <a:effectLst/>
                        </a:rPr>
                        <a:t>Revise</a:t>
                      </a:r>
                      <a:r>
                        <a:rPr lang="fr-FR" sz="1200" b="0" baseline="0" dirty="0">
                          <a:solidFill>
                            <a:schemeClr val="tx1"/>
                          </a:solidFill>
                          <a:effectLst/>
                        </a:rPr>
                        <a:t> </a:t>
                      </a:r>
                      <a:r>
                        <a:rPr lang="fr-FR" sz="1200" b="0" baseline="0" dirty="0" err="1">
                          <a:solidFill>
                            <a:schemeClr val="tx1"/>
                          </a:solidFill>
                          <a:effectLst/>
                        </a:rPr>
                        <a:t>vocabulary</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err="1">
                          <a:solidFill>
                            <a:schemeClr val="tx1"/>
                          </a:solidFill>
                          <a:effectLst/>
                        </a:rPr>
                        <a:t>Revise</a:t>
                      </a:r>
                      <a:r>
                        <a:rPr lang="fr-FR" sz="1200" b="0" baseline="0" dirty="0">
                          <a:solidFill>
                            <a:schemeClr val="tx1"/>
                          </a:solidFill>
                          <a:effectLst/>
                        </a:rPr>
                        <a:t> adjectives</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err="1">
                          <a:solidFill>
                            <a:schemeClr val="tx1"/>
                          </a:solidFill>
                          <a:effectLst/>
                        </a:rPr>
                        <a:t>Revise</a:t>
                      </a:r>
                      <a:r>
                        <a:rPr lang="fr-FR" sz="1200" b="0" baseline="0" dirty="0">
                          <a:solidFill>
                            <a:schemeClr val="tx1"/>
                          </a:solidFill>
                          <a:effectLst/>
                        </a:rPr>
                        <a:t> time </a:t>
                      </a:r>
                      <a:r>
                        <a:rPr lang="fr-FR" sz="1200" b="0" baseline="0" dirty="0" err="1">
                          <a:solidFill>
                            <a:schemeClr val="tx1"/>
                          </a:solidFill>
                          <a:effectLst/>
                        </a:rPr>
                        <a:t>indicators</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err="1">
                          <a:solidFill>
                            <a:schemeClr val="tx1"/>
                          </a:solidFill>
                          <a:effectLst/>
                        </a:rPr>
                        <a:t>Revise</a:t>
                      </a:r>
                      <a:r>
                        <a:rPr lang="fr-FR" sz="1200" b="0" baseline="0" dirty="0">
                          <a:solidFill>
                            <a:schemeClr val="tx1"/>
                          </a:solidFill>
                          <a:effectLst/>
                        </a:rPr>
                        <a:t> </a:t>
                      </a:r>
                      <a:r>
                        <a:rPr lang="fr-FR" sz="1200" b="0" baseline="0" dirty="0" err="1">
                          <a:solidFill>
                            <a:schemeClr val="tx1"/>
                          </a:solidFill>
                          <a:effectLst/>
                        </a:rPr>
                        <a:t>tenses</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algn="l">
                        <a:spcAft>
                          <a:spcPts val="0"/>
                        </a:spcAft>
                      </a:pPr>
                      <a:r>
                        <a:rPr lang="fr-FR" sz="1200" b="0" baseline="0" dirty="0">
                          <a:solidFill>
                            <a:schemeClr val="tx1"/>
                          </a:solidFill>
                          <a:effectLst/>
                        </a:rPr>
                        <a:t> </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err="1">
                          <a:solidFill>
                            <a:schemeClr val="tx1"/>
                          </a:solidFill>
                          <a:effectLst/>
                        </a:rPr>
                        <a:t>Revise</a:t>
                      </a:r>
                      <a:r>
                        <a:rPr lang="fr-FR" sz="1200" b="0" baseline="0" dirty="0">
                          <a:solidFill>
                            <a:schemeClr val="tx1"/>
                          </a:solidFill>
                          <a:effectLst/>
                        </a:rPr>
                        <a:t> </a:t>
                      </a:r>
                      <a:r>
                        <a:rPr lang="fr-FR" sz="1200" b="0" baseline="0" dirty="0" err="1">
                          <a:solidFill>
                            <a:schemeClr val="tx1"/>
                          </a:solidFill>
                          <a:effectLst/>
                        </a:rPr>
                        <a:t>vocabulary</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fr-FR" sz="1200" b="0" baseline="0" dirty="0" err="1">
                          <a:solidFill>
                            <a:schemeClr val="tx1"/>
                          </a:solidFill>
                          <a:effectLst/>
                        </a:rPr>
                        <a:t>Revise</a:t>
                      </a:r>
                      <a:r>
                        <a:rPr lang="fr-FR" sz="1200" b="0" baseline="0" dirty="0">
                          <a:solidFill>
                            <a:schemeClr val="tx1"/>
                          </a:solidFill>
                          <a:effectLst/>
                        </a:rPr>
                        <a:t> justifications</a:t>
                      </a:r>
                      <a:endParaRPr lang="en-GB" sz="1200" b="0" baseline="0" dirty="0">
                        <a:solidFill>
                          <a:schemeClr val="tx1"/>
                        </a:solidFill>
                        <a:effectLst/>
                      </a:endParaRPr>
                    </a:p>
                    <a:p>
                      <a:pPr marL="342900" lvl="0" indent="-342900" algn="l">
                        <a:spcAft>
                          <a:spcPts val="0"/>
                        </a:spcAft>
                        <a:buFont typeface="Symbol" panose="05050102010706020507" pitchFamily="18" charset="2"/>
                        <a:buChar char=""/>
                      </a:pPr>
                      <a:r>
                        <a:rPr lang="en-GB" sz="1200" b="0" baseline="0" dirty="0">
                          <a:solidFill>
                            <a:schemeClr val="tx1"/>
                          </a:solidFill>
                          <a:effectLst/>
                        </a:rPr>
                        <a:t>Revise talking about your favourite celebration and why</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p>
                    <a:p>
                      <a:pPr algn="l">
                        <a:spcAft>
                          <a:spcPts val="0"/>
                        </a:spcAft>
                      </a:pPr>
                      <a:r>
                        <a:rPr lang="en-GB" sz="1200" b="0" baseline="0" dirty="0">
                          <a:solidFill>
                            <a:schemeClr val="tx1"/>
                          </a:solidFill>
                          <a:effectLst/>
                        </a:rPr>
                        <a:t> </a:t>
                      </a:r>
                      <a:endParaRPr lang="en-GB" sz="1200" b="0" baseline="0" dirty="0">
                        <a:solidFill>
                          <a:schemeClr val="tx1"/>
                        </a:solidFill>
                        <a:effectLst/>
                        <a:latin typeface="Times New Roman" panose="02020603050405020304" pitchFamily="18" charset="0"/>
                        <a:ea typeface="Times New Roman" panose="02020603050405020304" pitchFamily="18" charset="0"/>
                      </a:endParaRPr>
                    </a:p>
                  </a:txBody>
                  <a:tcPr marL="45324" marR="45324" marT="0" marB="0"/>
                </a:tc>
              </a:tr>
            </a:tbl>
          </a:graphicData>
        </a:graphic>
      </p:graphicFrame>
    </p:spTree>
    <p:extLst>
      <p:ext uri="{BB962C8B-B14F-4D97-AF65-F5344CB8AC3E}">
        <p14:creationId xmlns:p14="http://schemas.microsoft.com/office/powerpoint/2010/main" val="11893528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77504878"/>
              </p:ext>
            </p:extLst>
          </p:nvPr>
        </p:nvGraphicFramePr>
        <p:xfrm>
          <a:off x="908053" y="527405"/>
          <a:ext cx="11391897" cy="9692640"/>
        </p:xfrm>
        <a:graphic>
          <a:graphicData uri="http://schemas.openxmlformats.org/drawingml/2006/table">
            <a:tbl>
              <a:tblPr firstRow="1" firstCol="1" bandRow="1">
                <a:tableStyleId>{5C22544A-7EE6-4342-B048-85BDC9FD1C3A}</a:tableStyleId>
              </a:tblPr>
              <a:tblGrid>
                <a:gridCol w="1035559"/>
                <a:gridCol w="1590750"/>
                <a:gridCol w="2547744"/>
                <a:gridCol w="1268261"/>
                <a:gridCol w="1167249"/>
                <a:gridCol w="1802501"/>
                <a:gridCol w="1979833"/>
              </a:tblGrid>
              <a:tr h="8985689">
                <a:tc>
                  <a:txBody>
                    <a:bodyPr/>
                    <a:lstStyle/>
                    <a:p>
                      <a:pPr algn="ctr">
                        <a:spcAft>
                          <a:spcPts val="0"/>
                        </a:spcAft>
                      </a:pPr>
                      <a:r>
                        <a:rPr lang="en-GB" sz="1200" dirty="0">
                          <a:effectLst/>
                        </a:rPr>
                        <a:t>Summer</a:t>
                      </a:r>
                      <a:endParaRPr lang="en-GB" sz="1200" dirty="0">
                        <a:effectLst/>
                        <a:latin typeface="Times New Roman" panose="02020603050405020304" pitchFamily="18" charset="0"/>
                        <a:ea typeface="Times New Roman" panose="02020603050405020304" pitchFamily="18" charset="0"/>
                      </a:endParaRPr>
                    </a:p>
                  </a:txBody>
                  <a:tcPr marL="40635" marR="40635" marT="0" marB="0"/>
                </a:tc>
                <a:tc>
                  <a:txBody>
                    <a:bodyPr/>
                    <a:lstStyle/>
                    <a:p>
                      <a:pPr algn="l">
                        <a:spcAft>
                          <a:spcPts val="0"/>
                        </a:spcAft>
                      </a:pPr>
                      <a:r>
                        <a:rPr lang="en-GB" sz="1200" b="0" dirty="0">
                          <a:solidFill>
                            <a:schemeClr val="tx1"/>
                          </a:solidFill>
                          <a:effectLst/>
                        </a:rPr>
                        <a:t>Theme 2: Local, National, International and global areas of interest</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u="sng" dirty="0">
                          <a:solidFill>
                            <a:schemeClr val="tx1"/>
                          </a:solidFill>
                          <a:effectLst/>
                        </a:rPr>
                        <a:t>Topic 5: Home, town, neighbourhood and region</a:t>
                      </a:r>
                      <a:endParaRPr lang="en-GB" sz="1200" b="0" dirty="0">
                        <a:solidFill>
                          <a:schemeClr val="tx1"/>
                        </a:solidFill>
                        <a:effectLst/>
                      </a:endParaRPr>
                    </a:p>
                    <a:p>
                      <a:pPr algn="l">
                        <a:spcAft>
                          <a:spcPts val="0"/>
                        </a:spcAft>
                      </a:pPr>
                      <a:r>
                        <a:rPr lang="en-GB" sz="1200" b="0" dirty="0">
                          <a:solidFill>
                            <a:schemeClr val="tx1"/>
                          </a:solidFill>
                          <a:effectLst/>
                        </a:rPr>
                        <a:t>Talking about where you live, what’s in your town, what there isn’t, what there is to see/do, describing your house and your ideal home</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u="sng" dirty="0">
                          <a:solidFill>
                            <a:schemeClr val="tx1"/>
                          </a:solidFill>
                          <a:effectLst/>
                        </a:rPr>
                        <a:t>Topic 6: House chores</a:t>
                      </a:r>
                      <a:endParaRPr lang="en-GB" sz="1200" b="0" dirty="0">
                        <a:solidFill>
                          <a:schemeClr val="tx1"/>
                        </a:solidFill>
                        <a:effectLst/>
                      </a:endParaRPr>
                    </a:p>
                    <a:p>
                      <a:pPr algn="l">
                        <a:spcAft>
                          <a:spcPts val="0"/>
                        </a:spcAft>
                      </a:pPr>
                      <a:r>
                        <a:rPr lang="en-GB" sz="1200" b="0" dirty="0">
                          <a:solidFill>
                            <a:schemeClr val="tx1"/>
                          </a:solidFill>
                          <a:effectLst/>
                        </a:rPr>
                        <a:t>Talking about what you do help at home</a:t>
                      </a:r>
                      <a:endParaRPr lang="en-GB" sz="1200" b="0" dirty="0">
                        <a:solidFill>
                          <a:schemeClr val="tx1"/>
                        </a:solidFill>
                        <a:effectLst/>
                        <a:latin typeface="Times New Roman" panose="02020603050405020304" pitchFamily="18" charset="0"/>
                        <a:ea typeface="Times New Roman" panose="02020603050405020304" pitchFamily="18" charset="0"/>
                      </a:endParaRPr>
                    </a:p>
                  </a:txBody>
                  <a:tcPr marL="40635" marR="40635" marT="0" marB="0"/>
                </a:tc>
                <a:tc>
                  <a:txBody>
                    <a:bodyPr/>
                    <a:lstStyle/>
                    <a:p>
                      <a:pPr marL="342900" lvl="0" indent="-342900" algn="l">
                        <a:spcAft>
                          <a:spcPts val="0"/>
                        </a:spcAft>
                        <a:buFont typeface="Symbol" panose="05050102010706020507" pitchFamily="18" charset="2"/>
                        <a:buChar char=""/>
                      </a:pPr>
                      <a:r>
                        <a:rPr lang="fr-FR" sz="1200" b="0" dirty="0">
                          <a:solidFill>
                            <a:schemeClr val="tx1"/>
                          </a:solidFill>
                          <a:effectLst/>
                        </a:rPr>
                        <a:t>En mi </a:t>
                      </a:r>
                      <a:r>
                        <a:rPr lang="fr-FR" sz="1200" b="0" dirty="0" err="1">
                          <a:solidFill>
                            <a:schemeClr val="tx1"/>
                          </a:solidFill>
                          <a:effectLst/>
                        </a:rPr>
                        <a:t>ciudad</a:t>
                      </a:r>
                      <a:r>
                        <a:rPr lang="fr-FR" sz="1200" b="0" dirty="0">
                          <a:solidFill>
                            <a:schemeClr val="tx1"/>
                          </a:solidFill>
                          <a:effectLst/>
                        </a:rPr>
                        <a:t> </a:t>
                      </a:r>
                      <a:r>
                        <a:rPr lang="fr-FR" sz="1200" b="0" dirty="0" err="1">
                          <a:solidFill>
                            <a:schemeClr val="tx1"/>
                          </a:solidFill>
                          <a:effectLst/>
                        </a:rPr>
                        <a:t>hay</a:t>
                      </a:r>
                      <a:r>
                        <a:rPr lang="fr-FR" sz="1200" b="0" dirty="0">
                          <a:solidFill>
                            <a:schemeClr val="tx1"/>
                          </a:solidFill>
                          <a:effectLst/>
                        </a:rPr>
                        <a:t> ... /en mi </a:t>
                      </a:r>
                      <a:r>
                        <a:rPr lang="fr-FR" sz="1200" b="0" dirty="0" err="1">
                          <a:solidFill>
                            <a:schemeClr val="tx1"/>
                          </a:solidFill>
                          <a:effectLst/>
                        </a:rPr>
                        <a:t>ciudad</a:t>
                      </a:r>
                      <a:r>
                        <a:rPr lang="fr-FR" sz="1200" b="0" dirty="0">
                          <a:solidFill>
                            <a:schemeClr val="tx1"/>
                          </a:solidFill>
                          <a:effectLst/>
                        </a:rPr>
                        <a:t> no </a:t>
                      </a:r>
                      <a:r>
                        <a:rPr lang="fr-FR" sz="1200" b="0" dirty="0" err="1">
                          <a:solidFill>
                            <a:schemeClr val="tx1"/>
                          </a:solidFill>
                          <a:effectLst/>
                        </a:rPr>
                        <a:t>hay</a:t>
                      </a:r>
                      <a:r>
                        <a:rPr lang="fr-FR" sz="1200" b="0" dirty="0">
                          <a:solidFill>
                            <a:schemeClr val="tx1"/>
                          </a:solidFill>
                          <a:effectLst/>
                        </a:rPr>
                        <a:t> ...</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fr-FR" sz="1200" b="0" dirty="0" err="1">
                          <a:solidFill>
                            <a:schemeClr val="tx1"/>
                          </a:solidFill>
                          <a:effectLst/>
                        </a:rPr>
                        <a:t>Estación</a:t>
                      </a:r>
                      <a:r>
                        <a:rPr lang="fr-FR" sz="1200" b="0" dirty="0">
                          <a:solidFill>
                            <a:schemeClr val="tx1"/>
                          </a:solidFill>
                          <a:effectLst/>
                        </a:rPr>
                        <a:t> de </a:t>
                      </a:r>
                      <a:r>
                        <a:rPr lang="fr-FR" sz="1200" b="0" dirty="0" err="1">
                          <a:solidFill>
                            <a:schemeClr val="tx1"/>
                          </a:solidFill>
                          <a:effectLst/>
                        </a:rPr>
                        <a:t>tren</a:t>
                      </a:r>
                      <a:r>
                        <a:rPr lang="fr-FR" sz="1200" b="0" dirty="0">
                          <a:solidFill>
                            <a:schemeClr val="tx1"/>
                          </a:solidFill>
                          <a:effectLst/>
                        </a:rPr>
                        <a:t> / </a:t>
                      </a:r>
                      <a:r>
                        <a:rPr lang="fr-FR" sz="1200" b="0" dirty="0" err="1">
                          <a:solidFill>
                            <a:schemeClr val="tx1"/>
                          </a:solidFill>
                          <a:effectLst/>
                        </a:rPr>
                        <a:t>aeropuerto</a:t>
                      </a:r>
                      <a:r>
                        <a:rPr lang="fr-FR" sz="1200" b="0" dirty="0">
                          <a:solidFill>
                            <a:schemeClr val="tx1"/>
                          </a:solidFill>
                          <a:effectLst/>
                        </a:rPr>
                        <a:t> / </a:t>
                      </a:r>
                      <a:r>
                        <a:rPr lang="fr-FR" sz="1200" b="0" dirty="0" err="1">
                          <a:solidFill>
                            <a:schemeClr val="tx1"/>
                          </a:solidFill>
                          <a:effectLst/>
                        </a:rPr>
                        <a:t>estación</a:t>
                      </a:r>
                      <a:r>
                        <a:rPr lang="fr-FR" sz="1200" b="0" dirty="0">
                          <a:solidFill>
                            <a:schemeClr val="tx1"/>
                          </a:solidFill>
                          <a:effectLst/>
                        </a:rPr>
                        <a:t> de </a:t>
                      </a:r>
                      <a:r>
                        <a:rPr lang="fr-FR" sz="1200" b="0" dirty="0" err="1">
                          <a:solidFill>
                            <a:schemeClr val="tx1"/>
                          </a:solidFill>
                          <a:effectLst/>
                        </a:rPr>
                        <a:t>metro</a:t>
                      </a:r>
                      <a:r>
                        <a:rPr lang="fr-FR" sz="1200" b="0" dirty="0">
                          <a:solidFill>
                            <a:schemeClr val="tx1"/>
                          </a:solidFill>
                          <a:effectLst/>
                        </a:rPr>
                        <a:t> / </a:t>
                      </a:r>
                      <a:r>
                        <a:rPr lang="fr-FR" sz="1200" b="0" dirty="0" err="1">
                          <a:solidFill>
                            <a:schemeClr val="tx1"/>
                          </a:solidFill>
                          <a:effectLst/>
                        </a:rPr>
                        <a:t>cine</a:t>
                      </a:r>
                      <a:r>
                        <a:rPr lang="fr-FR" sz="1200" b="0" dirty="0">
                          <a:solidFill>
                            <a:schemeClr val="tx1"/>
                          </a:solidFill>
                          <a:effectLst/>
                        </a:rPr>
                        <a:t> / </a:t>
                      </a:r>
                      <a:r>
                        <a:rPr lang="fr-FR" sz="1200" b="0" dirty="0" err="1">
                          <a:solidFill>
                            <a:schemeClr val="tx1"/>
                          </a:solidFill>
                          <a:effectLst/>
                        </a:rPr>
                        <a:t>restaurantes</a:t>
                      </a:r>
                      <a:r>
                        <a:rPr lang="fr-FR" sz="1200" b="0" dirty="0">
                          <a:solidFill>
                            <a:schemeClr val="tx1"/>
                          </a:solidFill>
                          <a:effectLst/>
                        </a:rPr>
                        <a:t> / </a:t>
                      </a:r>
                      <a:r>
                        <a:rPr lang="fr-FR" sz="1200" b="0" dirty="0" err="1">
                          <a:solidFill>
                            <a:schemeClr val="tx1"/>
                          </a:solidFill>
                          <a:effectLst/>
                        </a:rPr>
                        <a:t>oficina</a:t>
                      </a:r>
                      <a:r>
                        <a:rPr lang="fr-FR" sz="1200" b="0" dirty="0">
                          <a:solidFill>
                            <a:schemeClr val="tx1"/>
                          </a:solidFill>
                          <a:effectLst/>
                        </a:rPr>
                        <a:t> de </a:t>
                      </a:r>
                      <a:r>
                        <a:rPr lang="fr-FR" sz="1200" b="0" dirty="0" err="1">
                          <a:solidFill>
                            <a:schemeClr val="tx1"/>
                          </a:solidFill>
                          <a:effectLst/>
                        </a:rPr>
                        <a:t>correos</a:t>
                      </a:r>
                      <a:r>
                        <a:rPr lang="fr-FR" sz="1200" b="0" dirty="0">
                          <a:solidFill>
                            <a:schemeClr val="tx1"/>
                          </a:solidFill>
                          <a:effectLst/>
                        </a:rPr>
                        <a:t> / </a:t>
                      </a:r>
                      <a:r>
                        <a:rPr lang="fr-FR" sz="1200" b="0" dirty="0" err="1">
                          <a:solidFill>
                            <a:schemeClr val="tx1"/>
                          </a:solidFill>
                          <a:effectLst/>
                        </a:rPr>
                        <a:t>centro</a:t>
                      </a:r>
                      <a:r>
                        <a:rPr lang="fr-FR" sz="1200" b="0" dirty="0">
                          <a:solidFill>
                            <a:schemeClr val="tx1"/>
                          </a:solidFill>
                          <a:effectLst/>
                        </a:rPr>
                        <a:t> </a:t>
                      </a:r>
                      <a:r>
                        <a:rPr lang="fr-FR" sz="1200" b="0" dirty="0" err="1">
                          <a:solidFill>
                            <a:schemeClr val="tx1"/>
                          </a:solidFill>
                          <a:effectLst/>
                        </a:rPr>
                        <a:t>comercial</a:t>
                      </a:r>
                      <a:r>
                        <a:rPr lang="fr-FR" sz="1200" b="0" dirty="0">
                          <a:solidFill>
                            <a:schemeClr val="tx1"/>
                          </a:solidFill>
                          <a:effectLst/>
                        </a:rPr>
                        <a:t> / </a:t>
                      </a:r>
                      <a:r>
                        <a:rPr lang="fr-FR" sz="1200" b="0" dirty="0" err="1">
                          <a:solidFill>
                            <a:schemeClr val="tx1"/>
                          </a:solidFill>
                          <a:effectLst/>
                        </a:rPr>
                        <a:t>centro</a:t>
                      </a:r>
                      <a:r>
                        <a:rPr lang="fr-FR" sz="1200" b="0" dirty="0">
                          <a:solidFill>
                            <a:schemeClr val="tx1"/>
                          </a:solidFill>
                          <a:effectLst/>
                        </a:rPr>
                        <a:t> de </a:t>
                      </a:r>
                      <a:r>
                        <a:rPr lang="fr-FR" sz="1200" b="0" dirty="0" err="1">
                          <a:solidFill>
                            <a:schemeClr val="tx1"/>
                          </a:solidFill>
                          <a:effectLst/>
                        </a:rPr>
                        <a:t>ocio</a:t>
                      </a:r>
                      <a:r>
                        <a:rPr lang="fr-FR" sz="1200" b="0" dirty="0">
                          <a:solidFill>
                            <a:schemeClr val="tx1"/>
                          </a:solidFill>
                          <a:effectLst/>
                        </a:rPr>
                        <a:t> / </a:t>
                      </a:r>
                      <a:r>
                        <a:rPr lang="fr-FR" sz="1200" b="0" dirty="0" err="1">
                          <a:solidFill>
                            <a:schemeClr val="tx1"/>
                          </a:solidFill>
                          <a:effectLst/>
                        </a:rPr>
                        <a:t>biblioteca</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fr-FR" sz="1200" b="0" dirty="0">
                          <a:solidFill>
                            <a:schemeClr val="tx1"/>
                          </a:solidFill>
                          <a:effectLst/>
                        </a:rPr>
                        <a:t>Vivo en el </a:t>
                      </a:r>
                      <a:r>
                        <a:rPr lang="fr-FR" sz="1200" b="0" dirty="0" err="1">
                          <a:solidFill>
                            <a:schemeClr val="tx1"/>
                          </a:solidFill>
                          <a:effectLst/>
                        </a:rPr>
                        <a:t>norte</a:t>
                      </a:r>
                      <a:r>
                        <a:rPr lang="fr-FR" sz="1200" b="0" dirty="0">
                          <a:solidFill>
                            <a:schemeClr val="tx1"/>
                          </a:solidFill>
                          <a:effectLst/>
                        </a:rPr>
                        <a:t> / sur / este / </a:t>
                      </a:r>
                      <a:r>
                        <a:rPr lang="fr-FR" sz="1200" b="0" dirty="0" err="1">
                          <a:solidFill>
                            <a:schemeClr val="tx1"/>
                          </a:solidFill>
                          <a:effectLst/>
                        </a:rPr>
                        <a:t>oeste</a:t>
                      </a:r>
                      <a:r>
                        <a:rPr lang="fr-FR" sz="1200" b="0" dirty="0">
                          <a:solidFill>
                            <a:schemeClr val="tx1"/>
                          </a:solidFill>
                          <a:effectLst/>
                        </a:rPr>
                        <a:t> de </a:t>
                      </a:r>
                      <a:r>
                        <a:rPr lang="fr-FR" sz="1200" b="0" dirty="0" err="1">
                          <a:solidFill>
                            <a:schemeClr val="tx1"/>
                          </a:solidFill>
                          <a:effectLst/>
                        </a:rPr>
                        <a:t>Inglaterra</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fr-FR" sz="1200" b="0" dirty="0">
                          <a:solidFill>
                            <a:schemeClr val="tx1"/>
                          </a:solidFill>
                          <a:effectLst/>
                        </a:rPr>
                        <a:t>Mi </a:t>
                      </a:r>
                      <a:r>
                        <a:rPr lang="fr-FR" sz="1200" b="0" dirty="0" err="1">
                          <a:solidFill>
                            <a:schemeClr val="tx1"/>
                          </a:solidFill>
                          <a:effectLst/>
                        </a:rPr>
                        <a:t>ciudad</a:t>
                      </a:r>
                      <a:r>
                        <a:rPr lang="fr-FR" sz="1200" b="0" dirty="0">
                          <a:solidFill>
                            <a:schemeClr val="tx1"/>
                          </a:solidFill>
                          <a:effectLst/>
                        </a:rPr>
                        <a:t> es </a:t>
                      </a:r>
                      <a:r>
                        <a:rPr lang="fr-FR" sz="1200" b="0" dirty="0" err="1">
                          <a:solidFill>
                            <a:schemeClr val="tx1"/>
                          </a:solidFill>
                          <a:effectLst/>
                        </a:rPr>
                        <a:t>hermosa</a:t>
                      </a:r>
                      <a:r>
                        <a:rPr lang="fr-FR" sz="1200" b="0" dirty="0">
                          <a:solidFill>
                            <a:schemeClr val="tx1"/>
                          </a:solidFill>
                          <a:effectLst/>
                        </a:rPr>
                        <a:t> / </a:t>
                      </a:r>
                      <a:r>
                        <a:rPr lang="fr-FR" sz="1200" b="0" dirty="0" err="1">
                          <a:solidFill>
                            <a:schemeClr val="tx1"/>
                          </a:solidFill>
                          <a:effectLst/>
                        </a:rPr>
                        <a:t>pintoresca</a:t>
                      </a:r>
                      <a:r>
                        <a:rPr lang="fr-FR" sz="1200" b="0" dirty="0">
                          <a:solidFill>
                            <a:schemeClr val="tx1"/>
                          </a:solidFill>
                          <a:effectLst/>
                        </a:rPr>
                        <a:t> / </a:t>
                      </a:r>
                      <a:r>
                        <a:rPr lang="fr-FR" sz="1200" b="0" dirty="0" err="1">
                          <a:solidFill>
                            <a:schemeClr val="tx1"/>
                          </a:solidFill>
                          <a:effectLst/>
                        </a:rPr>
                        <a:t>animada</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fr-FR" sz="1200" b="0" dirty="0">
                          <a:solidFill>
                            <a:schemeClr val="tx1"/>
                          </a:solidFill>
                          <a:effectLst/>
                        </a:rPr>
                        <a:t>En mi casa, </a:t>
                      </a:r>
                      <a:r>
                        <a:rPr lang="fr-FR" sz="1200" b="0" dirty="0" err="1">
                          <a:solidFill>
                            <a:schemeClr val="tx1"/>
                          </a:solidFill>
                          <a:effectLst/>
                        </a:rPr>
                        <a:t>yo</a:t>
                      </a:r>
                      <a:r>
                        <a:rPr lang="fr-FR" sz="1200" b="0" dirty="0">
                          <a:solidFill>
                            <a:schemeClr val="tx1"/>
                          </a:solidFill>
                          <a:effectLst/>
                        </a:rPr>
                        <a:t> ...</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fr-FR" sz="1200" b="0" dirty="0">
                          <a:solidFill>
                            <a:schemeClr val="tx1"/>
                          </a:solidFill>
                          <a:effectLst/>
                        </a:rPr>
                        <a:t>En la planta </a:t>
                      </a:r>
                      <a:r>
                        <a:rPr lang="fr-FR" sz="1200" b="0" dirty="0" err="1">
                          <a:solidFill>
                            <a:schemeClr val="tx1"/>
                          </a:solidFill>
                          <a:effectLst/>
                        </a:rPr>
                        <a:t>baja</a:t>
                      </a:r>
                      <a:r>
                        <a:rPr lang="fr-FR" sz="1200" b="0" dirty="0">
                          <a:solidFill>
                            <a:schemeClr val="tx1"/>
                          </a:solidFill>
                          <a:effectLst/>
                        </a:rPr>
                        <a:t> / primer </a:t>
                      </a:r>
                      <a:r>
                        <a:rPr lang="fr-FR" sz="1200" b="0" dirty="0" err="1">
                          <a:solidFill>
                            <a:schemeClr val="tx1"/>
                          </a:solidFill>
                          <a:effectLst/>
                        </a:rPr>
                        <a:t>piso</a:t>
                      </a:r>
                      <a:r>
                        <a:rPr lang="fr-FR" sz="1200" b="0" dirty="0">
                          <a:solidFill>
                            <a:schemeClr val="tx1"/>
                          </a:solidFill>
                          <a:effectLst/>
                        </a:rPr>
                        <a:t> / </a:t>
                      </a:r>
                      <a:r>
                        <a:rPr lang="fr-FR" sz="1200" b="0" dirty="0" err="1">
                          <a:solidFill>
                            <a:schemeClr val="tx1"/>
                          </a:solidFill>
                          <a:effectLst/>
                        </a:rPr>
                        <a:t>segundo</a:t>
                      </a:r>
                      <a:r>
                        <a:rPr lang="fr-FR" sz="1200" b="0" dirty="0">
                          <a:solidFill>
                            <a:schemeClr val="tx1"/>
                          </a:solidFill>
                          <a:effectLst/>
                        </a:rPr>
                        <a:t> </a:t>
                      </a:r>
                      <a:r>
                        <a:rPr lang="fr-FR" sz="1200" b="0" dirty="0" err="1">
                          <a:solidFill>
                            <a:schemeClr val="tx1"/>
                          </a:solidFill>
                          <a:effectLst/>
                        </a:rPr>
                        <a:t>piso</a:t>
                      </a:r>
                      <a:r>
                        <a:rPr lang="fr-FR" sz="1200" b="0" dirty="0">
                          <a:solidFill>
                            <a:schemeClr val="tx1"/>
                          </a:solidFill>
                          <a:effectLst/>
                        </a:rPr>
                        <a:t> / </a:t>
                      </a:r>
                      <a:r>
                        <a:rPr lang="fr-FR" sz="1200" b="0" dirty="0" err="1">
                          <a:solidFill>
                            <a:schemeClr val="tx1"/>
                          </a:solidFill>
                          <a:effectLst/>
                        </a:rPr>
                        <a:t>sótano</a:t>
                      </a:r>
                      <a:r>
                        <a:rPr lang="fr-FR" sz="1200" b="0" dirty="0">
                          <a:solidFill>
                            <a:schemeClr val="tx1"/>
                          </a:solidFill>
                          <a:effectLst/>
                        </a:rPr>
                        <a:t>, </a:t>
                      </a:r>
                      <a:r>
                        <a:rPr lang="fr-FR" sz="1200" b="0" dirty="0" err="1">
                          <a:solidFill>
                            <a:schemeClr val="tx1"/>
                          </a:solidFill>
                          <a:effectLst/>
                        </a:rPr>
                        <a:t>hay</a:t>
                      </a:r>
                      <a:r>
                        <a:rPr lang="fr-FR" sz="1200" b="0" dirty="0">
                          <a:solidFill>
                            <a:schemeClr val="tx1"/>
                          </a:solidFill>
                          <a:effectLst/>
                        </a:rPr>
                        <a:t> ...</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fr-FR" sz="1200" b="0" dirty="0">
                          <a:solidFill>
                            <a:schemeClr val="tx1"/>
                          </a:solidFill>
                          <a:effectLst/>
                        </a:rPr>
                        <a:t>Un </a:t>
                      </a:r>
                      <a:r>
                        <a:rPr lang="fr-FR" sz="1200" b="0" dirty="0" err="1">
                          <a:solidFill>
                            <a:schemeClr val="tx1"/>
                          </a:solidFill>
                          <a:effectLst/>
                        </a:rPr>
                        <a:t>dormitorio</a:t>
                      </a:r>
                      <a:r>
                        <a:rPr lang="fr-FR" sz="1200" b="0" dirty="0">
                          <a:solidFill>
                            <a:schemeClr val="tx1"/>
                          </a:solidFill>
                          <a:effectLst/>
                        </a:rPr>
                        <a:t>, </a:t>
                      </a:r>
                      <a:r>
                        <a:rPr lang="fr-FR" sz="1200" b="0" dirty="0" err="1">
                          <a:solidFill>
                            <a:schemeClr val="tx1"/>
                          </a:solidFill>
                          <a:effectLst/>
                        </a:rPr>
                        <a:t>una</a:t>
                      </a:r>
                      <a:r>
                        <a:rPr lang="fr-FR" sz="1200" b="0" dirty="0">
                          <a:solidFill>
                            <a:schemeClr val="tx1"/>
                          </a:solidFill>
                          <a:effectLst/>
                        </a:rPr>
                        <a:t> sala de </a:t>
                      </a:r>
                      <a:r>
                        <a:rPr lang="fr-FR" sz="1200" b="0" dirty="0" err="1">
                          <a:solidFill>
                            <a:schemeClr val="tx1"/>
                          </a:solidFill>
                          <a:effectLst/>
                        </a:rPr>
                        <a:t>estar</a:t>
                      </a:r>
                      <a:r>
                        <a:rPr lang="fr-FR" sz="1200" b="0" dirty="0">
                          <a:solidFill>
                            <a:schemeClr val="tx1"/>
                          </a:solidFill>
                          <a:effectLst/>
                        </a:rPr>
                        <a:t>, un </a:t>
                      </a:r>
                      <a:r>
                        <a:rPr lang="fr-FR" sz="1200" b="0" dirty="0" err="1">
                          <a:solidFill>
                            <a:schemeClr val="tx1"/>
                          </a:solidFill>
                          <a:effectLst/>
                        </a:rPr>
                        <a:t>jardín</a:t>
                      </a:r>
                      <a:r>
                        <a:rPr lang="fr-FR" sz="1200" b="0" dirty="0">
                          <a:solidFill>
                            <a:schemeClr val="tx1"/>
                          </a:solidFill>
                          <a:effectLst/>
                        </a:rPr>
                        <a:t>, un </a:t>
                      </a:r>
                      <a:r>
                        <a:rPr lang="fr-FR" sz="1200" b="0" dirty="0" err="1">
                          <a:solidFill>
                            <a:schemeClr val="tx1"/>
                          </a:solidFill>
                          <a:effectLst/>
                        </a:rPr>
                        <a:t>baño</a:t>
                      </a:r>
                      <a:r>
                        <a:rPr lang="fr-FR" sz="1200" b="0" dirty="0">
                          <a:solidFill>
                            <a:schemeClr val="tx1"/>
                          </a:solidFill>
                          <a:effectLst/>
                        </a:rPr>
                        <a:t>, </a:t>
                      </a:r>
                      <a:r>
                        <a:rPr lang="fr-FR" sz="1200" b="0" dirty="0" err="1">
                          <a:solidFill>
                            <a:schemeClr val="tx1"/>
                          </a:solidFill>
                          <a:effectLst/>
                        </a:rPr>
                        <a:t>una</a:t>
                      </a:r>
                      <a:r>
                        <a:rPr lang="fr-FR" sz="1200" b="0" dirty="0">
                          <a:solidFill>
                            <a:schemeClr val="tx1"/>
                          </a:solidFill>
                          <a:effectLst/>
                        </a:rPr>
                        <a:t> </a:t>
                      </a:r>
                      <a:r>
                        <a:rPr lang="fr-FR" sz="1200" b="0" dirty="0" err="1">
                          <a:solidFill>
                            <a:schemeClr val="tx1"/>
                          </a:solidFill>
                          <a:effectLst/>
                        </a:rPr>
                        <a:t>cocina</a:t>
                      </a:r>
                      <a:r>
                        <a:rPr lang="fr-FR" sz="1200" b="0" dirty="0">
                          <a:solidFill>
                            <a:schemeClr val="tx1"/>
                          </a:solidFill>
                          <a:effectLst/>
                        </a:rPr>
                        <a:t>, un </a:t>
                      </a:r>
                      <a:r>
                        <a:rPr lang="fr-FR" sz="1200" b="0" dirty="0" err="1">
                          <a:solidFill>
                            <a:schemeClr val="tx1"/>
                          </a:solidFill>
                          <a:effectLst/>
                        </a:rPr>
                        <a:t>baño</a:t>
                      </a:r>
                      <a:r>
                        <a:rPr lang="fr-FR" sz="1200" b="0" dirty="0">
                          <a:solidFill>
                            <a:schemeClr val="tx1"/>
                          </a:solidFill>
                          <a:effectLst/>
                        </a:rPr>
                        <a:t>, </a:t>
                      </a:r>
                      <a:r>
                        <a:rPr lang="fr-FR" sz="1200" b="0" dirty="0" err="1">
                          <a:solidFill>
                            <a:schemeClr val="tx1"/>
                          </a:solidFill>
                          <a:effectLst/>
                        </a:rPr>
                        <a:t>una</a:t>
                      </a:r>
                      <a:r>
                        <a:rPr lang="fr-FR" sz="1200" b="0" dirty="0">
                          <a:solidFill>
                            <a:schemeClr val="tx1"/>
                          </a:solidFill>
                          <a:effectLst/>
                        </a:rPr>
                        <a:t> bodega, un </a:t>
                      </a:r>
                      <a:r>
                        <a:rPr lang="fr-FR" sz="1200" b="0" dirty="0" err="1">
                          <a:solidFill>
                            <a:schemeClr val="tx1"/>
                          </a:solidFill>
                          <a:effectLst/>
                        </a:rPr>
                        <a:t>ático</a:t>
                      </a:r>
                      <a:r>
                        <a:rPr lang="fr-FR" sz="1200" b="0" dirty="0">
                          <a:solidFill>
                            <a:schemeClr val="tx1"/>
                          </a:solidFill>
                          <a:effectLst/>
                        </a:rPr>
                        <a:t>, </a:t>
                      </a:r>
                      <a:r>
                        <a:rPr lang="fr-FR" sz="1200" b="0" dirty="0" err="1">
                          <a:solidFill>
                            <a:schemeClr val="tx1"/>
                          </a:solidFill>
                          <a:effectLst/>
                        </a:rPr>
                        <a:t>una</a:t>
                      </a:r>
                      <a:r>
                        <a:rPr lang="fr-FR" sz="1200" b="0" dirty="0">
                          <a:solidFill>
                            <a:schemeClr val="tx1"/>
                          </a:solidFill>
                          <a:effectLst/>
                        </a:rPr>
                        <a:t> </a:t>
                      </a:r>
                      <a:r>
                        <a:rPr lang="fr-FR" sz="1200" b="0" dirty="0" err="1">
                          <a:solidFill>
                            <a:schemeClr val="tx1"/>
                          </a:solidFill>
                          <a:effectLst/>
                        </a:rPr>
                        <a:t>entrada</a:t>
                      </a:r>
                      <a:r>
                        <a:rPr lang="fr-FR" sz="1200" b="0" dirty="0">
                          <a:solidFill>
                            <a:schemeClr val="tx1"/>
                          </a:solidFill>
                          <a:effectLst/>
                        </a:rPr>
                        <a:t>.</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fr-FR" sz="1200" b="0" dirty="0">
                          <a:solidFill>
                            <a:schemeClr val="tx1"/>
                          </a:solidFill>
                          <a:effectLst/>
                        </a:rPr>
                        <a:t>De </a:t>
                      </a:r>
                      <a:r>
                        <a:rPr lang="fr-FR" sz="1200" b="0" dirty="0" err="1">
                          <a:solidFill>
                            <a:schemeClr val="tx1"/>
                          </a:solidFill>
                          <a:effectLst/>
                        </a:rPr>
                        <a:t>lujo</a:t>
                      </a:r>
                      <a:r>
                        <a:rPr lang="fr-FR" sz="1200" b="0" dirty="0">
                          <a:solidFill>
                            <a:schemeClr val="tx1"/>
                          </a:solidFill>
                          <a:effectLst/>
                        </a:rPr>
                        <a:t> / grande / grande / </a:t>
                      </a:r>
                      <a:r>
                        <a:rPr lang="fr-FR" sz="1200" b="0" dirty="0" err="1">
                          <a:solidFill>
                            <a:schemeClr val="tx1"/>
                          </a:solidFill>
                          <a:effectLst/>
                        </a:rPr>
                        <a:t>oscura</a:t>
                      </a:r>
                      <a:r>
                        <a:rPr lang="fr-FR" sz="1200" b="0" dirty="0">
                          <a:solidFill>
                            <a:schemeClr val="tx1"/>
                          </a:solidFill>
                          <a:effectLst/>
                        </a:rPr>
                        <a:t> / </a:t>
                      </a:r>
                      <a:r>
                        <a:rPr lang="fr-FR" sz="1200" b="0" dirty="0" err="1">
                          <a:solidFill>
                            <a:schemeClr val="tx1"/>
                          </a:solidFill>
                          <a:effectLst/>
                        </a:rPr>
                        <a:t>acogedora</a:t>
                      </a:r>
                      <a:r>
                        <a:rPr lang="fr-FR" sz="1200" b="0" dirty="0">
                          <a:solidFill>
                            <a:schemeClr val="tx1"/>
                          </a:solidFill>
                          <a:effectLst/>
                        </a:rPr>
                        <a:t> / </a:t>
                      </a:r>
                      <a:r>
                        <a:rPr lang="fr-FR" sz="1200" b="0" dirty="0" err="1">
                          <a:solidFill>
                            <a:schemeClr val="tx1"/>
                          </a:solidFill>
                          <a:effectLst/>
                        </a:rPr>
                        <a:t>cómoda</a:t>
                      </a:r>
                      <a:r>
                        <a:rPr lang="fr-FR" sz="1200" b="0" dirty="0">
                          <a:solidFill>
                            <a:schemeClr val="tx1"/>
                          </a:solidFill>
                          <a:effectLst/>
                        </a:rPr>
                        <a:t> / brillante / </a:t>
                      </a:r>
                      <a:r>
                        <a:rPr lang="fr-FR" sz="1200" b="0" dirty="0" err="1">
                          <a:solidFill>
                            <a:schemeClr val="tx1"/>
                          </a:solidFill>
                          <a:effectLst/>
                        </a:rPr>
                        <a:t>útil</a:t>
                      </a:r>
                      <a:r>
                        <a:rPr lang="fr-FR" sz="1200" b="0" dirty="0">
                          <a:solidFill>
                            <a:schemeClr val="tx1"/>
                          </a:solidFill>
                          <a:effectLst/>
                        </a:rPr>
                        <a:t> / </a:t>
                      </a:r>
                      <a:r>
                        <a:rPr lang="fr-FR" sz="1200" b="0" dirty="0" err="1">
                          <a:solidFill>
                            <a:schemeClr val="tx1"/>
                          </a:solidFill>
                          <a:effectLst/>
                        </a:rPr>
                        <a:t>antigua</a:t>
                      </a:r>
                      <a:r>
                        <a:rPr lang="fr-FR" sz="1200" b="0" dirty="0">
                          <a:solidFill>
                            <a:schemeClr val="tx1"/>
                          </a:solidFill>
                          <a:effectLst/>
                        </a:rPr>
                        <a:t>/</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fr-FR" sz="1200" b="0" dirty="0">
                          <a:solidFill>
                            <a:schemeClr val="tx1"/>
                          </a:solidFill>
                          <a:effectLst/>
                        </a:rPr>
                        <a:t>La </a:t>
                      </a:r>
                      <a:r>
                        <a:rPr lang="fr-FR" sz="1200" b="0" dirty="0" err="1">
                          <a:solidFill>
                            <a:schemeClr val="tx1"/>
                          </a:solidFill>
                          <a:effectLst/>
                        </a:rPr>
                        <a:t>ventaja</a:t>
                      </a:r>
                      <a:r>
                        <a:rPr lang="fr-FR" sz="1200" b="0" dirty="0">
                          <a:solidFill>
                            <a:schemeClr val="tx1"/>
                          </a:solidFill>
                          <a:effectLst/>
                        </a:rPr>
                        <a:t> es que ... / la </a:t>
                      </a:r>
                      <a:r>
                        <a:rPr lang="fr-FR" sz="1200" b="0" dirty="0" err="1">
                          <a:solidFill>
                            <a:schemeClr val="tx1"/>
                          </a:solidFill>
                          <a:effectLst/>
                        </a:rPr>
                        <a:t>desventaja</a:t>
                      </a:r>
                      <a:r>
                        <a:rPr lang="fr-FR" sz="1200" b="0" dirty="0">
                          <a:solidFill>
                            <a:schemeClr val="tx1"/>
                          </a:solidFill>
                          <a:effectLst/>
                        </a:rPr>
                        <a:t> es que ... / Lo que me </a:t>
                      </a:r>
                      <a:r>
                        <a:rPr lang="fr-FR" sz="1200" b="0" dirty="0" err="1">
                          <a:solidFill>
                            <a:schemeClr val="tx1"/>
                          </a:solidFill>
                          <a:effectLst/>
                        </a:rPr>
                        <a:t>interesa</a:t>
                      </a:r>
                      <a:r>
                        <a:rPr lang="fr-FR" sz="1200" b="0" dirty="0">
                          <a:solidFill>
                            <a:schemeClr val="tx1"/>
                          </a:solidFill>
                          <a:effectLst/>
                        </a:rPr>
                        <a:t> es que ... / Lo que me molesta es que ... / </a:t>
                      </a:r>
                      <a:r>
                        <a:rPr lang="fr-FR" sz="1200" b="0" dirty="0" err="1">
                          <a:solidFill>
                            <a:schemeClr val="tx1"/>
                          </a:solidFill>
                          <a:effectLst/>
                        </a:rPr>
                        <a:t>Decidí</a:t>
                      </a:r>
                      <a:r>
                        <a:rPr lang="fr-FR" sz="1200" b="0" dirty="0">
                          <a:solidFill>
                            <a:schemeClr val="tx1"/>
                          </a:solidFill>
                          <a:effectLst/>
                        </a:rPr>
                        <a:t> ... / En </a:t>
                      </a:r>
                      <a:r>
                        <a:rPr lang="fr-FR" sz="1200" b="0" dirty="0" err="1">
                          <a:solidFill>
                            <a:schemeClr val="tx1"/>
                          </a:solidFill>
                          <a:effectLst/>
                        </a:rPr>
                        <a:t>lugar</a:t>
                      </a:r>
                      <a:r>
                        <a:rPr lang="fr-FR" sz="1200" b="0" dirty="0">
                          <a:solidFill>
                            <a:schemeClr val="tx1"/>
                          </a:solidFill>
                          <a:effectLst/>
                        </a:rPr>
                        <a:t> de ... / Me </a:t>
                      </a:r>
                      <a:r>
                        <a:rPr lang="fr-FR" sz="1200" b="0" dirty="0" err="1">
                          <a:solidFill>
                            <a:schemeClr val="tx1"/>
                          </a:solidFill>
                          <a:effectLst/>
                        </a:rPr>
                        <a:t>dijeron</a:t>
                      </a:r>
                      <a:r>
                        <a:rPr lang="fr-FR" sz="1200" b="0" dirty="0">
                          <a:solidFill>
                            <a:schemeClr val="tx1"/>
                          </a:solidFill>
                          <a:effectLst/>
                        </a:rPr>
                        <a:t> que ... / ¡</a:t>
                      </a:r>
                      <a:r>
                        <a:rPr lang="fr-FR" sz="1200" b="0" dirty="0" err="1">
                          <a:solidFill>
                            <a:schemeClr val="tx1"/>
                          </a:solidFill>
                          <a:effectLst/>
                        </a:rPr>
                        <a:t>Qué</a:t>
                      </a:r>
                      <a:r>
                        <a:rPr lang="fr-FR" sz="1200" b="0" dirty="0">
                          <a:solidFill>
                            <a:schemeClr val="tx1"/>
                          </a:solidFill>
                          <a:effectLst/>
                        </a:rPr>
                        <a:t> </a:t>
                      </a:r>
                      <a:r>
                        <a:rPr lang="fr-FR" sz="1200" b="0" dirty="0" err="1">
                          <a:solidFill>
                            <a:schemeClr val="tx1"/>
                          </a:solidFill>
                          <a:effectLst/>
                        </a:rPr>
                        <a:t>suerte</a:t>
                      </a:r>
                      <a:r>
                        <a:rPr lang="fr-FR" sz="1200" b="0" dirty="0">
                          <a:solidFill>
                            <a:schemeClr val="tx1"/>
                          </a:solidFill>
                          <a:effectLst/>
                        </a:rPr>
                        <a:t>! / ¡</a:t>
                      </a:r>
                      <a:r>
                        <a:rPr lang="fr-FR" sz="1200" b="0" dirty="0" err="1">
                          <a:solidFill>
                            <a:schemeClr val="tx1"/>
                          </a:solidFill>
                          <a:effectLst/>
                        </a:rPr>
                        <a:t>Qué</a:t>
                      </a:r>
                      <a:r>
                        <a:rPr lang="fr-FR" sz="1200" b="0" dirty="0">
                          <a:solidFill>
                            <a:schemeClr val="tx1"/>
                          </a:solidFill>
                          <a:effectLst/>
                        </a:rPr>
                        <a:t> </a:t>
                      </a:r>
                      <a:r>
                        <a:rPr lang="fr-FR" sz="1200" b="0" dirty="0" err="1">
                          <a:solidFill>
                            <a:schemeClr val="tx1"/>
                          </a:solidFill>
                          <a:effectLst/>
                        </a:rPr>
                        <a:t>vergüenza</a:t>
                      </a:r>
                      <a:r>
                        <a:rPr lang="fr-FR" sz="1200" b="0" dirty="0">
                          <a:solidFill>
                            <a:schemeClr val="tx1"/>
                          </a:solidFill>
                          <a:effectLst/>
                        </a:rPr>
                        <a:t>!</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fr-FR" sz="1200" b="0" dirty="0">
                          <a:solidFill>
                            <a:schemeClr val="tx1"/>
                          </a:solidFill>
                          <a:effectLst/>
                        </a:rPr>
                        <a:t>Mi </a:t>
                      </a:r>
                      <a:r>
                        <a:rPr lang="fr-FR" sz="1200" b="0" dirty="0" err="1">
                          <a:solidFill>
                            <a:schemeClr val="tx1"/>
                          </a:solidFill>
                          <a:effectLst/>
                        </a:rPr>
                        <a:t>hogar</a:t>
                      </a:r>
                      <a:r>
                        <a:rPr lang="fr-FR" sz="1200" b="0" dirty="0">
                          <a:solidFill>
                            <a:schemeClr val="tx1"/>
                          </a:solidFill>
                          <a:effectLst/>
                        </a:rPr>
                        <a:t> </a:t>
                      </a:r>
                      <a:r>
                        <a:rPr lang="fr-FR" sz="1200" b="0" dirty="0" err="1">
                          <a:solidFill>
                            <a:schemeClr val="tx1"/>
                          </a:solidFill>
                          <a:effectLst/>
                        </a:rPr>
                        <a:t>ideal</a:t>
                      </a:r>
                      <a:r>
                        <a:rPr lang="fr-FR" sz="1200" b="0" dirty="0">
                          <a:solidFill>
                            <a:schemeClr val="tx1"/>
                          </a:solidFill>
                          <a:effectLst/>
                        </a:rPr>
                        <a:t> </a:t>
                      </a:r>
                      <a:r>
                        <a:rPr lang="fr-FR" sz="1200" b="0" dirty="0" err="1">
                          <a:solidFill>
                            <a:schemeClr val="tx1"/>
                          </a:solidFill>
                          <a:effectLst/>
                        </a:rPr>
                        <a:t>sería</a:t>
                      </a:r>
                      <a:r>
                        <a:rPr lang="fr-FR" sz="1200" b="0" dirty="0">
                          <a:solidFill>
                            <a:schemeClr val="tx1"/>
                          </a:solidFill>
                          <a:effectLst/>
                        </a:rPr>
                        <a:t> ... .</a:t>
                      </a:r>
                      <a:r>
                        <a:rPr lang="fr-FR" sz="1200" b="0" dirty="0" err="1">
                          <a:solidFill>
                            <a:schemeClr val="tx1"/>
                          </a:solidFill>
                          <a:effectLst/>
                        </a:rPr>
                        <a:t>tendrían</a:t>
                      </a:r>
                      <a:r>
                        <a:rPr lang="fr-FR" sz="1200" b="0" dirty="0">
                          <a:solidFill>
                            <a:schemeClr val="tx1"/>
                          </a:solidFill>
                          <a:effectLst/>
                        </a:rPr>
                        <a:t> ...</a:t>
                      </a:r>
                      <a:endParaRPr lang="en-GB" sz="1200" b="0" dirty="0">
                        <a:solidFill>
                          <a:schemeClr val="tx1"/>
                        </a:solidFill>
                        <a:effectLst/>
                      </a:endParaRPr>
                    </a:p>
                    <a:p>
                      <a:pPr marL="228600" algn="l">
                        <a:spcAft>
                          <a:spcPts val="0"/>
                        </a:spcAft>
                      </a:pPr>
                      <a:r>
                        <a:rPr lang="fr-FR" sz="1200" b="0" dirty="0">
                          <a:solidFill>
                            <a:schemeClr val="tx1"/>
                          </a:solidFill>
                          <a:effectLst/>
                        </a:rPr>
                        <a:t> </a:t>
                      </a:r>
                      <a:endParaRPr lang="en-GB" sz="1200" b="0" dirty="0">
                        <a:solidFill>
                          <a:schemeClr val="tx1"/>
                        </a:solidFill>
                        <a:effectLst/>
                      </a:endParaRPr>
                    </a:p>
                    <a:p>
                      <a:pPr marL="228600" algn="l">
                        <a:spcAft>
                          <a:spcPts val="0"/>
                        </a:spcAft>
                      </a:pPr>
                      <a:r>
                        <a:rPr lang="fr-FR" sz="1200" b="0" dirty="0">
                          <a:solidFill>
                            <a:schemeClr val="tx1"/>
                          </a:solidFill>
                          <a:effectLst/>
                        </a:rPr>
                        <a:t> </a:t>
                      </a:r>
                      <a:endParaRPr lang="en-GB" sz="1200" b="0" dirty="0">
                        <a:solidFill>
                          <a:schemeClr val="tx1"/>
                        </a:solidFill>
                        <a:effectLst/>
                      </a:endParaRPr>
                    </a:p>
                    <a:p>
                      <a:pPr marL="228600" algn="l">
                        <a:spcAft>
                          <a:spcPts val="0"/>
                        </a:spcAft>
                      </a:pPr>
                      <a:r>
                        <a:rPr lang="fr-FR" sz="1200" b="0" dirty="0">
                          <a:solidFill>
                            <a:schemeClr val="tx1"/>
                          </a:solidFill>
                          <a:effectLst/>
                        </a:rPr>
                        <a:t> </a:t>
                      </a:r>
                      <a:endParaRPr lang="en-GB" sz="1200" b="0" dirty="0">
                        <a:solidFill>
                          <a:schemeClr val="tx1"/>
                        </a:solidFill>
                        <a:effectLst/>
                      </a:endParaRPr>
                    </a:p>
                    <a:p>
                      <a:pPr marL="228600" algn="l">
                        <a:spcAft>
                          <a:spcPts val="0"/>
                        </a:spcAft>
                      </a:pPr>
                      <a:r>
                        <a:rPr lang="fr-FR" sz="1200" b="0" dirty="0">
                          <a:solidFill>
                            <a:schemeClr val="tx1"/>
                          </a:solidFill>
                          <a:effectLst/>
                        </a:rPr>
                        <a:t> </a:t>
                      </a:r>
                      <a:endParaRPr lang="en-GB" sz="1200" b="0" dirty="0">
                        <a:solidFill>
                          <a:schemeClr val="tx1"/>
                        </a:solidFill>
                        <a:effectLst/>
                      </a:endParaRPr>
                    </a:p>
                    <a:p>
                      <a:pPr algn="l">
                        <a:spcAft>
                          <a:spcPts val="0"/>
                        </a:spcAft>
                      </a:pPr>
                      <a:r>
                        <a:rPr lang="fr-FR" sz="1200" b="0" dirty="0">
                          <a:solidFill>
                            <a:schemeClr val="tx1"/>
                          </a:solidFill>
                          <a:effectLst/>
                        </a:rPr>
                        <a:t> </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fr-FR" sz="1200" b="0" dirty="0">
                          <a:solidFill>
                            <a:schemeClr val="tx1"/>
                          </a:solidFill>
                          <a:effectLst/>
                        </a:rPr>
                        <a:t>Ir de </a:t>
                      </a:r>
                      <a:r>
                        <a:rPr lang="fr-FR" sz="1200" b="0" dirty="0" err="1">
                          <a:solidFill>
                            <a:schemeClr val="tx1"/>
                          </a:solidFill>
                          <a:effectLst/>
                        </a:rPr>
                        <a:t>compras</a:t>
                      </a:r>
                      <a:r>
                        <a:rPr lang="fr-FR" sz="1200" b="0" dirty="0">
                          <a:solidFill>
                            <a:schemeClr val="tx1"/>
                          </a:solidFill>
                          <a:effectLst/>
                        </a:rPr>
                        <a:t> / </a:t>
                      </a:r>
                      <a:r>
                        <a:rPr lang="fr-FR" sz="1200" b="0" dirty="0" err="1">
                          <a:solidFill>
                            <a:schemeClr val="tx1"/>
                          </a:solidFill>
                          <a:effectLst/>
                        </a:rPr>
                        <a:t>aspirar</a:t>
                      </a:r>
                      <a:r>
                        <a:rPr lang="fr-FR" sz="1200" b="0" dirty="0">
                          <a:solidFill>
                            <a:schemeClr val="tx1"/>
                          </a:solidFill>
                          <a:effectLst/>
                        </a:rPr>
                        <a:t> / </a:t>
                      </a:r>
                      <a:r>
                        <a:rPr lang="fr-FR" sz="1200" b="0" dirty="0" err="1">
                          <a:solidFill>
                            <a:schemeClr val="tx1"/>
                          </a:solidFill>
                          <a:effectLst/>
                        </a:rPr>
                        <a:t>hacer</a:t>
                      </a:r>
                      <a:r>
                        <a:rPr lang="fr-FR" sz="1200" b="0" dirty="0">
                          <a:solidFill>
                            <a:schemeClr val="tx1"/>
                          </a:solidFill>
                          <a:effectLst/>
                        </a:rPr>
                        <a:t> </a:t>
                      </a:r>
                      <a:r>
                        <a:rPr lang="fr-FR" sz="1200" b="0" dirty="0" err="1">
                          <a:solidFill>
                            <a:schemeClr val="tx1"/>
                          </a:solidFill>
                          <a:effectLst/>
                        </a:rPr>
                        <a:t>jardinería</a:t>
                      </a:r>
                      <a:r>
                        <a:rPr lang="fr-FR" sz="1200" b="0" dirty="0">
                          <a:solidFill>
                            <a:schemeClr val="tx1"/>
                          </a:solidFill>
                          <a:effectLst/>
                        </a:rPr>
                        <a:t> / </a:t>
                      </a:r>
                      <a:r>
                        <a:rPr lang="fr-FR" sz="1200" b="0" dirty="0" err="1">
                          <a:solidFill>
                            <a:schemeClr val="tx1"/>
                          </a:solidFill>
                          <a:effectLst/>
                        </a:rPr>
                        <a:t>sacar</a:t>
                      </a:r>
                      <a:r>
                        <a:rPr lang="fr-FR" sz="1200" b="0" dirty="0">
                          <a:solidFill>
                            <a:schemeClr val="tx1"/>
                          </a:solidFill>
                          <a:effectLst/>
                        </a:rPr>
                        <a:t> la </a:t>
                      </a:r>
                      <a:r>
                        <a:rPr lang="fr-FR" sz="1200" b="0" dirty="0" err="1">
                          <a:solidFill>
                            <a:schemeClr val="tx1"/>
                          </a:solidFill>
                          <a:effectLst/>
                        </a:rPr>
                        <a:t>basura</a:t>
                      </a:r>
                      <a:r>
                        <a:rPr lang="fr-FR" sz="1200" b="0" dirty="0">
                          <a:solidFill>
                            <a:schemeClr val="tx1"/>
                          </a:solidFill>
                          <a:effectLst/>
                        </a:rPr>
                        <a:t> / </a:t>
                      </a:r>
                      <a:r>
                        <a:rPr lang="fr-FR" sz="1200" b="0" dirty="0" err="1">
                          <a:solidFill>
                            <a:schemeClr val="tx1"/>
                          </a:solidFill>
                          <a:effectLst/>
                        </a:rPr>
                        <a:t>hacer</a:t>
                      </a:r>
                      <a:r>
                        <a:rPr lang="fr-FR" sz="1200" b="0" dirty="0">
                          <a:solidFill>
                            <a:schemeClr val="tx1"/>
                          </a:solidFill>
                          <a:effectLst/>
                        </a:rPr>
                        <a:t> mi cama / </a:t>
                      </a:r>
                      <a:r>
                        <a:rPr lang="fr-FR" sz="1200" b="0" dirty="0" err="1">
                          <a:solidFill>
                            <a:schemeClr val="tx1"/>
                          </a:solidFill>
                          <a:effectLst/>
                        </a:rPr>
                        <a:t>recoger</a:t>
                      </a:r>
                      <a:r>
                        <a:rPr lang="fr-FR" sz="1200" b="0" dirty="0">
                          <a:solidFill>
                            <a:schemeClr val="tx1"/>
                          </a:solidFill>
                          <a:effectLst/>
                        </a:rPr>
                        <a:t> mi </a:t>
                      </a:r>
                      <a:r>
                        <a:rPr lang="fr-FR" sz="1200" b="0" dirty="0" err="1">
                          <a:solidFill>
                            <a:schemeClr val="tx1"/>
                          </a:solidFill>
                          <a:effectLst/>
                        </a:rPr>
                        <a:t>habitación</a:t>
                      </a:r>
                      <a:r>
                        <a:rPr lang="fr-FR" sz="1200" b="0" dirty="0">
                          <a:solidFill>
                            <a:schemeClr val="tx1"/>
                          </a:solidFill>
                          <a:effectLst/>
                        </a:rPr>
                        <a:t> / </a:t>
                      </a:r>
                      <a:r>
                        <a:rPr lang="fr-FR" sz="1200" b="0" dirty="0" err="1">
                          <a:solidFill>
                            <a:schemeClr val="tx1"/>
                          </a:solidFill>
                          <a:effectLst/>
                        </a:rPr>
                        <a:t>lavar</a:t>
                      </a:r>
                      <a:r>
                        <a:rPr lang="fr-FR" sz="1200" b="0" dirty="0">
                          <a:solidFill>
                            <a:schemeClr val="tx1"/>
                          </a:solidFill>
                          <a:effectLst/>
                        </a:rPr>
                        <a:t> los </a:t>
                      </a:r>
                      <a:r>
                        <a:rPr lang="fr-FR" sz="1200" b="0" dirty="0" err="1">
                          <a:solidFill>
                            <a:schemeClr val="tx1"/>
                          </a:solidFill>
                          <a:effectLst/>
                        </a:rPr>
                        <a:t>platos</a:t>
                      </a:r>
                      <a:r>
                        <a:rPr lang="fr-FR" sz="1200" b="0" dirty="0">
                          <a:solidFill>
                            <a:schemeClr val="tx1"/>
                          </a:solidFill>
                          <a:effectLst/>
                        </a:rPr>
                        <a:t> / </a:t>
                      </a:r>
                      <a:r>
                        <a:rPr lang="fr-FR" sz="1200" b="0" dirty="0" err="1">
                          <a:solidFill>
                            <a:schemeClr val="tx1"/>
                          </a:solidFill>
                          <a:effectLst/>
                        </a:rPr>
                        <a:t>poner</a:t>
                      </a:r>
                      <a:r>
                        <a:rPr lang="fr-FR" sz="1200" b="0" dirty="0">
                          <a:solidFill>
                            <a:schemeClr val="tx1"/>
                          </a:solidFill>
                          <a:effectLst/>
                        </a:rPr>
                        <a:t> el </a:t>
                      </a:r>
                      <a:r>
                        <a:rPr lang="fr-FR" sz="1200" b="0" dirty="0" err="1">
                          <a:solidFill>
                            <a:schemeClr val="tx1"/>
                          </a:solidFill>
                          <a:effectLst/>
                        </a:rPr>
                        <a:t>lavavajillas</a:t>
                      </a:r>
                      <a:r>
                        <a:rPr lang="fr-FR" sz="1200" b="0" dirty="0">
                          <a:solidFill>
                            <a:schemeClr val="tx1"/>
                          </a:solidFill>
                          <a:effectLst/>
                        </a:rPr>
                        <a:t> / </a:t>
                      </a:r>
                      <a:r>
                        <a:rPr lang="fr-FR" sz="1200" b="0" dirty="0" err="1">
                          <a:solidFill>
                            <a:schemeClr val="tx1"/>
                          </a:solidFill>
                          <a:effectLst/>
                        </a:rPr>
                        <a:t>limpiar</a:t>
                      </a:r>
                      <a:r>
                        <a:rPr lang="fr-FR" sz="1200" b="0" dirty="0">
                          <a:solidFill>
                            <a:schemeClr val="tx1"/>
                          </a:solidFill>
                          <a:effectLst/>
                        </a:rPr>
                        <a:t> las </a:t>
                      </a:r>
                      <a:r>
                        <a:rPr lang="fr-FR" sz="1200" b="0" dirty="0" err="1">
                          <a:solidFill>
                            <a:schemeClr val="tx1"/>
                          </a:solidFill>
                          <a:effectLst/>
                        </a:rPr>
                        <a:t>ventanas</a:t>
                      </a:r>
                      <a:r>
                        <a:rPr lang="fr-FR" sz="1200" b="0" dirty="0">
                          <a:solidFill>
                            <a:schemeClr val="tx1"/>
                          </a:solidFill>
                          <a:effectLst/>
                        </a:rPr>
                        <a:t> / </a:t>
                      </a:r>
                      <a:r>
                        <a:rPr lang="fr-FR" sz="1200" b="0" dirty="0" err="1">
                          <a:solidFill>
                            <a:schemeClr val="tx1"/>
                          </a:solidFill>
                          <a:effectLst/>
                        </a:rPr>
                        <a:t>hacer</a:t>
                      </a:r>
                      <a:r>
                        <a:rPr lang="fr-FR" sz="1200" b="0" dirty="0">
                          <a:solidFill>
                            <a:schemeClr val="tx1"/>
                          </a:solidFill>
                          <a:effectLst/>
                        </a:rPr>
                        <a:t> las </a:t>
                      </a:r>
                      <a:r>
                        <a:rPr lang="fr-FR" sz="1200" b="0" dirty="0" err="1">
                          <a:solidFill>
                            <a:schemeClr val="tx1"/>
                          </a:solidFill>
                          <a:effectLst/>
                        </a:rPr>
                        <a:t>tareas</a:t>
                      </a:r>
                      <a:r>
                        <a:rPr lang="fr-FR" sz="1200" b="0" dirty="0">
                          <a:solidFill>
                            <a:schemeClr val="tx1"/>
                          </a:solidFill>
                          <a:effectLst/>
                        </a:rPr>
                        <a:t> </a:t>
                      </a:r>
                      <a:r>
                        <a:rPr lang="fr-FR" sz="1200" b="0" dirty="0" err="1">
                          <a:solidFill>
                            <a:schemeClr val="tx1"/>
                          </a:solidFill>
                          <a:effectLst/>
                        </a:rPr>
                        <a:t>domésticas</a:t>
                      </a:r>
                      <a:r>
                        <a:rPr lang="fr-FR" sz="1200" b="0" dirty="0">
                          <a:solidFill>
                            <a:schemeClr val="tx1"/>
                          </a:solidFill>
                          <a:effectLst/>
                        </a:rPr>
                        <a:t> / </a:t>
                      </a:r>
                      <a:r>
                        <a:rPr lang="fr-FR" sz="1200" b="0" dirty="0" err="1">
                          <a:solidFill>
                            <a:schemeClr val="tx1"/>
                          </a:solidFill>
                          <a:effectLst/>
                        </a:rPr>
                        <a:t>cocinar</a:t>
                      </a:r>
                      <a:r>
                        <a:rPr lang="fr-FR" sz="1200" b="0" dirty="0">
                          <a:solidFill>
                            <a:schemeClr val="tx1"/>
                          </a:solidFill>
                          <a:effectLst/>
                        </a:rPr>
                        <a:t> / </a:t>
                      </a:r>
                      <a:r>
                        <a:rPr lang="fr-FR" sz="1200" b="0" dirty="0" err="1">
                          <a:solidFill>
                            <a:schemeClr val="tx1"/>
                          </a:solidFill>
                          <a:effectLst/>
                        </a:rPr>
                        <a:t>lavar</a:t>
                      </a:r>
                      <a:r>
                        <a:rPr lang="fr-FR" sz="1200" b="0" dirty="0">
                          <a:solidFill>
                            <a:schemeClr val="tx1"/>
                          </a:solidFill>
                          <a:effectLst/>
                        </a:rPr>
                        <a:t> la </a:t>
                      </a:r>
                      <a:r>
                        <a:rPr lang="fr-FR" sz="1200" b="0" dirty="0" err="1">
                          <a:solidFill>
                            <a:schemeClr val="tx1"/>
                          </a:solidFill>
                          <a:effectLst/>
                        </a:rPr>
                        <a:t>ropa</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fr-FR" sz="1200" b="0" dirty="0" err="1">
                          <a:solidFill>
                            <a:schemeClr val="tx1"/>
                          </a:solidFill>
                          <a:effectLst/>
                        </a:rPr>
                        <a:t>Puedo</a:t>
                      </a:r>
                      <a:r>
                        <a:rPr lang="fr-FR" sz="1200" b="0" dirty="0">
                          <a:solidFill>
                            <a:schemeClr val="tx1"/>
                          </a:solidFill>
                          <a:effectLst/>
                        </a:rPr>
                        <a:t> / </a:t>
                      </a:r>
                      <a:r>
                        <a:rPr lang="fr-FR" sz="1200" b="0" dirty="0" err="1">
                          <a:solidFill>
                            <a:schemeClr val="tx1"/>
                          </a:solidFill>
                          <a:effectLst/>
                        </a:rPr>
                        <a:t>Quiero</a:t>
                      </a:r>
                      <a:r>
                        <a:rPr lang="fr-FR" sz="1200" b="0" dirty="0">
                          <a:solidFill>
                            <a:schemeClr val="tx1"/>
                          </a:solidFill>
                          <a:effectLst/>
                        </a:rPr>
                        <a:t> / </a:t>
                      </a:r>
                      <a:r>
                        <a:rPr lang="fr-FR" sz="1200" b="0" dirty="0" err="1">
                          <a:solidFill>
                            <a:schemeClr val="tx1"/>
                          </a:solidFill>
                          <a:effectLst/>
                        </a:rPr>
                        <a:t>Tengo</a:t>
                      </a:r>
                      <a:r>
                        <a:rPr lang="fr-FR" sz="1200" b="0" dirty="0">
                          <a:solidFill>
                            <a:schemeClr val="tx1"/>
                          </a:solidFill>
                          <a:effectLst/>
                        </a:rPr>
                        <a:t> / </a:t>
                      </a:r>
                      <a:r>
                        <a:rPr lang="fr-FR" sz="1200" b="0" dirty="0" err="1">
                          <a:solidFill>
                            <a:schemeClr val="tx1"/>
                          </a:solidFill>
                          <a:effectLst/>
                        </a:rPr>
                        <a:t>Prefiero</a:t>
                      </a:r>
                      <a:r>
                        <a:rPr lang="fr-FR" sz="1200" b="0" dirty="0">
                          <a:solidFill>
                            <a:schemeClr val="tx1"/>
                          </a:solidFill>
                          <a:effectLst/>
                        </a:rPr>
                        <a:t> / No </a:t>
                      </a:r>
                      <a:r>
                        <a:rPr lang="fr-FR" sz="1200" b="0" dirty="0" err="1">
                          <a:solidFill>
                            <a:schemeClr val="tx1"/>
                          </a:solidFill>
                          <a:effectLst/>
                        </a:rPr>
                        <a:t>puedo</a:t>
                      </a:r>
                      <a:r>
                        <a:rPr lang="fr-FR" sz="1200" b="0" dirty="0">
                          <a:solidFill>
                            <a:schemeClr val="tx1"/>
                          </a:solidFill>
                          <a:effectLst/>
                        </a:rPr>
                        <a:t> / No </a:t>
                      </a:r>
                      <a:r>
                        <a:rPr lang="fr-FR" sz="1200" b="0" dirty="0" err="1">
                          <a:solidFill>
                            <a:schemeClr val="tx1"/>
                          </a:solidFill>
                          <a:effectLst/>
                        </a:rPr>
                        <a:t>tengo</a:t>
                      </a:r>
                      <a:r>
                        <a:rPr lang="fr-FR" sz="1200" b="0" dirty="0">
                          <a:solidFill>
                            <a:schemeClr val="tx1"/>
                          </a:solidFill>
                          <a:effectLst/>
                        </a:rPr>
                        <a:t> / No </a:t>
                      </a:r>
                      <a:r>
                        <a:rPr lang="fr-FR" sz="1200" b="0" dirty="0" err="1">
                          <a:solidFill>
                            <a:schemeClr val="tx1"/>
                          </a:solidFill>
                          <a:effectLst/>
                        </a:rPr>
                        <a:t>quiero</a:t>
                      </a:r>
                      <a:r>
                        <a:rPr lang="fr-FR" sz="1200" b="0" dirty="0">
                          <a:solidFill>
                            <a:schemeClr val="tx1"/>
                          </a:solidFill>
                          <a:effectLst/>
                        </a:rPr>
                        <a:t>, etc.</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fr-FR" sz="1200" b="0" dirty="0">
                          <a:solidFill>
                            <a:schemeClr val="tx1"/>
                          </a:solidFill>
                          <a:effectLst/>
                        </a:rPr>
                        <a:t>Lo </a:t>
                      </a:r>
                      <a:r>
                        <a:rPr lang="fr-FR" sz="1200" b="0" dirty="0" err="1">
                          <a:solidFill>
                            <a:schemeClr val="tx1"/>
                          </a:solidFill>
                          <a:effectLst/>
                        </a:rPr>
                        <a:t>odio</a:t>
                      </a:r>
                      <a:r>
                        <a:rPr lang="fr-FR" sz="1200" b="0" dirty="0">
                          <a:solidFill>
                            <a:schemeClr val="tx1"/>
                          </a:solidFill>
                          <a:effectLst/>
                        </a:rPr>
                        <a:t> / </a:t>
                      </a:r>
                      <a:r>
                        <a:rPr lang="fr-FR" sz="1200" b="0" dirty="0" err="1">
                          <a:solidFill>
                            <a:schemeClr val="tx1"/>
                          </a:solidFill>
                          <a:effectLst/>
                        </a:rPr>
                        <a:t>lo</a:t>
                      </a:r>
                      <a:r>
                        <a:rPr lang="fr-FR" sz="1200" b="0" dirty="0">
                          <a:solidFill>
                            <a:schemeClr val="tx1"/>
                          </a:solidFill>
                          <a:effectLst/>
                        </a:rPr>
                        <a:t> que me molesta es que / </a:t>
                      </a:r>
                      <a:r>
                        <a:rPr lang="fr-FR" sz="1200" b="0" dirty="0" err="1">
                          <a:solidFill>
                            <a:schemeClr val="tx1"/>
                          </a:solidFill>
                          <a:effectLst/>
                        </a:rPr>
                        <a:t>soy</a:t>
                      </a:r>
                      <a:r>
                        <a:rPr lang="fr-FR" sz="1200" b="0" dirty="0">
                          <a:solidFill>
                            <a:schemeClr val="tx1"/>
                          </a:solidFill>
                          <a:effectLst/>
                        </a:rPr>
                        <a:t> un </a:t>
                      </a:r>
                      <a:r>
                        <a:rPr lang="fr-FR" sz="1200" b="0" dirty="0" err="1">
                          <a:solidFill>
                            <a:schemeClr val="tx1"/>
                          </a:solidFill>
                          <a:effectLst/>
                        </a:rPr>
                        <a:t>fanático</a:t>
                      </a:r>
                      <a:r>
                        <a:rPr lang="fr-FR" sz="1200" b="0" dirty="0">
                          <a:solidFill>
                            <a:schemeClr val="tx1"/>
                          </a:solidFill>
                          <a:effectLst/>
                        </a:rPr>
                        <a:t> / la </a:t>
                      </a:r>
                      <a:r>
                        <a:rPr lang="fr-FR" sz="1200" b="0" dirty="0" err="1">
                          <a:solidFill>
                            <a:schemeClr val="tx1"/>
                          </a:solidFill>
                          <a:effectLst/>
                        </a:rPr>
                        <a:t>ventaja</a:t>
                      </a:r>
                      <a:r>
                        <a:rPr lang="fr-FR" sz="1200" b="0" dirty="0">
                          <a:solidFill>
                            <a:schemeClr val="tx1"/>
                          </a:solidFill>
                          <a:effectLst/>
                        </a:rPr>
                        <a:t> es que / la </a:t>
                      </a:r>
                      <a:r>
                        <a:rPr lang="fr-FR" sz="1200" b="0" dirty="0" err="1">
                          <a:solidFill>
                            <a:schemeClr val="tx1"/>
                          </a:solidFill>
                          <a:effectLst/>
                        </a:rPr>
                        <a:t>desventaja</a:t>
                      </a:r>
                      <a:r>
                        <a:rPr lang="fr-FR" sz="1200" b="0" dirty="0">
                          <a:solidFill>
                            <a:schemeClr val="tx1"/>
                          </a:solidFill>
                          <a:effectLst/>
                        </a:rPr>
                        <a:t> es que</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fr-FR" sz="1200" b="0" dirty="0">
                          <a:solidFill>
                            <a:schemeClr val="tx1"/>
                          </a:solidFill>
                          <a:effectLst/>
                        </a:rPr>
                        <a:t>Me </a:t>
                      </a:r>
                      <a:r>
                        <a:rPr lang="fr-FR" sz="1200" b="0" dirty="0" err="1">
                          <a:solidFill>
                            <a:schemeClr val="tx1"/>
                          </a:solidFill>
                          <a:effectLst/>
                        </a:rPr>
                        <a:t>gustaría</a:t>
                      </a:r>
                      <a:r>
                        <a:rPr lang="fr-FR" sz="1200" b="0" dirty="0">
                          <a:solidFill>
                            <a:schemeClr val="tx1"/>
                          </a:solidFill>
                          <a:effectLst/>
                        </a:rPr>
                        <a:t> / Me </a:t>
                      </a:r>
                      <a:r>
                        <a:rPr lang="fr-FR" sz="1200" b="0" dirty="0" err="1">
                          <a:solidFill>
                            <a:schemeClr val="tx1"/>
                          </a:solidFill>
                          <a:effectLst/>
                        </a:rPr>
                        <a:t>gustaría</a:t>
                      </a:r>
                      <a:r>
                        <a:rPr lang="fr-FR" sz="1200" b="0" dirty="0">
                          <a:solidFill>
                            <a:schemeClr val="tx1"/>
                          </a:solidFill>
                          <a:effectLst/>
                        </a:rPr>
                        <a:t> /</a:t>
                      </a:r>
                      <a:r>
                        <a:rPr lang="fr-FR" sz="1200" b="0" dirty="0" err="1">
                          <a:solidFill>
                            <a:schemeClr val="tx1"/>
                          </a:solidFill>
                          <a:effectLst/>
                        </a:rPr>
                        <a:t>Preferiría</a:t>
                      </a:r>
                      <a:endParaRPr lang="en-GB" sz="1200" b="0" dirty="0">
                        <a:solidFill>
                          <a:schemeClr val="tx1"/>
                        </a:solidFill>
                        <a:effectLst/>
                        <a:latin typeface="Times New Roman" panose="02020603050405020304" pitchFamily="18" charset="0"/>
                        <a:ea typeface="Times New Roman" panose="02020603050405020304" pitchFamily="18" charset="0"/>
                      </a:endParaRPr>
                    </a:p>
                  </a:txBody>
                  <a:tcPr marL="40635" marR="40635" marT="0" marB="0"/>
                </a:tc>
                <a:tc>
                  <a:txBody>
                    <a:bodyPr/>
                    <a:lstStyle/>
                    <a:p>
                      <a:pPr algn="l">
                        <a:spcAft>
                          <a:spcPts val="0"/>
                        </a:spcAft>
                      </a:pPr>
                      <a:r>
                        <a:rPr lang="en-GB" sz="1200" b="0" dirty="0" err="1">
                          <a:solidFill>
                            <a:schemeClr val="tx1"/>
                          </a:solidFill>
                          <a:effectLst/>
                        </a:rPr>
                        <a:t>L’école</a:t>
                      </a:r>
                      <a:r>
                        <a:rPr lang="en-GB" sz="1200" b="0" dirty="0">
                          <a:solidFill>
                            <a:schemeClr val="tx1"/>
                          </a:solidFill>
                          <a:effectLst/>
                        </a:rPr>
                        <a:t>, Jacques </a:t>
                      </a:r>
                      <a:r>
                        <a:rPr lang="en-GB" sz="1200" b="0" dirty="0" err="1">
                          <a:solidFill>
                            <a:schemeClr val="tx1"/>
                          </a:solidFill>
                          <a:effectLst/>
                        </a:rPr>
                        <a:t>Charpentreau</a:t>
                      </a:r>
                      <a:r>
                        <a:rPr lang="en-GB" sz="1200" b="0" dirty="0">
                          <a:solidFill>
                            <a:schemeClr val="tx1"/>
                          </a:solidFill>
                          <a:effectLst/>
                        </a:rPr>
                        <a:t> </a:t>
                      </a:r>
                    </a:p>
                    <a:p>
                      <a:pPr algn="l">
                        <a:spcAft>
                          <a:spcPts val="0"/>
                        </a:spcAft>
                      </a:pPr>
                      <a:r>
                        <a:rPr lang="en-GB" sz="1200" b="0" dirty="0">
                          <a:solidFill>
                            <a:schemeClr val="tx1"/>
                          </a:solidFill>
                          <a:effectLst/>
                        </a:rPr>
                        <a:t>Research differences between houses in France and Spain and compare them to British houses</a:t>
                      </a:r>
                      <a:endParaRPr lang="en-GB" sz="1200" b="0" dirty="0">
                        <a:solidFill>
                          <a:schemeClr val="tx1"/>
                        </a:solidFill>
                        <a:effectLst/>
                        <a:latin typeface="Times New Roman" panose="02020603050405020304" pitchFamily="18" charset="0"/>
                        <a:ea typeface="Times New Roman" panose="02020603050405020304" pitchFamily="18" charset="0"/>
                      </a:endParaRPr>
                    </a:p>
                  </a:txBody>
                  <a:tcPr marL="40635" marR="40635" marT="0" marB="0"/>
                </a:tc>
                <a:tc>
                  <a:txBody>
                    <a:bodyPr/>
                    <a:lstStyle/>
                    <a:p>
                      <a:pPr algn="l">
                        <a:spcAft>
                          <a:spcPts val="0"/>
                        </a:spcAft>
                      </a:pPr>
                      <a:r>
                        <a:rPr lang="en-GB" sz="1200" b="0" dirty="0">
                          <a:solidFill>
                            <a:schemeClr val="tx1"/>
                          </a:solidFill>
                          <a:effectLst/>
                        </a:rPr>
                        <a:t> </a:t>
                      </a:r>
                      <a:endParaRPr lang="en-GB" sz="1200" b="0" dirty="0">
                        <a:solidFill>
                          <a:schemeClr val="tx1"/>
                        </a:solidFill>
                        <a:effectLst/>
                        <a:latin typeface="Times New Roman" panose="02020603050405020304" pitchFamily="18" charset="0"/>
                        <a:ea typeface="Times New Roman" panose="02020603050405020304" pitchFamily="18" charset="0"/>
                      </a:endParaRPr>
                    </a:p>
                  </a:txBody>
                  <a:tcPr marL="40635" marR="40635" marT="0" marB="0"/>
                </a:tc>
                <a:tc>
                  <a:txBody>
                    <a:bodyPr/>
                    <a:lstStyle/>
                    <a:p>
                      <a:pPr marL="342900" lvl="0" indent="-342900" algn="l">
                        <a:spcAft>
                          <a:spcPts val="0"/>
                        </a:spcAft>
                        <a:buFont typeface="Symbol" panose="05050102010706020507" pitchFamily="18" charset="2"/>
                        <a:buChar char=""/>
                      </a:pPr>
                      <a:r>
                        <a:rPr lang="fr-FR" sz="1200" b="0" dirty="0" err="1">
                          <a:solidFill>
                            <a:schemeClr val="tx1"/>
                          </a:solidFill>
                          <a:effectLst/>
                        </a:rPr>
                        <a:t>Revise</a:t>
                      </a:r>
                      <a:r>
                        <a:rPr lang="fr-FR" sz="1200" b="0" dirty="0">
                          <a:solidFill>
                            <a:schemeClr val="tx1"/>
                          </a:solidFill>
                          <a:effectLst/>
                        </a:rPr>
                        <a:t> </a:t>
                      </a:r>
                      <a:r>
                        <a:rPr lang="fr-FR" sz="1200" b="0" dirty="0" err="1">
                          <a:solidFill>
                            <a:schemeClr val="tx1"/>
                          </a:solidFill>
                          <a:effectLst/>
                        </a:rPr>
                        <a:t>vocabulary</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fr-FR" sz="1200" b="0" dirty="0" err="1">
                          <a:solidFill>
                            <a:schemeClr val="tx1"/>
                          </a:solidFill>
                          <a:effectLst/>
                        </a:rPr>
                        <a:t>Revise</a:t>
                      </a:r>
                      <a:r>
                        <a:rPr lang="fr-FR" sz="1200" b="0" dirty="0">
                          <a:solidFill>
                            <a:schemeClr val="tx1"/>
                          </a:solidFill>
                          <a:effectLst/>
                        </a:rPr>
                        <a:t> adjectives</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fr-FR" sz="1200" b="0" dirty="0" err="1">
                          <a:solidFill>
                            <a:schemeClr val="tx1"/>
                          </a:solidFill>
                          <a:effectLst/>
                        </a:rPr>
                        <a:t>Revise</a:t>
                      </a:r>
                      <a:r>
                        <a:rPr lang="fr-FR" sz="1200" b="0" dirty="0">
                          <a:solidFill>
                            <a:schemeClr val="tx1"/>
                          </a:solidFill>
                          <a:effectLst/>
                        </a:rPr>
                        <a:t> </a:t>
                      </a:r>
                      <a:r>
                        <a:rPr lang="fr-FR" sz="1200" b="0" dirty="0" err="1">
                          <a:solidFill>
                            <a:schemeClr val="tx1"/>
                          </a:solidFill>
                          <a:effectLst/>
                        </a:rPr>
                        <a:t>complex</a:t>
                      </a:r>
                      <a:r>
                        <a:rPr lang="fr-FR" sz="1200" b="0" dirty="0">
                          <a:solidFill>
                            <a:schemeClr val="tx1"/>
                          </a:solidFill>
                          <a:effectLst/>
                        </a:rPr>
                        <a:t> structures</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fr-FR" sz="1200" b="0" dirty="0" err="1">
                          <a:solidFill>
                            <a:schemeClr val="tx1"/>
                          </a:solidFill>
                          <a:effectLst/>
                        </a:rPr>
                        <a:t>Conditional</a:t>
                      </a:r>
                      <a:r>
                        <a:rPr lang="fr-FR" sz="1200" b="0" dirty="0">
                          <a:solidFill>
                            <a:schemeClr val="tx1"/>
                          </a:solidFill>
                          <a:effectLst/>
                        </a:rPr>
                        <a:t> </a:t>
                      </a:r>
                      <a:r>
                        <a:rPr lang="fr-FR" sz="1200" b="0" dirty="0" err="1">
                          <a:solidFill>
                            <a:schemeClr val="tx1"/>
                          </a:solidFill>
                          <a:effectLst/>
                        </a:rPr>
                        <a:t>tense</a:t>
                      </a:r>
                      <a:endParaRPr lang="en-GB" sz="1200" b="0" dirty="0">
                        <a:solidFill>
                          <a:schemeClr val="tx1"/>
                        </a:solidFill>
                        <a:effectLst/>
                      </a:endParaRP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marL="342900" lvl="0" indent="-342900" algn="l">
                        <a:spcAft>
                          <a:spcPts val="0"/>
                        </a:spcAft>
                        <a:buFont typeface="Symbol" panose="05050102010706020507" pitchFamily="18" charset="2"/>
                        <a:buChar char=""/>
                      </a:pPr>
                      <a:r>
                        <a:rPr lang="en-GB" sz="1200" b="0" dirty="0">
                          <a:solidFill>
                            <a:schemeClr val="tx1"/>
                          </a:solidFill>
                          <a:effectLst/>
                        </a:rPr>
                        <a:t>Revise vocabulary</a:t>
                      </a:r>
                    </a:p>
                    <a:p>
                      <a:pPr marL="342900" lvl="0" indent="-342900" algn="l">
                        <a:spcAft>
                          <a:spcPts val="0"/>
                        </a:spcAft>
                        <a:buFont typeface="Symbol" panose="05050102010706020507" pitchFamily="18" charset="2"/>
                        <a:buChar char=""/>
                      </a:pPr>
                      <a:r>
                        <a:rPr lang="en-GB" sz="1200" b="0" dirty="0">
                          <a:solidFill>
                            <a:schemeClr val="tx1"/>
                          </a:solidFill>
                          <a:effectLst/>
                        </a:rPr>
                        <a:t>Revise present and conditional</a:t>
                      </a:r>
                    </a:p>
                    <a:p>
                      <a:pPr marL="342900" lvl="0" indent="-342900" algn="l">
                        <a:spcAft>
                          <a:spcPts val="0"/>
                        </a:spcAft>
                        <a:buFont typeface="Symbol" panose="05050102010706020507" pitchFamily="18" charset="2"/>
                        <a:buChar char=""/>
                      </a:pPr>
                      <a:r>
                        <a:rPr lang="en-GB" sz="1200" b="0" dirty="0">
                          <a:solidFill>
                            <a:schemeClr val="tx1"/>
                          </a:solidFill>
                          <a:effectLst/>
                        </a:rPr>
                        <a:t>Revise complex structures</a:t>
                      </a:r>
                    </a:p>
                    <a:p>
                      <a:pPr marL="457200"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p>
                    <a:p>
                      <a:pPr algn="l">
                        <a:spcAft>
                          <a:spcPts val="0"/>
                        </a:spcAft>
                      </a:pPr>
                      <a:r>
                        <a:rPr lang="en-GB" sz="1200" b="0" dirty="0">
                          <a:solidFill>
                            <a:schemeClr val="tx1"/>
                          </a:solidFill>
                          <a:effectLst/>
                        </a:rPr>
                        <a:t> </a:t>
                      </a:r>
                      <a:endParaRPr lang="en-GB" sz="1200" b="0" dirty="0">
                        <a:solidFill>
                          <a:schemeClr val="tx1"/>
                        </a:solidFill>
                        <a:effectLst/>
                        <a:latin typeface="Times New Roman" panose="02020603050405020304" pitchFamily="18" charset="0"/>
                        <a:ea typeface="Times New Roman" panose="02020603050405020304" pitchFamily="18" charset="0"/>
                      </a:endParaRPr>
                    </a:p>
                  </a:txBody>
                  <a:tcPr marL="40635" marR="40635" marT="0" marB="0"/>
                </a:tc>
                <a:tc>
                  <a:txBody>
                    <a:bodyPr/>
                    <a:lstStyle/>
                    <a:p>
                      <a:pPr marL="342900" lvl="0" indent="-342900" algn="l">
                        <a:spcAft>
                          <a:spcPts val="0"/>
                        </a:spcAft>
                        <a:buFont typeface="Symbol" panose="05050102010706020507" pitchFamily="18" charset="2"/>
                        <a:buChar char=""/>
                      </a:pPr>
                      <a:r>
                        <a:rPr lang="fr-FR" sz="1200" b="0" dirty="0" err="1">
                          <a:solidFill>
                            <a:schemeClr val="tx1"/>
                          </a:solidFill>
                          <a:effectLst/>
                        </a:rPr>
                        <a:t>Classroom</a:t>
                      </a:r>
                      <a:r>
                        <a:rPr lang="fr-FR" sz="1200" b="0" dirty="0">
                          <a:solidFill>
                            <a:schemeClr val="tx1"/>
                          </a:solidFill>
                          <a:effectLst/>
                        </a:rPr>
                        <a:t> </a:t>
                      </a:r>
                      <a:r>
                        <a:rPr lang="fr-FR" sz="1200" b="0" dirty="0" err="1">
                          <a:solidFill>
                            <a:schemeClr val="tx1"/>
                          </a:solidFill>
                          <a:effectLst/>
                        </a:rPr>
                        <a:t>language</a:t>
                      </a:r>
                      <a:endParaRPr lang="en-GB" sz="1200" b="0" dirty="0">
                        <a:solidFill>
                          <a:schemeClr val="tx1"/>
                        </a:solidFill>
                        <a:effectLst/>
                      </a:endParaRPr>
                    </a:p>
                    <a:p>
                      <a:pPr marL="342900" lvl="0" indent="-342900" algn="l">
                        <a:spcAft>
                          <a:spcPts val="0"/>
                        </a:spcAft>
                        <a:buFont typeface="Symbol" panose="05050102010706020507" pitchFamily="18" charset="2"/>
                        <a:buChar char=""/>
                      </a:pPr>
                      <a:r>
                        <a:rPr lang="en-GB" sz="1200" b="0" dirty="0">
                          <a:solidFill>
                            <a:schemeClr val="tx1"/>
                          </a:solidFill>
                          <a:effectLst/>
                        </a:rPr>
                        <a:t>Short clip on luxurious houses</a:t>
                      </a:r>
                    </a:p>
                    <a:p>
                      <a:pPr algn="l">
                        <a:spcAft>
                          <a:spcPts val="0"/>
                        </a:spcAft>
                      </a:pPr>
                      <a:r>
                        <a:rPr lang="en-GB" sz="1200" b="0" dirty="0">
                          <a:solidFill>
                            <a:schemeClr val="tx1"/>
                          </a:solidFill>
                          <a:effectLst/>
                        </a:rPr>
                        <a:t> </a:t>
                      </a:r>
                      <a:endParaRPr lang="en-GB" sz="1200" b="0" dirty="0">
                        <a:solidFill>
                          <a:schemeClr val="tx1"/>
                        </a:solidFill>
                        <a:effectLst/>
                        <a:latin typeface="Times New Roman" panose="02020603050405020304" pitchFamily="18" charset="0"/>
                        <a:ea typeface="Times New Roman" panose="02020603050405020304" pitchFamily="18" charset="0"/>
                      </a:endParaRPr>
                    </a:p>
                  </a:txBody>
                  <a:tcPr marL="40635" marR="40635" marT="0" marB="0"/>
                </a:tc>
              </a:tr>
            </a:tbl>
          </a:graphicData>
        </a:graphic>
      </p:graphicFrame>
      <p:sp>
        <p:nvSpPr>
          <p:cNvPr id="5" name="Rectangle 1"/>
          <p:cNvSpPr>
            <a:spLocks noChangeArrowheads="1"/>
          </p:cNvSpPr>
          <p:nvPr/>
        </p:nvSpPr>
        <p:spPr bwMode="auto">
          <a:xfrm>
            <a:off x="-2788944" y="2247797"/>
            <a:ext cx="26266189" cy="5747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2951944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731045" cy="9906000"/>
          </a:xfrm>
        </p:spPr>
        <p:txBody>
          <a:bodyPr>
            <a:noAutofit/>
          </a:bodyPr>
          <a:lstStyle/>
          <a:p>
            <a:pPr marL="0" indent="0">
              <a:lnSpc>
                <a:spcPct val="107000"/>
              </a:lnSpc>
              <a:buNone/>
            </a:pPr>
            <a:r>
              <a:rPr lang="en-US" sz="1800" dirty="0">
                <a:latin typeface="Arial" panose="020B0604020202020204" pitchFamily="34" charset="0"/>
                <a:ea typeface="Times New Roman" panose="02020603050405020304" pitchFamily="18" charset="0"/>
              </a:rPr>
              <a:t>The meeting between mother and child / adoption / birth;</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The clashing of those who despise each other;</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Friends in a bustling and crowded restaurant;</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The shields we put up in our brains: the filter between ourselves and those we meet;</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The joining (or meeting) of two halves;</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Meetings between strangers…The million people we pass on a daily basis, but never connect with;</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Drunken encounters;</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Encounters with god;</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Online encounters and the changing social landscape of the world;</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The clashing of cultures;</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Meeting someone who has suffered a great loss;</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Shameful encounters / those you regret;</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A meeting room, filled with business people who go about their daily lives in a trance;</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A boisterous meeting between children;</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A birthday party;</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Meeting at a skateboard park;</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Reunion at an airport;</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Meeting for the last time;</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A life-changing moment;</a:t>
            </a:r>
            <a:endParaRPr lang="en-GB" sz="1800" dirty="0">
              <a:latin typeface="Times New Roman" panose="02020603050405020304" pitchFamily="18" charset="0"/>
              <a:ea typeface="Times New Roman" panose="02020603050405020304" pitchFamily="18" charset="0"/>
            </a:endParaRPr>
          </a:p>
          <a:p>
            <a:pPr marL="0" indent="0">
              <a:lnSpc>
                <a:spcPct val="107000"/>
              </a:lnSpc>
              <a:buNone/>
            </a:pPr>
            <a:r>
              <a:rPr lang="en-US" sz="1800" dirty="0">
                <a:latin typeface="Arial" panose="020B0604020202020204" pitchFamily="34" charset="0"/>
                <a:ea typeface="Times New Roman" panose="02020603050405020304" pitchFamily="18" charset="0"/>
              </a:rPr>
              <a:t>Focus on the senses (an event experienced through sight / audio </a:t>
            </a:r>
            <a:r>
              <a:rPr lang="en-US" sz="1800" dirty="0" err="1">
                <a:latin typeface="Arial" panose="020B0604020202020204" pitchFamily="34" charset="0"/>
                <a:ea typeface="Times New Roman" panose="02020603050405020304" pitchFamily="18" charset="0"/>
              </a:rPr>
              <a:t>etc</a:t>
            </a:r>
            <a:r>
              <a:rPr lang="en-US" sz="1800" dirty="0">
                <a:latin typeface="Arial" panose="020B0604020202020204" pitchFamily="34" charset="0"/>
                <a:ea typeface="Times New Roman" panose="02020603050405020304" pitchFamily="18" charset="0"/>
              </a:rPr>
              <a:t>);</a:t>
            </a:r>
            <a:endParaRPr lang="en-GB" sz="1800" dirty="0">
              <a:latin typeface="Times New Roman" panose="02020603050405020304" pitchFamily="18" charset="0"/>
              <a:ea typeface="Times New Roman" panose="02020603050405020304" pitchFamily="18" charset="0"/>
            </a:endParaRPr>
          </a:p>
          <a:p>
            <a:pPr marL="0" indent="0">
              <a:buNone/>
            </a:pPr>
            <a:endParaRPr lang="en-GB" sz="1800" dirty="0"/>
          </a:p>
        </p:txBody>
      </p:sp>
    </p:spTree>
    <p:extLst>
      <p:ext uri="{BB962C8B-B14F-4D97-AF65-F5344CB8AC3E}">
        <p14:creationId xmlns:p14="http://schemas.microsoft.com/office/powerpoint/2010/main" val="1413930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noGrp="1"/>
          </p:cNvSpPr>
          <p:nvPr>
            <p:ph idx="1"/>
          </p:nvPr>
        </p:nvSpPr>
        <p:spPr>
          <a:xfrm>
            <a:off x="0" y="0"/>
            <a:ext cx="13208000" cy="9174050"/>
          </a:xfrm>
          <a:prstGeom prst="rect">
            <a:avLst/>
          </a:prstGeom>
          <a:noFill/>
        </p:spPr>
        <p:txBody>
          <a:bodyPr wrap="square" rtlCol="0">
            <a:spAutoFit/>
          </a:bodyPr>
          <a:lstStyle/>
          <a:p>
            <a:pPr marL="0" indent="0">
              <a:lnSpc>
                <a:spcPct val="107000"/>
              </a:lnSpc>
              <a:buNone/>
            </a:pPr>
            <a:r>
              <a:rPr lang="en-US" sz="1600" dirty="0">
                <a:latin typeface="Arial" panose="020B0604020202020204" pitchFamily="34" charset="0"/>
                <a:ea typeface="Times New Roman" panose="02020603050405020304" pitchFamily="18" charset="0"/>
              </a:rPr>
              <a:t>Something that made you cry;</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A </a:t>
            </a:r>
            <a:r>
              <a:rPr lang="en-US" sz="1600" dirty="0" err="1">
                <a:latin typeface="Arial" panose="020B0604020202020204" pitchFamily="34" charset="0"/>
                <a:ea typeface="Times New Roman" panose="02020603050405020304" pitchFamily="18" charset="0"/>
              </a:rPr>
              <a:t>deja</a:t>
            </a:r>
            <a:r>
              <a:rPr lang="en-US" sz="1600" dirty="0">
                <a:latin typeface="Arial" panose="020B0604020202020204" pitchFamily="34" charset="0"/>
                <a:ea typeface="Times New Roman" panose="02020603050405020304" pitchFamily="18" charset="0"/>
              </a:rPr>
              <a:t> vu experience;</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Remembering an experience a long time ago: the passing of time / generations;</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The meeting of truth and lies;</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The meeting of fiction and reality;</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Encountering animals: the interaction between human and animal kind and our influence upon them (for good or bad);</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Meeting your childhood self or yourself fifty years in the future;</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The meeting of land and sea;</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Physical meetings between two things: the boundaries and edges, perhaps at a cellular level (plunging into / stabbing / tearing apart);</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The meeting of theory and practicality;</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How our own biases, backgrounds and modify/influence every experience we have: the influence of the mind;</a:t>
            </a:r>
            <a:r>
              <a:rPr lang="en-GB" sz="1600" dirty="0">
                <a:latin typeface="Times New Roman" panose="02020603050405020304" pitchFamily="18" charset="0"/>
                <a:ea typeface="Times New Roman" panose="02020603050405020304" pitchFamily="18" charset="0"/>
              </a:rPr>
              <a:t> </a:t>
            </a:r>
          </a:p>
          <a:p>
            <a:pPr marL="0" indent="0">
              <a:lnSpc>
                <a:spcPct val="107000"/>
              </a:lnSpc>
              <a:buNone/>
            </a:pPr>
            <a:endParaRPr lang="en-US" sz="1600" dirty="0" smtClean="0">
              <a:latin typeface="Arial" panose="020B0604020202020204" pitchFamily="34" charset="0"/>
              <a:ea typeface="Times New Roman" panose="02020603050405020304" pitchFamily="18" charset="0"/>
            </a:endParaRPr>
          </a:p>
          <a:p>
            <a:pPr marL="0" indent="0">
              <a:lnSpc>
                <a:spcPct val="107000"/>
              </a:lnSpc>
              <a:buNone/>
            </a:pPr>
            <a:r>
              <a:rPr lang="en-US" sz="1600" dirty="0" smtClean="0">
                <a:latin typeface="Arial" panose="020B0604020202020204" pitchFamily="34" charset="0"/>
                <a:ea typeface="Times New Roman" panose="02020603050405020304" pitchFamily="18" charset="0"/>
              </a:rPr>
              <a:t>Truly </a:t>
            </a:r>
            <a:r>
              <a:rPr lang="en-US" sz="1600" dirty="0">
                <a:latin typeface="Arial" panose="020B0604020202020204" pitchFamily="34" charset="0"/>
                <a:ea typeface="Times New Roman" panose="02020603050405020304" pitchFamily="18" charset="0"/>
              </a:rPr>
              <a:t>seeing yourself as you really are;</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Conception;</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The aftermath of a meeting that never happened;</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Meeting temptation: the battle of wills;</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The meeting of technology and nature;</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Ancient man meeting the modern world: the conflict between genes and </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the modern environment;</a:t>
            </a:r>
            <a:endParaRPr lang="en-GB" sz="1600" dirty="0">
              <a:latin typeface="Times New Roman" panose="02020603050405020304" pitchFamily="18" charset="0"/>
              <a:ea typeface="Times New Roman" panose="02020603050405020304" pitchFamily="18" charset="0"/>
            </a:endParaRPr>
          </a:p>
          <a:p>
            <a:pPr marL="0" indent="0">
              <a:lnSpc>
                <a:spcPct val="107000"/>
              </a:lnSpc>
              <a:buNone/>
            </a:pPr>
            <a:r>
              <a:rPr lang="en-US" sz="1600" dirty="0">
                <a:latin typeface="Arial" panose="020B0604020202020204" pitchFamily="34" charset="0"/>
                <a:ea typeface="Times New Roman" panose="02020603050405020304" pitchFamily="18" charset="0"/>
              </a:rPr>
              <a:t>Terrorist encounter</a:t>
            </a:r>
            <a:endParaRPr lang="en-GB" sz="1600" dirty="0">
              <a:latin typeface="Times New Roman" panose="02020603050405020304" pitchFamily="18" charset="0"/>
              <a:ea typeface="Times New Roman" panose="02020603050405020304" pitchFamily="18" charset="0"/>
            </a:endParaRPr>
          </a:p>
          <a:p>
            <a:pPr marL="0" indent="0">
              <a:buNone/>
            </a:pPr>
            <a:endParaRPr lang="en-GB" sz="1600" dirty="0"/>
          </a:p>
        </p:txBody>
      </p:sp>
    </p:spTree>
    <p:extLst>
      <p:ext uri="{BB962C8B-B14F-4D97-AF65-F5344CB8AC3E}">
        <p14:creationId xmlns:p14="http://schemas.microsoft.com/office/powerpoint/2010/main" val="1775762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4334528"/>
            <a:ext cx="13208000" cy="18473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948" b="1" dirty="0">
                <a:solidFill>
                  <a:srgbClr val="00B0F0"/>
                </a:solidFill>
                <a:latin typeface="Arial" panose="020B0604020202020204" pitchFamily="34" charset="0"/>
                <a:cs typeface="Arial" panose="020B0604020202020204" pitchFamily="34" charset="0"/>
              </a:rPr>
              <a:t>B</a:t>
            </a:r>
            <a:r>
              <a:rPr lang="en-GB" sz="16948" b="1" dirty="0">
                <a:solidFill>
                  <a:schemeClr val="tx1"/>
                </a:solidFill>
                <a:latin typeface="Arial" panose="020B0604020202020204" pitchFamily="34" charset="0"/>
                <a:cs typeface="Arial" panose="020B0604020202020204" pitchFamily="34" charset="0"/>
              </a:rPr>
              <a:t>usiness </a:t>
            </a:r>
            <a:r>
              <a:rPr lang="en-GB" sz="16948" b="1" dirty="0">
                <a:solidFill>
                  <a:srgbClr val="00B0F0"/>
                </a:solidFill>
                <a:latin typeface="Arial" panose="020B0604020202020204" pitchFamily="34" charset="0"/>
                <a:cs typeface="Arial" panose="020B0604020202020204" pitchFamily="34" charset="0"/>
              </a:rPr>
              <a:t>S</a:t>
            </a:r>
            <a:r>
              <a:rPr lang="en-GB" sz="16948" b="1" dirty="0">
                <a:solidFill>
                  <a:schemeClr val="tx1"/>
                </a:solidFill>
                <a:latin typeface="Arial" panose="020B0604020202020204" pitchFamily="34" charset="0"/>
                <a:cs typeface="Arial" panose="020B0604020202020204" pitchFamily="34" charset="0"/>
              </a:rPr>
              <a:t>tudies </a:t>
            </a:r>
          </a:p>
          <a:p>
            <a:pPr algn="ctr"/>
            <a:endParaRPr lang="en-GB" sz="16948" b="1" dirty="0">
              <a:solidFill>
                <a:schemeClr val="tx1"/>
              </a:solidFill>
              <a:latin typeface="Arial" panose="020B0604020202020204" pitchFamily="34" charset="0"/>
              <a:cs typeface="Arial" panose="020B0604020202020204" pitchFamily="34" charset="0"/>
            </a:endParaRPr>
          </a:p>
        </p:txBody>
      </p:sp>
      <p:pic>
        <p:nvPicPr>
          <p:cNvPr id="6" name="Picture 4" descr="Image result for all saints dagenham badge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8824" y="6408956"/>
            <a:ext cx="1590351" cy="185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4683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236111172"/>
              </p:ext>
            </p:extLst>
          </p:nvPr>
        </p:nvGraphicFramePr>
        <p:xfrm>
          <a:off x="501980" y="510064"/>
          <a:ext cx="11613819" cy="8691085"/>
        </p:xfrm>
        <a:graphic>
          <a:graphicData uri="http://schemas.openxmlformats.org/drawingml/2006/table">
            <a:tbl>
              <a:tblPr firstRow="1" firstCol="1" bandRow="1">
                <a:tableStyleId>{5C22544A-7EE6-4342-B048-85BDC9FD1C3A}</a:tableStyleId>
              </a:tblPr>
              <a:tblGrid>
                <a:gridCol w="1088771"/>
                <a:gridCol w="2272730"/>
                <a:gridCol w="1711039"/>
                <a:gridCol w="1648890"/>
                <a:gridCol w="1652037"/>
                <a:gridCol w="1750372"/>
                <a:gridCol w="1489980"/>
              </a:tblGrid>
              <a:tr h="573939">
                <a:tc>
                  <a:txBody>
                    <a:bodyPr/>
                    <a:lstStyle/>
                    <a:p>
                      <a:pPr algn="ctr">
                        <a:spcAft>
                          <a:spcPts val="0"/>
                        </a:spcAft>
                      </a:pPr>
                      <a:r>
                        <a:rPr lang="en-GB" sz="1400" dirty="0">
                          <a:effectLst/>
                        </a:rPr>
                        <a:t>Term</a:t>
                      </a:r>
                      <a:endParaRPr lang="en-GB" sz="1200" dirty="0">
                        <a:effectLst/>
                        <a:latin typeface="Times New Roman" panose="02020603050405020304" pitchFamily="18" charset="0"/>
                        <a:ea typeface="Times New Roman" panose="02020603050405020304" pitchFamily="18" charset="0"/>
                      </a:endParaRPr>
                    </a:p>
                  </a:txBody>
                  <a:tcPr marL="66703" marR="66703" marT="0" marB="0"/>
                </a:tc>
                <a:tc>
                  <a:txBody>
                    <a:bodyPr/>
                    <a:lstStyle/>
                    <a:p>
                      <a:pPr algn="ctr">
                        <a:spcAft>
                          <a:spcPts val="0"/>
                        </a:spcAft>
                      </a:pPr>
                      <a:r>
                        <a:rPr lang="en-GB" sz="1400">
                          <a:effectLst/>
                        </a:rPr>
                        <a:t>Topics to be studies</a:t>
                      </a:r>
                      <a:endParaRPr lang="en-GB" sz="1200">
                        <a:effectLst/>
                        <a:latin typeface="Times New Roman" panose="02020603050405020304" pitchFamily="18" charset="0"/>
                        <a:ea typeface="Times New Roman" panose="02020603050405020304" pitchFamily="18" charset="0"/>
                      </a:endParaRPr>
                    </a:p>
                  </a:txBody>
                  <a:tcPr marL="66703" marR="66703" marT="0" marB="0"/>
                </a:tc>
                <a:tc>
                  <a:txBody>
                    <a:bodyPr/>
                    <a:lstStyle/>
                    <a:p>
                      <a:pPr algn="ctr">
                        <a:spcAft>
                          <a:spcPts val="0"/>
                        </a:spcAft>
                      </a:pPr>
                      <a:r>
                        <a:rPr lang="en-GB" sz="1400">
                          <a:effectLst/>
                        </a:rPr>
                        <a:t>Keywords / Terms</a:t>
                      </a:r>
                      <a:endParaRPr lang="en-GB" sz="1200">
                        <a:effectLst/>
                        <a:latin typeface="Times New Roman" panose="02020603050405020304" pitchFamily="18" charset="0"/>
                        <a:ea typeface="Times New Roman" panose="02020603050405020304" pitchFamily="18" charset="0"/>
                      </a:endParaRPr>
                    </a:p>
                  </a:txBody>
                  <a:tcPr marL="66703" marR="66703" marT="0" marB="0"/>
                </a:tc>
                <a:tc>
                  <a:txBody>
                    <a:bodyPr/>
                    <a:lstStyle/>
                    <a:p>
                      <a:pPr algn="ctr">
                        <a:spcAft>
                          <a:spcPts val="0"/>
                        </a:spcAft>
                      </a:pPr>
                      <a:r>
                        <a:rPr lang="en-GB" sz="1400">
                          <a:effectLst/>
                        </a:rPr>
                        <a:t>Places of Interest</a:t>
                      </a:r>
                      <a:endParaRPr lang="en-GB" sz="1200">
                        <a:effectLst/>
                        <a:latin typeface="Times New Roman" panose="02020603050405020304" pitchFamily="18" charset="0"/>
                        <a:ea typeface="Times New Roman" panose="02020603050405020304" pitchFamily="18" charset="0"/>
                      </a:endParaRPr>
                    </a:p>
                  </a:txBody>
                  <a:tcPr marL="66703" marR="66703" marT="0" marB="0"/>
                </a:tc>
                <a:tc>
                  <a:txBody>
                    <a:bodyPr/>
                    <a:lstStyle/>
                    <a:p>
                      <a:pPr algn="ctr">
                        <a:spcAft>
                          <a:spcPts val="0"/>
                        </a:spcAft>
                      </a:pPr>
                      <a:r>
                        <a:rPr lang="en-GB" sz="1400">
                          <a:effectLst/>
                        </a:rPr>
                        <a:t>Related reading</a:t>
                      </a:r>
                      <a:endParaRPr lang="en-GB" sz="1200">
                        <a:effectLst/>
                        <a:latin typeface="Times New Roman" panose="02020603050405020304" pitchFamily="18" charset="0"/>
                        <a:ea typeface="Times New Roman" panose="02020603050405020304" pitchFamily="18" charset="0"/>
                      </a:endParaRPr>
                    </a:p>
                  </a:txBody>
                  <a:tcPr marL="66703" marR="66703" marT="0" marB="0"/>
                </a:tc>
                <a:tc>
                  <a:txBody>
                    <a:bodyPr/>
                    <a:lstStyle/>
                    <a:p>
                      <a:pPr algn="ctr">
                        <a:spcAft>
                          <a:spcPts val="0"/>
                        </a:spcAft>
                      </a:pPr>
                      <a:r>
                        <a:rPr lang="en-GB" sz="1400">
                          <a:effectLst/>
                        </a:rPr>
                        <a:t>Assessment Information</a:t>
                      </a:r>
                      <a:endParaRPr lang="en-GB" sz="1200">
                        <a:effectLst/>
                        <a:latin typeface="Times New Roman" panose="02020603050405020304" pitchFamily="18" charset="0"/>
                        <a:ea typeface="Times New Roman" panose="02020603050405020304" pitchFamily="18" charset="0"/>
                      </a:endParaRPr>
                    </a:p>
                  </a:txBody>
                  <a:tcPr marL="66703" marR="66703" marT="0" marB="0"/>
                </a:tc>
                <a:tc>
                  <a:txBody>
                    <a:bodyPr/>
                    <a:lstStyle/>
                    <a:p>
                      <a:pPr algn="ctr">
                        <a:spcAft>
                          <a:spcPts val="0"/>
                        </a:spcAft>
                      </a:pPr>
                      <a:r>
                        <a:rPr lang="en-GB" sz="1400">
                          <a:effectLst/>
                        </a:rPr>
                        <a:t>Additional Information</a:t>
                      </a:r>
                      <a:endParaRPr lang="en-GB" sz="1200">
                        <a:effectLst/>
                        <a:latin typeface="Times New Roman" panose="02020603050405020304" pitchFamily="18" charset="0"/>
                        <a:ea typeface="Times New Roman" panose="02020603050405020304" pitchFamily="18" charset="0"/>
                      </a:endParaRPr>
                    </a:p>
                  </a:txBody>
                  <a:tcPr marL="66703" marR="66703" marT="0" marB="0"/>
                </a:tc>
              </a:tr>
              <a:tr h="3197664">
                <a:tc>
                  <a:txBody>
                    <a:bodyPr/>
                    <a:lstStyle/>
                    <a:p>
                      <a:pPr algn="ctr">
                        <a:spcAft>
                          <a:spcPts val="0"/>
                        </a:spcAft>
                      </a:pPr>
                      <a:r>
                        <a:rPr lang="en-GB" sz="1400">
                          <a:effectLst/>
                        </a:rPr>
                        <a:t>Autumn</a:t>
                      </a:r>
                      <a:endParaRPr lang="en-GB" sz="1200">
                        <a:effectLst/>
                        <a:latin typeface="Times New Roman" panose="02020603050405020304" pitchFamily="18" charset="0"/>
                        <a:ea typeface="Times New Roman" panose="02020603050405020304" pitchFamily="18" charset="0"/>
                      </a:endParaRPr>
                    </a:p>
                  </a:txBody>
                  <a:tcPr marL="66703" marR="66703" marT="0" marB="0"/>
                </a:tc>
                <a:tc>
                  <a:txBody>
                    <a:bodyPr/>
                    <a:lstStyle/>
                    <a:p>
                      <a:pPr marL="342900" lvl="0" indent="-342900" algn="l">
                        <a:spcAft>
                          <a:spcPts val="0"/>
                        </a:spcAft>
                        <a:buFont typeface="Symbol" panose="05050102010706020507" pitchFamily="18" charset="2"/>
                        <a:buChar char=""/>
                      </a:pPr>
                      <a:r>
                        <a:rPr lang="en-GB" sz="1600" dirty="0">
                          <a:effectLst/>
                        </a:rPr>
                        <a:t>Role of a business</a:t>
                      </a:r>
                    </a:p>
                    <a:p>
                      <a:pPr marL="342900" lvl="0" indent="-342900" algn="l">
                        <a:spcAft>
                          <a:spcPts val="0"/>
                        </a:spcAft>
                        <a:buFont typeface="Symbol" panose="05050102010706020507" pitchFamily="18" charset="2"/>
                        <a:buChar char=""/>
                      </a:pPr>
                      <a:r>
                        <a:rPr lang="en-GB" sz="1600" dirty="0">
                          <a:effectLst/>
                        </a:rPr>
                        <a:t>Business Sectors</a:t>
                      </a:r>
                    </a:p>
                    <a:p>
                      <a:pPr marL="342900" lvl="0" indent="-342900" algn="l">
                        <a:spcAft>
                          <a:spcPts val="0"/>
                        </a:spcAft>
                        <a:buFont typeface="Symbol" panose="05050102010706020507" pitchFamily="18" charset="2"/>
                        <a:buChar char=""/>
                      </a:pPr>
                      <a:r>
                        <a:rPr lang="en-GB" sz="1600" dirty="0">
                          <a:effectLst/>
                        </a:rPr>
                        <a:t>Goods and Services</a:t>
                      </a:r>
                    </a:p>
                    <a:p>
                      <a:pPr marL="342900" lvl="0" indent="-342900" algn="l">
                        <a:spcAft>
                          <a:spcPts val="0"/>
                        </a:spcAft>
                        <a:buFont typeface="Symbol" panose="05050102010706020507" pitchFamily="18" charset="2"/>
                        <a:buChar char=""/>
                      </a:pPr>
                      <a:r>
                        <a:rPr lang="en-GB" sz="1600" dirty="0">
                          <a:effectLst/>
                        </a:rPr>
                        <a:t>Types of ownership</a:t>
                      </a:r>
                    </a:p>
                    <a:p>
                      <a:pPr marL="342900" lvl="0" indent="-342900" algn="l">
                        <a:spcAft>
                          <a:spcPts val="0"/>
                        </a:spcAft>
                        <a:buFont typeface="Symbol" panose="05050102010706020507" pitchFamily="18" charset="2"/>
                        <a:buChar char=""/>
                      </a:pPr>
                      <a:r>
                        <a:rPr lang="en-GB" sz="1600" dirty="0">
                          <a:effectLst/>
                        </a:rPr>
                        <a:t>Business Size</a:t>
                      </a:r>
                    </a:p>
                    <a:p>
                      <a:pPr marL="342900" lvl="0" indent="-342900" algn="l">
                        <a:spcAft>
                          <a:spcPts val="0"/>
                        </a:spcAft>
                        <a:buFont typeface="Symbol" panose="05050102010706020507" pitchFamily="18" charset="2"/>
                        <a:buChar char=""/>
                      </a:pPr>
                      <a:r>
                        <a:rPr lang="en-GB" sz="1600" dirty="0">
                          <a:effectLst/>
                        </a:rPr>
                        <a:t>Types of finance</a:t>
                      </a:r>
                    </a:p>
                    <a:p>
                      <a:pPr algn="l">
                        <a:spcAft>
                          <a:spcPts val="0"/>
                        </a:spcAft>
                      </a:pPr>
                      <a:r>
                        <a:rPr lang="en-GB" sz="1600" dirty="0">
                          <a:effectLst/>
                        </a:rPr>
                        <a:t> </a:t>
                      </a:r>
                      <a:endParaRPr lang="en-GB" sz="1600" dirty="0">
                        <a:effectLst/>
                        <a:latin typeface="Times New Roman" panose="02020603050405020304" pitchFamily="18" charset="0"/>
                        <a:ea typeface="Times New Roman" panose="02020603050405020304" pitchFamily="18" charset="0"/>
                      </a:endParaRPr>
                    </a:p>
                  </a:txBody>
                  <a:tcPr marL="66703" marR="66703" marT="0" marB="0"/>
                </a:tc>
                <a:tc>
                  <a:txBody>
                    <a:bodyPr/>
                    <a:lstStyle/>
                    <a:p>
                      <a:pPr marL="342900" lvl="0" indent="-342900" algn="l">
                        <a:spcAft>
                          <a:spcPts val="0"/>
                        </a:spcAft>
                        <a:buFont typeface="Symbol" panose="05050102010706020507" pitchFamily="18" charset="2"/>
                        <a:buChar char=""/>
                      </a:pPr>
                      <a:r>
                        <a:rPr lang="en-GB" sz="1600" dirty="0">
                          <a:effectLst/>
                        </a:rPr>
                        <a:t>Business</a:t>
                      </a:r>
                    </a:p>
                    <a:p>
                      <a:pPr marL="342900" lvl="0" indent="-342900" algn="l">
                        <a:spcAft>
                          <a:spcPts val="0"/>
                        </a:spcAft>
                        <a:buFont typeface="Symbol" panose="05050102010706020507" pitchFamily="18" charset="2"/>
                        <a:buChar char=""/>
                      </a:pPr>
                      <a:r>
                        <a:rPr lang="en-GB" sz="1600" dirty="0">
                          <a:effectLst/>
                        </a:rPr>
                        <a:t>Primary, secondary, Tertiary</a:t>
                      </a:r>
                    </a:p>
                    <a:p>
                      <a:pPr marL="342900" lvl="0" indent="-342900" algn="l">
                        <a:spcAft>
                          <a:spcPts val="0"/>
                        </a:spcAft>
                        <a:buFont typeface="Symbol" panose="05050102010706020507" pitchFamily="18" charset="2"/>
                        <a:buChar char=""/>
                      </a:pPr>
                      <a:r>
                        <a:rPr lang="en-GB" sz="1600" dirty="0">
                          <a:effectLst/>
                        </a:rPr>
                        <a:t>Sole trader, partnership</a:t>
                      </a:r>
                    </a:p>
                    <a:p>
                      <a:pPr marL="342900" lvl="0" indent="-342900" algn="l">
                        <a:spcAft>
                          <a:spcPts val="0"/>
                        </a:spcAft>
                        <a:buFont typeface="Symbol" panose="05050102010706020507" pitchFamily="18" charset="2"/>
                        <a:buChar char=""/>
                      </a:pPr>
                      <a:r>
                        <a:rPr lang="en-GB" sz="1600" dirty="0">
                          <a:effectLst/>
                        </a:rPr>
                        <a:t>Local , national, international</a:t>
                      </a:r>
                    </a:p>
                    <a:p>
                      <a:pPr marL="342900" lvl="0" indent="-342900" algn="l">
                        <a:spcAft>
                          <a:spcPts val="0"/>
                        </a:spcAft>
                        <a:buFont typeface="Symbol" panose="05050102010706020507" pitchFamily="18" charset="2"/>
                        <a:buChar char=""/>
                      </a:pPr>
                      <a:r>
                        <a:rPr lang="en-GB" sz="1600" dirty="0">
                          <a:effectLst/>
                        </a:rPr>
                        <a:t>Bank loan, overdraft, mortgage, grant, </a:t>
                      </a:r>
                      <a:endParaRPr lang="en-GB" sz="1600" dirty="0">
                        <a:effectLst/>
                        <a:latin typeface="Times New Roman" panose="02020603050405020304" pitchFamily="18" charset="0"/>
                        <a:ea typeface="Times New Roman" panose="02020603050405020304" pitchFamily="18" charset="0"/>
                      </a:endParaRPr>
                    </a:p>
                  </a:txBody>
                  <a:tcPr marL="66703" marR="66703" marT="0" marB="0"/>
                </a:tc>
                <a:tc>
                  <a:txBody>
                    <a:bodyPr/>
                    <a:lstStyle/>
                    <a:p>
                      <a:pPr algn="l">
                        <a:spcAft>
                          <a:spcPts val="0"/>
                        </a:spcAft>
                      </a:pPr>
                      <a:r>
                        <a:rPr lang="en-GB" sz="1600" dirty="0">
                          <a:effectLst/>
                        </a:rPr>
                        <a:t>Local shops in close proximity to where you live and where you go to school </a:t>
                      </a:r>
                      <a:endParaRPr lang="en-GB" sz="1600" dirty="0">
                        <a:effectLst/>
                        <a:latin typeface="Times New Roman" panose="02020603050405020304" pitchFamily="18" charset="0"/>
                        <a:ea typeface="Times New Roman" panose="02020603050405020304" pitchFamily="18" charset="0"/>
                      </a:endParaRPr>
                    </a:p>
                  </a:txBody>
                  <a:tcPr marL="66703" marR="66703" marT="0" marB="0"/>
                </a:tc>
                <a:tc>
                  <a:txBody>
                    <a:bodyPr/>
                    <a:lstStyle/>
                    <a:p>
                      <a:pPr algn="l">
                        <a:spcAft>
                          <a:spcPts val="0"/>
                        </a:spcAft>
                      </a:pPr>
                      <a:r>
                        <a:rPr lang="en-GB" sz="1600" dirty="0">
                          <a:effectLst/>
                        </a:rPr>
                        <a:t>https://www.bbc.co.uk/news</a:t>
                      </a:r>
                      <a:endParaRPr lang="en-GB" sz="1600" dirty="0">
                        <a:effectLst/>
                        <a:latin typeface="Times New Roman" panose="02020603050405020304" pitchFamily="18" charset="0"/>
                        <a:ea typeface="Times New Roman" panose="02020603050405020304" pitchFamily="18" charset="0"/>
                      </a:endParaRPr>
                    </a:p>
                  </a:txBody>
                  <a:tcPr marL="66703" marR="66703" marT="0" marB="0"/>
                </a:tc>
                <a:tc>
                  <a:txBody>
                    <a:bodyPr/>
                    <a:lstStyle/>
                    <a:p>
                      <a:pPr algn="l">
                        <a:spcAft>
                          <a:spcPts val="0"/>
                        </a:spcAft>
                      </a:pPr>
                      <a:r>
                        <a:rPr lang="en-GB" sz="1600" dirty="0">
                          <a:effectLst/>
                        </a:rPr>
                        <a:t>In class assessment</a:t>
                      </a:r>
                    </a:p>
                    <a:p>
                      <a:pPr algn="l">
                        <a:spcAft>
                          <a:spcPts val="0"/>
                        </a:spcAft>
                      </a:pPr>
                      <a:r>
                        <a:rPr lang="en-GB" sz="1600" dirty="0">
                          <a:effectLst/>
                        </a:rPr>
                        <a:t>Homework</a:t>
                      </a:r>
                    </a:p>
                    <a:p>
                      <a:pPr algn="l">
                        <a:spcAft>
                          <a:spcPts val="0"/>
                        </a:spcAft>
                      </a:pPr>
                      <a:r>
                        <a:rPr lang="en-GB" sz="1600" dirty="0">
                          <a:effectLst/>
                        </a:rPr>
                        <a:t>End of unit test </a:t>
                      </a:r>
                      <a:endParaRPr lang="en-GB" sz="1600" dirty="0">
                        <a:effectLst/>
                        <a:latin typeface="Times New Roman" panose="02020603050405020304" pitchFamily="18" charset="0"/>
                        <a:ea typeface="Times New Roman" panose="02020603050405020304" pitchFamily="18" charset="0"/>
                      </a:endParaRPr>
                    </a:p>
                  </a:txBody>
                  <a:tcPr marL="66703" marR="66703" marT="0" marB="0"/>
                </a:tc>
                <a:tc>
                  <a:txBody>
                    <a:bodyPr/>
                    <a:lstStyle/>
                    <a:p>
                      <a:pPr algn="l">
                        <a:spcAft>
                          <a:spcPts val="0"/>
                        </a:spcAft>
                      </a:pPr>
                      <a:r>
                        <a:rPr lang="en-GB" sz="1200" dirty="0">
                          <a:effectLst/>
                        </a:rPr>
                        <a:t> </a:t>
                      </a:r>
                      <a:endParaRPr lang="en-GB" sz="1200" dirty="0">
                        <a:effectLst/>
                        <a:latin typeface="Times New Roman" panose="02020603050405020304" pitchFamily="18" charset="0"/>
                        <a:ea typeface="Times New Roman" panose="02020603050405020304" pitchFamily="18" charset="0"/>
                      </a:endParaRPr>
                    </a:p>
                  </a:txBody>
                  <a:tcPr marL="66703" marR="66703" marT="0" marB="0"/>
                </a:tc>
              </a:tr>
              <a:tr h="2459741">
                <a:tc>
                  <a:txBody>
                    <a:bodyPr/>
                    <a:lstStyle/>
                    <a:p>
                      <a:pPr algn="ctr">
                        <a:spcAft>
                          <a:spcPts val="0"/>
                        </a:spcAft>
                      </a:pPr>
                      <a:r>
                        <a:rPr lang="en-GB" sz="1400">
                          <a:effectLst/>
                        </a:rPr>
                        <a:t>Spring</a:t>
                      </a:r>
                      <a:endParaRPr lang="en-GB" sz="1200">
                        <a:effectLst/>
                        <a:latin typeface="Times New Roman" panose="02020603050405020304" pitchFamily="18" charset="0"/>
                        <a:ea typeface="Times New Roman" panose="02020603050405020304" pitchFamily="18" charset="0"/>
                      </a:endParaRPr>
                    </a:p>
                  </a:txBody>
                  <a:tcPr marL="66703" marR="66703" marT="0" marB="0"/>
                </a:tc>
                <a:tc>
                  <a:txBody>
                    <a:bodyPr/>
                    <a:lstStyle/>
                    <a:p>
                      <a:pPr algn="l">
                        <a:spcAft>
                          <a:spcPts val="0"/>
                        </a:spcAft>
                      </a:pPr>
                      <a:r>
                        <a:rPr lang="en-GB" sz="1600">
                          <a:effectLst/>
                        </a:rPr>
                        <a:t>Topic 1.1</a:t>
                      </a:r>
                    </a:p>
                    <a:p>
                      <a:pPr marL="342900" lvl="0" indent="-342900" algn="l">
                        <a:spcAft>
                          <a:spcPts val="0"/>
                        </a:spcAft>
                        <a:buFont typeface="Symbol" panose="05050102010706020507" pitchFamily="18" charset="2"/>
                        <a:buChar char=""/>
                      </a:pPr>
                      <a:r>
                        <a:rPr lang="en-GB" sz="1600">
                          <a:effectLst/>
                        </a:rPr>
                        <a:t>Enterprise</a:t>
                      </a:r>
                    </a:p>
                    <a:p>
                      <a:pPr marL="342900" lvl="0" indent="-342900" algn="l">
                        <a:spcAft>
                          <a:spcPts val="0"/>
                        </a:spcAft>
                        <a:buFont typeface="Symbol" panose="05050102010706020507" pitchFamily="18" charset="2"/>
                        <a:buChar char=""/>
                      </a:pPr>
                      <a:r>
                        <a:rPr lang="en-GB" sz="1600">
                          <a:effectLst/>
                        </a:rPr>
                        <a:t>Invention and innovation</a:t>
                      </a:r>
                    </a:p>
                    <a:p>
                      <a:pPr marL="342900" lvl="0" indent="-342900" algn="l">
                        <a:spcAft>
                          <a:spcPts val="0"/>
                        </a:spcAft>
                        <a:buFont typeface="Symbol" panose="05050102010706020507" pitchFamily="18" charset="2"/>
                        <a:buChar char=""/>
                      </a:pPr>
                      <a:r>
                        <a:rPr lang="en-GB" sz="1600">
                          <a:effectLst/>
                        </a:rPr>
                        <a:t>Risk and Reward</a:t>
                      </a:r>
                    </a:p>
                    <a:p>
                      <a:pPr marL="342900" lvl="0" indent="-342900" algn="l">
                        <a:spcAft>
                          <a:spcPts val="0"/>
                        </a:spcAft>
                        <a:buFont typeface="Symbol" panose="05050102010706020507" pitchFamily="18" charset="2"/>
                        <a:buChar char=""/>
                      </a:pPr>
                      <a:r>
                        <a:rPr lang="en-GB" sz="1600">
                          <a:effectLst/>
                        </a:rPr>
                        <a:t>Adding value</a:t>
                      </a:r>
                    </a:p>
                    <a:p>
                      <a:pPr algn="l">
                        <a:spcAft>
                          <a:spcPts val="0"/>
                        </a:spcAft>
                      </a:pPr>
                      <a:r>
                        <a:rPr lang="en-GB" sz="1600">
                          <a:effectLst/>
                        </a:rPr>
                        <a:t> </a:t>
                      </a:r>
                    </a:p>
                    <a:p>
                      <a:pPr algn="l">
                        <a:spcAft>
                          <a:spcPts val="0"/>
                        </a:spcAft>
                      </a:pPr>
                      <a:r>
                        <a:rPr lang="en-GB" sz="1600">
                          <a:effectLst/>
                        </a:rPr>
                        <a:t> </a:t>
                      </a:r>
                      <a:endParaRPr lang="en-GB" sz="1600">
                        <a:effectLst/>
                        <a:latin typeface="Times New Roman" panose="02020603050405020304" pitchFamily="18" charset="0"/>
                        <a:ea typeface="Times New Roman" panose="02020603050405020304" pitchFamily="18" charset="0"/>
                      </a:endParaRPr>
                    </a:p>
                  </a:txBody>
                  <a:tcPr marL="66703" marR="66703" marT="0" marB="0"/>
                </a:tc>
                <a:tc>
                  <a:txBody>
                    <a:bodyPr/>
                    <a:lstStyle/>
                    <a:p>
                      <a:pPr marL="342900" lvl="0" indent="-342900" algn="l">
                        <a:spcAft>
                          <a:spcPts val="0"/>
                        </a:spcAft>
                        <a:buFont typeface="Symbol" panose="05050102010706020507" pitchFamily="18" charset="2"/>
                        <a:buChar char=""/>
                      </a:pPr>
                      <a:r>
                        <a:rPr lang="en-GB" sz="1600">
                          <a:effectLst/>
                        </a:rPr>
                        <a:t>Consumer needs and wants</a:t>
                      </a:r>
                    </a:p>
                    <a:p>
                      <a:pPr marL="342900" lvl="0" indent="-342900" algn="l">
                        <a:spcAft>
                          <a:spcPts val="0"/>
                        </a:spcAft>
                        <a:buFont typeface="Symbol" panose="05050102010706020507" pitchFamily="18" charset="2"/>
                        <a:buChar char=""/>
                      </a:pPr>
                      <a:r>
                        <a:rPr lang="en-GB" sz="1600">
                          <a:effectLst/>
                        </a:rPr>
                        <a:t>Demographic</a:t>
                      </a:r>
                    </a:p>
                    <a:p>
                      <a:pPr marL="342900" lvl="0" indent="-342900" algn="l">
                        <a:spcAft>
                          <a:spcPts val="0"/>
                        </a:spcAft>
                        <a:buFont typeface="Symbol" panose="05050102010706020507" pitchFamily="18" charset="2"/>
                        <a:buChar char=""/>
                      </a:pPr>
                      <a:r>
                        <a:rPr lang="en-GB" sz="1600">
                          <a:effectLst/>
                        </a:rPr>
                        <a:t>Market research, invention, innovation</a:t>
                      </a:r>
                    </a:p>
                    <a:p>
                      <a:pPr marL="342900" lvl="0" indent="-342900" algn="l">
                        <a:spcAft>
                          <a:spcPts val="0"/>
                        </a:spcAft>
                        <a:buFont typeface="Symbol" panose="05050102010706020507" pitchFamily="18" charset="2"/>
                        <a:buChar char=""/>
                      </a:pPr>
                      <a:r>
                        <a:rPr lang="en-GB" sz="1600">
                          <a:effectLst/>
                        </a:rPr>
                        <a:t>Stakeholder, USP</a:t>
                      </a:r>
                      <a:endParaRPr lang="en-GB" sz="1600">
                        <a:effectLst/>
                        <a:latin typeface="Times New Roman" panose="02020603050405020304" pitchFamily="18" charset="0"/>
                        <a:ea typeface="Times New Roman" panose="02020603050405020304" pitchFamily="18" charset="0"/>
                      </a:endParaRPr>
                    </a:p>
                  </a:txBody>
                  <a:tcPr marL="66703" marR="66703" marT="0" marB="0"/>
                </a:tc>
                <a:tc>
                  <a:txBody>
                    <a:bodyPr/>
                    <a:lstStyle/>
                    <a:p>
                      <a:pPr algn="l">
                        <a:spcAft>
                          <a:spcPts val="0"/>
                        </a:spcAft>
                      </a:pPr>
                      <a:r>
                        <a:rPr lang="en-GB" sz="1600">
                          <a:effectLst/>
                        </a:rPr>
                        <a:t> </a:t>
                      </a:r>
                      <a:endParaRPr lang="en-GB" sz="1600">
                        <a:effectLst/>
                        <a:latin typeface="Times New Roman" panose="02020603050405020304" pitchFamily="18" charset="0"/>
                        <a:ea typeface="Times New Roman" panose="02020603050405020304" pitchFamily="18" charset="0"/>
                      </a:endParaRPr>
                    </a:p>
                  </a:txBody>
                  <a:tcPr marL="66703" marR="66703" marT="0" marB="0"/>
                </a:tc>
                <a:tc>
                  <a:txBody>
                    <a:bodyPr/>
                    <a:lstStyle/>
                    <a:p>
                      <a:pPr algn="l">
                        <a:spcAft>
                          <a:spcPts val="0"/>
                        </a:spcAft>
                      </a:pPr>
                      <a:r>
                        <a:rPr lang="en-GB" sz="1600">
                          <a:effectLst/>
                        </a:rPr>
                        <a:t>Levise roots  You Can Get It If You Really Want</a:t>
                      </a:r>
                      <a:endParaRPr lang="en-GB" sz="1600">
                        <a:effectLst/>
                        <a:latin typeface="Times New Roman" panose="02020603050405020304" pitchFamily="18" charset="0"/>
                        <a:ea typeface="Times New Roman" panose="02020603050405020304" pitchFamily="18" charset="0"/>
                      </a:endParaRPr>
                    </a:p>
                  </a:txBody>
                  <a:tcPr marL="66703" marR="66703" marT="0" marB="0"/>
                </a:tc>
                <a:tc>
                  <a:txBody>
                    <a:bodyPr/>
                    <a:lstStyle/>
                    <a:p>
                      <a:pPr algn="l">
                        <a:spcAft>
                          <a:spcPts val="0"/>
                        </a:spcAft>
                      </a:pPr>
                      <a:r>
                        <a:rPr lang="en-GB" sz="1600" dirty="0">
                          <a:effectLst/>
                        </a:rPr>
                        <a:t>In class assessment</a:t>
                      </a:r>
                    </a:p>
                    <a:p>
                      <a:pPr algn="l">
                        <a:spcAft>
                          <a:spcPts val="0"/>
                        </a:spcAft>
                      </a:pPr>
                      <a:r>
                        <a:rPr lang="en-GB" sz="1600" dirty="0">
                          <a:effectLst/>
                        </a:rPr>
                        <a:t>Homework</a:t>
                      </a:r>
                    </a:p>
                    <a:p>
                      <a:pPr algn="l">
                        <a:spcAft>
                          <a:spcPts val="0"/>
                        </a:spcAft>
                      </a:pPr>
                      <a:r>
                        <a:rPr lang="en-GB" sz="1600" dirty="0">
                          <a:effectLst/>
                        </a:rPr>
                        <a:t>End of unit test</a:t>
                      </a:r>
                      <a:endParaRPr lang="en-GB" sz="1600" dirty="0">
                        <a:effectLst/>
                        <a:latin typeface="Times New Roman" panose="02020603050405020304" pitchFamily="18" charset="0"/>
                        <a:ea typeface="Times New Roman" panose="02020603050405020304" pitchFamily="18" charset="0"/>
                      </a:endParaRPr>
                    </a:p>
                  </a:txBody>
                  <a:tcPr marL="66703" marR="66703" marT="0" marB="0"/>
                </a:tc>
                <a:tc>
                  <a:txBody>
                    <a:bodyPr/>
                    <a:lstStyle/>
                    <a:p>
                      <a:pPr algn="l">
                        <a:spcAft>
                          <a:spcPts val="0"/>
                        </a:spcAft>
                      </a:pPr>
                      <a:r>
                        <a:rPr lang="en-GB" sz="1200" dirty="0">
                          <a:effectLst/>
                        </a:rPr>
                        <a:t> </a:t>
                      </a:r>
                      <a:endParaRPr lang="en-GB" sz="1200" dirty="0">
                        <a:effectLst/>
                        <a:latin typeface="Times New Roman" panose="02020603050405020304" pitchFamily="18" charset="0"/>
                        <a:ea typeface="Times New Roman" panose="02020603050405020304" pitchFamily="18" charset="0"/>
                      </a:endParaRPr>
                    </a:p>
                  </a:txBody>
                  <a:tcPr marL="66703" marR="66703" marT="0" marB="0"/>
                </a:tc>
              </a:tr>
              <a:tr h="2459741">
                <a:tc>
                  <a:txBody>
                    <a:bodyPr/>
                    <a:lstStyle/>
                    <a:p>
                      <a:pPr algn="ctr">
                        <a:spcAft>
                          <a:spcPts val="0"/>
                        </a:spcAft>
                      </a:pPr>
                      <a:r>
                        <a:rPr lang="en-GB" sz="1400">
                          <a:effectLst/>
                        </a:rPr>
                        <a:t>Summer</a:t>
                      </a:r>
                      <a:endParaRPr lang="en-GB" sz="1200">
                        <a:effectLst/>
                        <a:latin typeface="Times New Roman" panose="02020603050405020304" pitchFamily="18" charset="0"/>
                        <a:ea typeface="Times New Roman" panose="02020603050405020304" pitchFamily="18" charset="0"/>
                      </a:endParaRPr>
                    </a:p>
                  </a:txBody>
                  <a:tcPr marL="66703" marR="66703" marT="0" marB="0"/>
                </a:tc>
                <a:tc>
                  <a:txBody>
                    <a:bodyPr/>
                    <a:lstStyle/>
                    <a:p>
                      <a:pPr algn="l">
                        <a:spcAft>
                          <a:spcPts val="0"/>
                        </a:spcAft>
                      </a:pPr>
                      <a:r>
                        <a:rPr lang="en-GB" sz="1600">
                          <a:effectLst/>
                        </a:rPr>
                        <a:t>Topic 1.4</a:t>
                      </a:r>
                    </a:p>
                    <a:p>
                      <a:pPr marL="342900" lvl="0" indent="-342900" algn="l">
                        <a:spcAft>
                          <a:spcPts val="0"/>
                        </a:spcAft>
                        <a:buFont typeface="Symbol" panose="05050102010706020507" pitchFamily="18" charset="2"/>
                        <a:buChar char=""/>
                      </a:pPr>
                      <a:r>
                        <a:rPr lang="en-GB" sz="1600">
                          <a:effectLst/>
                        </a:rPr>
                        <a:t>Ownership and liability</a:t>
                      </a:r>
                    </a:p>
                    <a:p>
                      <a:pPr marL="342900" lvl="0" indent="-342900" algn="l">
                        <a:spcAft>
                          <a:spcPts val="0"/>
                        </a:spcAft>
                        <a:buFont typeface="Symbol" panose="05050102010706020507" pitchFamily="18" charset="2"/>
                        <a:buChar char=""/>
                      </a:pPr>
                      <a:r>
                        <a:rPr lang="en-GB" sz="1600">
                          <a:effectLst/>
                        </a:rPr>
                        <a:t>Ownership</a:t>
                      </a:r>
                    </a:p>
                    <a:p>
                      <a:pPr marL="342900" lvl="0" indent="-342900" algn="l">
                        <a:spcAft>
                          <a:spcPts val="0"/>
                        </a:spcAft>
                        <a:buFont typeface="Symbol" panose="05050102010706020507" pitchFamily="18" charset="2"/>
                        <a:buChar char=""/>
                      </a:pPr>
                      <a:r>
                        <a:rPr lang="en-GB" sz="1600">
                          <a:effectLst/>
                        </a:rPr>
                        <a:t>Business Location</a:t>
                      </a:r>
                    </a:p>
                    <a:p>
                      <a:pPr marL="342900" lvl="0" indent="-342900" algn="l">
                        <a:spcAft>
                          <a:spcPts val="0"/>
                        </a:spcAft>
                        <a:buFont typeface="Symbol" panose="05050102010706020507" pitchFamily="18" charset="2"/>
                        <a:buChar char=""/>
                      </a:pPr>
                      <a:r>
                        <a:rPr lang="en-GB" sz="1600">
                          <a:effectLst/>
                        </a:rPr>
                        <a:t>Marketing Mix</a:t>
                      </a:r>
                    </a:p>
                    <a:p>
                      <a:pPr marL="342900" lvl="0" indent="-342900" algn="l">
                        <a:spcAft>
                          <a:spcPts val="0"/>
                        </a:spcAft>
                        <a:buFont typeface="Symbol" panose="05050102010706020507" pitchFamily="18" charset="2"/>
                        <a:buChar char=""/>
                      </a:pPr>
                      <a:r>
                        <a:rPr lang="en-GB" sz="1600">
                          <a:effectLst/>
                        </a:rPr>
                        <a:t>Business Plan </a:t>
                      </a:r>
                    </a:p>
                    <a:p>
                      <a:pPr algn="l">
                        <a:spcAft>
                          <a:spcPts val="0"/>
                        </a:spcAft>
                      </a:pPr>
                      <a:r>
                        <a:rPr lang="en-GB" sz="1600">
                          <a:effectLst/>
                        </a:rPr>
                        <a:t> </a:t>
                      </a:r>
                      <a:endParaRPr lang="en-GB" sz="1600">
                        <a:effectLst/>
                        <a:latin typeface="Times New Roman" panose="02020603050405020304" pitchFamily="18" charset="0"/>
                        <a:ea typeface="Times New Roman" panose="02020603050405020304" pitchFamily="18" charset="0"/>
                      </a:endParaRPr>
                    </a:p>
                  </a:txBody>
                  <a:tcPr marL="66703" marR="66703" marT="0" marB="0"/>
                </a:tc>
                <a:tc>
                  <a:txBody>
                    <a:bodyPr/>
                    <a:lstStyle/>
                    <a:p>
                      <a:pPr marL="342900" lvl="0" indent="-342900" algn="l">
                        <a:spcAft>
                          <a:spcPts val="0"/>
                        </a:spcAft>
                        <a:buFont typeface="Symbol" panose="05050102010706020507" pitchFamily="18" charset="2"/>
                        <a:buChar char=""/>
                      </a:pPr>
                      <a:r>
                        <a:rPr lang="en-GB" sz="1600">
                          <a:effectLst/>
                        </a:rPr>
                        <a:t>Sole trader, partnership, Plc, Ltd, franchise</a:t>
                      </a:r>
                    </a:p>
                    <a:p>
                      <a:pPr marL="342900" lvl="0" indent="-342900" algn="l">
                        <a:spcAft>
                          <a:spcPts val="0"/>
                        </a:spcAft>
                        <a:buFont typeface="Symbol" panose="05050102010706020507" pitchFamily="18" charset="2"/>
                        <a:buChar char=""/>
                      </a:pPr>
                      <a:r>
                        <a:rPr lang="en-GB" sz="1600">
                          <a:effectLst/>
                        </a:rPr>
                        <a:t>Limited and unlimited liability</a:t>
                      </a:r>
                    </a:p>
                    <a:p>
                      <a:pPr marL="342900" lvl="0" indent="-342900" algn="l">
                        <a:spcAft>
                          <a:spcPts val="0"/>
                        </a:spcAft>
                        <a:buFont typeface="Symbol" panose="05050102010706020507" pitchFamily="18" charset="2"/>
                        <a:buChar char=""/>
                      </a:pPr>
                      <a:r>
                        <a:rPr lang="en-GB" sz="1600">
                          <a:effectLst/>
                        </a:rPr>
                        <a:t>4P’s</a:t>
                      </a:r>
                    </a:p>
                    <a:p>
                      <a:pPr marL="457200" algn="l">
                        <a:spcAft>
                          <a:spcPts val="0"/>
                        </a:spcAft>
                      </a:pPr>
                      <a:r>
                        <a:rPr lang="en-GB" sz="1600">
                          <a:effectLst/>
                        </a:rPr>
                        <a:t> </a:t>
                      </a:r>
                    </a:p>
                    <a:p>
                      <a:pPr algn="l">
                        <a:spcAft>
                          <a:spcPts val="0"/>
                        </a:spcAft>
                      </a:pPr>
                      <a:r>
                        <a:rPr lang="en-GB" sz="1600">
                          <a:effectLst/>
                        </a:rPr>
                        <a:t> </a:t>
                      </a:r>
                      <a:endParaRPr lang="en-GB" sz="1600">
                        <a:effectLst/>
                        <a:latin typeface="Times New Roman" panose="02020603050405020304" pitchFamily="18" charset="0"/>
                        <a:ea typeface="Times New Roman" panose="02020603050405020304" pitchFamily="18" charset="0"/>
                      </a:endParaRPr>
                    </a:p>
                  </a:txBody>
                  <a:tcPr marL="66703" marR="66703" marT="0" marB="0"/>
                </a:tc>
                <a:tc>
                  <a:txBody>
                    <a:bodyPr/>
                    <a:lstStyle/>
                    <a:p>
                      <a:pPr algn="l">
                        <a:spcAft>
                          <a:spcPts val="0"/>
                        </a:spcAft>
                      </a:pPr>
                      <a:r>
                        <a:rPr lang="en-GB" sz="1600">
                          <a:effectLst/>
                        </a:rPr>
                        <a:t> </a:t>
                      </a:r>
                      <a:endParaRPr lang="en-GB" sz="1600">
                        <a:effectLst/>
                        <a:latin typeface="Times New Roman" panose="02020603050405020304" pitchFamily="18" charset="0"/>
                        <a:ea typeface="Times New Roman" panose="02020603050405020304" pitchFamily="18" charset="0"/>
                      </a:endParaRPr>
                    </a:p>
                  </a:txBody>
                  <a:tcPr marL="66703" marR="66703" marT="0" marB="0"/>
                </a:tc>
                <a:tc>
                  <a:txBody>
                    <a:bodyPr/>
                    <a:lstStyle/>
                    <a:p>
                      <a:pPr algn="l">
                        <a:spcAft>
                          <a:spcPts val="0"/>
                        </a:spcAft>
                      </a:pPr>
                      <a:r>
                        <a:rPr lang="en-GB" sz="1600">
                          <a:effectLst/>
                        </a:rPr>
                        <a:t>Watch an episode of Dragons Den</a:t>
                      </a:r>
                      <a:endParaRPr lang="en-GB" sz="1600">
                        <a:effectLst/>
                        <a:latin typeface="Times New Roman" panose="02020603050405020304" pitchFamily="18" charset="0"/>
                        <a:ea typeface="Times New Roman" panose="02020603050405020304" pitchFamily="18" charset="0"/>
                      </a:endParaRPr>
                    </a:p>
                  </a:txBody>
                  <a:tcPr marL="66703" marR="66703" marT="0" marB="0"/>
                </a:tc>
                <a:tc>
                  <a:txBody>
                    <a:bodyPr/>
                    <a:lstStyle/>
                    <a:p>
                      <a:pPr algn="l">
                        <a:spcAft>
                          <a:spcPts val="0"/>
                        </a:spcAft>
                      </a:pPr>
                      <a:r>
                        <a:rPr lang="en-GB" sz="1600" dirty="0">
                          <a:effectLst/>
                        </a:rPr>
                        <a:t>In class assessment</a:t>
                      </a:r>
                    </a:p>
                    <a:p>
                      <a:pPr algn="l">
                        <a:spcAft>
                          <a:spcPts val="0"/>
                        </a:spcAft>
                      </a:pPr>
                      <a:r>
                        <a:rPr lang="en-GB" sz="1600" dirty="0">
                          <a:effectLst/>
                        </a:rPr>
                        <a:t>Homework</a:t>
                      </a:r>
                    </a:p>
                    <a:p>
                      <a:pPr algn="l">
                        <a:spcAft>
                          <a:spcPts val="0"/>
                        </a:spcAft>
                      </a:pPr>
                      <a:r>
                        <a:rPr lang="en-GB" sz="1600" dirty="0">
                          <a:effectLst/>
                        </a:rPr>
                        <a:t>End of unit test</a:t>
                      </a:r>
                      <a:endParaRPr lang="en-GB" sz="1600" dirty="0">
                        <a:effectLst/>
                        <a:latin typeface="Times New Roman" panose="02020603050405020304" pitchFamily="18" charset="0"/>
                        <a:ea typeface="Times New Roman" panose="02020603050405020304" pitchFamily="18" charset="0"/>
                      </a:endParaRPr>
                    </a:p>
                  </a:txBody>
                  <a:tcPr marL="66703" marR="66703" marT="0" marB="0"/>
                </a:tc>
                <a:tc>
                  <a:txBody>
                    <a:bodyPr/>
                    <a:lstStyle/>
                    <a:p>
                      <a:pPr algn="l">
                        <a:spcAft>
                          <a:spcPts val="0"/>
                        </a:spcAft>
                      </a:pPr>
                      <a:r>
                        <a:rPr lang="en-GB" sz="1200" dirty="0">
                          <a:effectLst/>
                        </a:rPr>
                        <a:t> </a:t>
                      </a:r>
                      <a:endParaRPr lang="en-GB" sz="1200" dirty="0">
                        <a:effectLst/>
                        <a:latin typeface="Times New Roman" panose="02020603050405020304" pitchFamily="18" charset="0"/>
                        <a:ea typeface="Times New Roman" panose="02020603050405020304" pitchFamily="18" charset="0"/>
                      </a:endParaRPr>
                    </a:p>
                  </a:txBody>
                  <a:tcPr marL="66703" marR="66703" marT="0" marB="0"/>
                </a:tc>
              </a:tr>
            </a:tbl>
          </a:graphicData>
        </a:graphic>
      </p:graphicFrame>
      <p:sp>
        <p:nvSpPr>
          <p:cNvPr id="5" name="Rectangle 1"/>
          <p:cNvSpPr>
            <a:spLocks noChangeArrowheads="1"/>
          </p:cNvSpPr>
          <p:nvPr/>
        </p:nvSpPr>
        <p:spPr bwMode="auto">
          <a:xfrm>
            <a:off x="2044700" y="2547938"/>
            <a:ext cx="1320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742544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4334528"/>
            <a:ext cx="13208000" cy="18473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948" b="1" dirty="0">
                <a:solidFill>
                  <a:srgbClr val="00B0F0"/>
                </a:solidFill>
                <a:latin typeface="Arial" panose="020B0604020202020204" pitchFamily="34" charset="0"/>
                <a:cs typeface="Arial" panose="020B0604020202020204" pitchFamily="34" charset="0"/>
              </a:rPr>
              <a:t>C</a:t>
            </a:r>
            <a:r>
              <a:rPr lang="en-GB" sz="16948" b="1" dirty="0">
                <a:solidFill>
                  <a:schemeClr val="tx1"/>
                </a:solidFill>
                <a:latin typeface="Arial" panose="020B0604020202020204" pitchFamily="34" charset="0"/>
                <a:cs typeface="Arial" panose="020B0604020202020204" pitchFamily="34" charset="0"/>
              </a:rPr>
              <a:t>omputer </a:t>
            </a:r>
            <a:r>
              <a:rPr lang="en-GB" sz="16948" b="1" dirty="0">
                <a:solidFill>
                  <a:srgbClr val="00B0F0"/>
                </a:solidFill>
                <a:latin typeface="Arial" panose="020B0604020202020204" pitchFamily="34" charset="0"/>
                <a:cs typeface="Arial" panose="020B0604020202020204" pitchFamily="34" charset="0"/>
              </a:rPr>
              <a:t>S</a:t>
            </a:r>
            <a:r>
              <a:rPr lang="en-GB" sz="16948" b="1" dirty="0">
                <a:solidFill>
                  <a:schemeClr val="tx1"/>
                </a:solidFill>
                <a:latin typeface="Arial" panose="020B0604020202020204" pitchFamily="34" charset="0"/>
                <a:cs typeface="Arial" panose="020B0604020202020204" pitchFamily="34" charset="0"/>
              </a:rPr>
              <a:t>cience </a:t>
            </a:r>
          </a:p>
          <a:p>
            <a:pPr algn="ctr"/>
            <a:endParaRPr lang="en-GB" sz="16948" b="1" dirty="0">
              <a:solidFill>
                <a:schemeClr val="tx1"/>
              </a:solidFill>
              <a:latin typeface="Arial" panose="020B0604020202020204" pitchFamily="34" charset="0"/>
              <a:cs typeface="Arial" panose="020B0604020202020204" pitchFamily="34" charset="0"/>
            </a:endParaRPr>
          </a:p>
        </p:txBody>
      </p:sp>
      <p:pic>
        <p:nvPicPr>
          <p:cNvPr id="6" name="Picture 4" descr="Image result for all saints dagenham badge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8824" y="6205756"/>
            <a:ext cx="1590351" cy="1854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21936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883</TotalTime>
  <Words>4022</Words>
  <Application>Microsoft Office PowerPoint</Application>
  <PresentationFormat>Custom</PresentationFormat>
  <Paragraphs>2395</Paragraphs>
  <Slides>45</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45</vt:i4>
      </vt:variant>
    </vt:vector>
  </HeadingPairs>
  <TitlesOfParts>
    <vt:vector size="57" baseType="lpstr">
      <vt:lpstr>AQAChevinDemiBold</vt:lpstr>
      <vt:lpstr>Arial</vt:lpstr>
      <vt:lpstr>Calibri</vt:lpstr>
      <vt:lpstr>Calibri Light</vt:lpstr>
      <vt:lpstr>Candara</vt:lpstr>
      <vt:lpstr>Candara,Bold</vt:lpstr>
      <vt:lpstr>Helvetica</vt:lpstr>
      <vt:lpstr>Helvetica Neue</vt:lpstr>
      <vt:lpstr>Symbol</vt:lpstr>
      <vt:lpstr>Times New Roman</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All Saints Catholic School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Willis</dc:creator>
  <cp:lastModifiedBy>nthompson</cp:lastModifiedBy>
  <cp:revision>84</cp:revision>
  <cp:lastPrinted>2018-06-08T10:09:37Z</cp:lastPrinted>
  <dcterms:created xsi:type="dcterms:W3CDTF">2018-06-07T09:52:48Z</dcterms:created>
  <dcterms:modified xsi:type="dcterms:W3CDTF">2018-08-30T10:56:39Z</dcterms:modified>
</cp:coreProperties>
</file>