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97" r:id="rId4"/>
    <p:sldId id="293" r:id="rId5"/>
    <p:sldId id="288" r:id="rId6"/>
    <p:sldId id="290" r:id="rId7"/>
    <p:sldId id="272" r:id="rId8"/>
    <p:sldId id="296" r:id="rId9"/>
    <p:sldId id="291" r:id="rId10"/>
    <p:sldId id="292" r:id="rId11"/>
    <p:sldId id="295" r:id="rId12"/>
    <p:sldId id="271" r:id="rId13"/>
    <p:sldId id="294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0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312" y="518082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 descr="ATAF_ppt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"/>
            <a:ext cx="9144000" cy="685157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8512" y="6382447"/>
            <a:ext cx="626271" cy="29831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E123AAA0-8506-314F-B429-28EAC7F279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1835165" y="372982"/>
            <a:ext cx="6068839" cy="444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latin typeface="Arial"/>
                <a:cs typeface="Arial"/>
              </a:rPr>
              <a:t>Heading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6272" y="6356350"/>
            <a:ext cx="7349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2017 - African Tax Administration Forum (ATAF),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9188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8512" y="6382447"/>
            <a:ext cx="626271" cy="29831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E123AAA0-8506-314F-B429-28EAC7F279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6272" y="6356350"/>
            <a:ext cx="7349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2017 - African Tax Administration Forum (ATAF),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5971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TAF_ppt 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57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8512" y="6382447"/>
            <a:ext cx="626271" cy="29831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E123AAA0-8506-314F-B429-28EAC7F279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6272" y="6356350"/>
            <a:ext cx="7349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2017 - African Tax Administration Forum (ATAF),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253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TAF_ppt 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354"/>
          </a:xfrm>
          <a:prstGeom prst="rect">
            <a:avLst/>
          </a:prstGeom>
        </p:spPr>
      </p:pic>
      <p:sp>
        <p:nvSpPr>
          <p:cNvPr id="5" name="Title Placeholder 1"/>
          <p:cNvSpPr txBox="1">
            <a:spLocks/>
          </p:cNvSpPr>
          <p:nvPr/>
        </p:nvSpPr>
        <p:spPr>
          <a:xfrm>
            <a:off x="0" y="4515729"/>
            <a:ext cx="9144000" cy="1041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40000"/>
              </a:lnSpc>
            </a:pPr>
            <a:r>
              <a:rPr lang="fr-FR" sz="4000" b="1" dirty="0"/>
              <a:t>Calendrier 2019 ATAF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628506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1835165" y="372982"/>
            <a:ext cx="6068839" cy="444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Normalisation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28512" y="6382447"/>
            <a:ext cx="626271" cy="29831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E123AAA0-8506-314F-B429-28EAC7F2792F}" type="slidenum">
              <a:rPr lang="fr-FR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6272" y="6356350"/>
            <a:ext cx="7349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© 2017 - Forum sur l'administration fiscale africaine (ATAF). Tous droits réservés.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1D25A68A-1072-485F-881B-682BD0050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857552"/>
              </p:ext>
            </p:extLst>
          </p:nvPr>
        </p:nvGraphicFramePr>
        <p:xfrm>
          <a:off x="182879" y="1383549"/>
          <a:ext cx="8834512" cy="5486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96555">
                  <a:extLst>
                    <a:ext uri="{9D8B030D-6E8A-4147-A177-3AD203B41FA5}">
                      <a16:colId xmlns="" xmlns:a16="http://schemas.microsoft.com/office/drawing/2014/main" val="1665447934"/>
                    </a:ext>
                  </a:extLst>
                </a:gridCol>
                <a:gridCol w="1237957">
                  <a:extLst>
                    <a:ext uri="{9D8B030D-6E8A-4147-A177-3AD203B41FA5}">
                      <a16:colId xmlns="" xmlns:a16="http://schemas.microsoft.com/office/drawing/2014/main" val="1915985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2144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Réunion du cadre inclusif en </a:t>
                      </a:r>
                      <a:r>
                        <a:rPr lang="fr-F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4138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Groupe de travail 1 de l'OCDE en </a:t>
                      </a:r>
                      <a:r>
                        <a:rPr lang="fr-F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</a:t>
                      </a:r>
                      <a:endParaRPr lang="en-ZA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Fév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10220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Équipe spéciale de l'économie numérique à </a:t>
                      </a:r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Paris</a:t>
                      </a:r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47679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Sous-comité des Nations Unies sur l'imposition des projets APD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36463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Groupe de travail 9 de l'OCDE (Australie) / Forum mondial de l'OCDE sur la TVA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9472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52ème session de la Commission économique pour l'Afrique au </a:t>
                      </a:r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Maroc</a:t>
                      </a:r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4651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Forum mondial de l'OCDE sur </a:t>
                      </a:r>
                      <a:r>
                        <a:rPr lang="fr-FR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</a:t>
                      </a:r>
                      <a:r>
                        <a:rPr lang="fr-F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 à Paris / Groupe de travail 11 de l'OCDE en </a:t>
                      </a:r>
                      <a:r>
                        <a:rPr lang="fr-FR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</a:t>
                      </a:r>
                      <a:endParaRPr lang="en-ZA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49405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18ème session du Comité des impôts des Nations Unies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1323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53ème Assemblée générale du CIAT / Réunion des membres de l'ONT  </a:t>
                      </a:r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à</a:t>
                      </a: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Cuba</a:t>
                      </a:r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02907535"/>
                  </a:ext>
                </a:extLst>
              </a:tr>
              <a:tr h="18343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54ème assemblée annuelle de la Banque africaine de développement  en </a:t>
                      </a:r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Guinée</a:t>
                      </a:r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4179410"/>
                  </a:ext>
                </a:extLst>
              </a:tr>
              <a:tr h="18343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Réunion du cadre inclusif  en </a:t>
                      </a:r>
                      <a:r>
                        <a:rPr lang="fr-F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2468483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6786903-7CC6-4E11-8180-A0D11CD87842}"/>
              </a:ext>
            </a:extLst>
          </p:cNvPr>
          <p:cNvSpPr/>
          <p:nvPr/>
        </p:nvSpPr>
        <p:spPr>
          <a:xfrm>
            <a:off x="1529585" y="5987018"/>
            <a:ext cx="6141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Voix africaine sur la scène fiscale internationale</a:t>
            </a:r>
            <a:endParaRPr lang="en-ZA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23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1835165" y="372982"/>
            <a:ext cx="6068839" cy="444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Normalisation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28512" y="6382447"/>
            <a:ext cx="626271" cy="29831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E123AAA0-8506-314F-B429-28EAC7F2792F}" type="slidenum">
              <a:rPr lang="fr-FR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6272" y="6356350"/>
            <a:ext cx="7349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© 2017 - Forum sur l'administration fiscale africaine (ATAF). Tous droits réservés.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1D25A68A-1072-485F-881B-682BD0050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386235"/>
              </p:ext>
            </p:extLst>
          </p:nvPr>
        </p:nvGraphicFramePr>
        <p:xfrm>
          <a:off x="182879" y="1383549"/>
          <a:ext cx="8834512" cy="3337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96555">
                  <a:extLst>
                    <a:ext uri="{9D8B030D-6E8A-4147-A177-3AD203B41FA5}">
                      <a16:colId xmlns="" xmlns:a16="http://schemas.microsoft.com/office/drawing/2014/main" val="1665447934"/>
                    </a:ext>
                  </a:extLst>
                </a:gridCol>
                <a:gridCol w="1237957">
                  <a:extLst>
                    <a:ext uri="{9D8B030D-6E8A-4147-A177-3AD203B41FA5}">
                      <a16:colId xmlns="" xmlns:a16="http://schemas.microsoft.com/office/drawing/2014/main" val="1915985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2144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Groupe de travail 11 de l'OCDE </a:t>
                      </a:r>
                      <a:r>
                        <a:rPr lang="fr-FR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</a:t>
                      </a:r>
                      <a:r>
                        <a:rPr lang="fr-FR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Paris</a:t>
                      </a:r>
                      <a:endParaRPr lang="en-ZA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4138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Forum économique mondial pour l'Afrique </a:t>
                      </a:r>
                      <a:r>
                        <a:rPr lang="fr-FR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</a:t>
                      </a:r>
                      <a:r>
                        <a:rPr lang="fr-FR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Afrique du sud</a:t>
                      </a:r>
                      <a:endParaRPr lang="en-ZA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10220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Forum mondial sur les traités </a:t>
                      </a:r>
                      <a:r>
                        <a:rPr lang="fr-FR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</a:t>
                      </a:r>
                      <a:r>
                        <a:rPr lang="fr-FR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fr-FR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Paris</a:t>
                      </a:r>
                      <a:endParaRPr lang="en-ZA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47679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Groupe de travail 1 de l'OCDE à </a:t>
                      </a:r>
                      <a:r>
                        <a:rPr lang="fr-FR" sz="1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Paris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36463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19ème session du Comité des impôts des Nations Unies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6792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Groupe de travail n°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9472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Groupe de travail 9 de l'OCDE en </a:t>
                      </a:r>
                      <a:r>
                        <a:rPr lang="fr-FR" sz="1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</a:t>
                      </a:r>
                      <a:endParaRPr lang="en-ZA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4651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Groupe de travail 6  en </a:t>
                      </a:r>
                      <a:r>
                        <a:rPr lang="fr-FR" sz="1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49405779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241C032-B6F5-4E45-9249-FFEAB0D0E7A7}"/>
              </a:ext>
            </a:extLst>
          </p:cNvPr>
          <p:cNvSpPr/>
          <p:nvPr/>
        </p:nvSpPr>
        <p:spPr>
          <a:xfrm>
            <a:off x="1835164" y="5692826"/>
            <a:ext cx="6141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</a:rPr>
              <a:t>Voix africaine sur la scène fiscale internationale</a:t>
            </a:r>
            <a:endParaRPr lang="en-ZA" dirty="0"/>
          </a:p>
        </p:txBody>
      </p:sp>
      <p:pic>
        <p:nvPicPr>
          <p:cNvPr id="7" name="Picture 6" descr="Related image">
            <a:extLst>
              <a:ext uri="{FF2B5EF4-FFF2-40B4-BE49-F238E27FC236}">
                <a16:creationId xmlns="" xmlns:a16="http://schemas.microsoft.com/office/drawing/2014/main" id="{5661D836-9C10-460E-9823-7FC5B26A9F2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36" y="5179977"/>
            <a:ext cx="1244598" cy="1358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4621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1835165" y="372982"/>
            <a:ext cx="6068839" cy="444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Réunions du Conseil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28512" y="6382447"/>
            <a:ext cx="626271" cy="29831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E123AAA0-8506-314F-B429-28EAC7F2792F}" type="slidenum">
              <a:rPr lang="fr-FR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6272" y="6356350"/>
            <a:ext cx="7349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© 2017 - Forum sur l'administration fiscale africaine (ATAF). Tous droits réservés.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1D25A68A-1072-485F-881B-682BD0050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25862"/>
              </p:ext>
            </p:extLst>
          </p:nvPr>
        </p:nvGraphicFramePr>
        <p:xfrm>
          <a:off x="182879" y="1383549"/>
          <a:ext cx="8671903" cy="4079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42787">
                  <a:extLst>
                    <a:ext uri="{9D8B030D-6E8A-4147-A177-3AD203B41FA5}">
                      <a16:colId xmlns="" xmlns:a16="http://schemas.microsoft.com/office/drawing/2014/main" val="1665447934"/>
                    </a:ext>
                  </a:extLst>
                </a:gridCol>
                <a:gridCol w="1129116">
                  <a:extLst>
                    <a:ext uri="{9D8B030D-6E8A-4147-A177-3AD203B41FA5}">
                      <a16:colId xmlns="" xmlns:a16="http://schemas.microsoft.com/office/drawing/2014/main" val="1915985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2144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Réunion d'orientation du conseil </a:t>
                      </a: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(Le</a:t>
                      </a:r>
                      <a:r>
                        <a:rPr lang="fr-F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Cap</a:t>
                      </a: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09870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Réunion du Comité des finances et de l'audit du conseil de l'ATAF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4138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Comités GDC / RCD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10220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Réunion ordinaire du conseil (AS)</a:t>
                      </a:r>
                      <a:endParaRPr lang="en-ZA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47679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Masterclass</a:t>
                      </a: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 </a:t>
                      </a: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9472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Convoquer un atelier du conseil de gouvernance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4651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Réunions des comités FAC, COG et RCD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Août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49405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Réunion ordinaire du Conseil en </a:t>
                      </a:r>
                      <a:r>
                        <a:rPr lang="fr-F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Ouganda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1323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02907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2468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366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1835165" y="372982"/>
            <a:ext cx="6068839" cy="444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Autres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28512" y="6382447"/>
            <a:ext cx="626271" cy="29831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E123AAA0-8506-314F-B429-28EAC7F2792F}" type="slidenum">
              <a:rPr lang="fr-FR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6272" y="6356350"/>
            <a:ext cx="7349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© 2017 - Forum sur l'administration fiscale africaine (ATAF). Tous droits réservés.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1D25A68A-1072-485F-881B-682BD0050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906225"/>
              </p:ext>
            </p:extLst>
          </p:nvPr>
        </p:nvGraphicFramePr>
        <p:xfrm>
          <a:off x="182879" y="1383549"/>
          <a:ext cx="8834512" cy="5019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96555">
                  <a:extLst>
                    <a:ext uri="{9D8B030D-6E8A-4147-A177-3AD203B41FA5}">
                      <a16:colId xmlns="" xmlns:a16="http://schemas.microsoft.com/office/drawing/2014/main" val="1665447934"/>
                    </a:ext>
                  </a:extLst>
                </a:gridCol>
                <a:gridCol w="1237957">
                  <a:extLst>
                    <a:ext uri="{9D8B030D-6E8A-4147-A177-3AD203B41FA5}">
                      <a16:colId xmlns="" xmlns:a16="http://schemas.microsoft.com/office/drawing/2014/main" val="1915985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2144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Stratégie de gestion des risques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Fév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4138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Plan stratégique 2020-2020-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10220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Politique fiscale régionale / Atelier stratégique (central) ------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36463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Politique fiscale régionale / Atelier stratégique (Afrique du Nord) au </a:t>
                      </a:r>
                      <a:r>
                        <a:rPr lang="fr-FR" sz="1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Ghana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9472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Organiser des engagements de blocs </a:t>
                      </a:r>
                      <a:r>
                        <a:rPr lang="fr-F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régionaux.</a:t>
                      </a:r>
                      <a:r>
                        <a:rPr lang="fr-FR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 du </a:t>
                      </a:r>
                      <a:r>
                        <a:rPr lang="fr-F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10ème anniversaire</a:t>
                      </a:r>
                      <a:endParaRPr lang="en-ZA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Confirmer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4651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Participez aux </a:t>
                      </a:r>
                      <a:r>
                        <a:rPr lang="fr-F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journées des contribuables dans les pays comme l'un des moyens de </a:t>
                      </a:r>
                      <a:r>
                        <a:rPr lang="fr-FR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célébration </a:t>
                      </a:r>
                      <a:r>
                        <a:rPr lang="fr-F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 </a:t>
                      </a:r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10e anniversaire -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49405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Créer des </a:t>
                      </a:r>
                      <a:r>
                        <a:rPr lang="fr-FR" sz="1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projets de recherche en collaboration avec les administrations fiscales africaines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13237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Lancer le 2eme Concours de </a:t>
                      </a:r>
                      <a:r>
                        <a:rPr lang="fr-FR" sz="1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dissertation fiscale africaine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57251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Mettre en place une </a:t>
                      </a:r>
                      <a:r>
                        <a:rPr lang="fr-F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plate-forme</a:t>
                      </a: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ligne pour la publication des recherches des AF</a:t>
                      </a:r>
                      <a:endParaRPr lang="en-ZA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02907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6640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28512" y="6382447"/>
            <a:ext cx="626271" cy="29831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E123AAA0-8506-314F-B429-28EAC7F2792F}" type="slidenum">
              <a:rPr lang="fr-FR" smtClean="0"/>
              <a:pPr/>
              <a:t>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6272" y="6356350"/>
            <a:ext cx="7349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© 2017 - Forum sur l'administration fiscale africaine (ATAF). Tous droits réservés.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2938847-8E7C-4438-ABF7-1A7A4C7C899C}"/>
              </a:ext>
            </a:extLst>
          </p:cNvPr>
          <p:cNvSpPr txBox="1"/>
          <p:nvPr/>
        </p:nvSpPr>
        <p:spPr>
          <a:xfrm>
            <a:off x="4178105" y="787791"/>
            <a:ext cx="817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Fin</a:t>
            </a:r>
          </a:p>
        </p:txBody>
      </p:sp>
      <p:pic>
        <p:nvPicPr>
          <p:cNvPr id="8" name="il_fi" descr="http://4.bp.blogspot.com/_PtyHEChBKZw/S752yhqul6I/AAAAAAAAfL0/tdVm3XD8csU/s1600/ubuntu-linux-community.jpg">
            <a:extLst>
              <a:ext uri="{FF2B5EF4-FFF2-40B4-BE49-F238E27FC236}">
                <a16:creationId xmlns="" xmlns:a16="http://schemas.microsoft.com/office/drawing/2014/main" id="{ACCDA65A-2504-4F9B-A183-60F5554CA3F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557338"/>
            <a:ext cx="8713788" cy="487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63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1835165" y="372982"/>
            <a:ext cx="6068839" cy="444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ATAF 2019 </a:t>
            </a:r>
            <a:r>
              <a:rPr lang="fr-F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- </a:t>
            </a:r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Considérations stratégiques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28512" y="6382447"/>
            <a:ext cx="626271" cy="29831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E123AAA0-8506-314F-B429-28EAC7F2792F}" type="slidenum">
              <a:rPr lang="fr-FR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6272" y="6356350"/>
            <a:ext cx="7349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© 2017 - Forum sur l'administration fiscale africaine (ATAF). Tous droits réservés.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BD45220-CB95-41EE-AF72-2F3036B1D5F1}"/>
              </a:ext>
            </a:extLst>
          </p:cNvPr>
          <p:cNvSpPr/>
          <p:nvPr/>
        </p:nvSpPr>
        <p:spPr>
          <a:xfrm>
            <a:off x="323557" y="1603012"/>
            <a:ext cx="4009294" cy="3638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</a:t>
            </a: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paysage fiscal mondial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la mise en œuvre des conclusions du BEPS,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questions fiscales émergentes en Afrique; </a:t>
            </a: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Numérisation,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Flux financiers illicites (FFI)</a:t>
            </a:r>
            <a:endParaRPr lang="en-ZA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neuf dernières années d'existence de l'ATAF et son avenir (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Inclusivité, Impact,  Innovation et Indépendance)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Gestion interne et enjeux de la gouvernance.</a:t>
            </a:r>
            <a:endParaRPr lang="en-ZA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7841CB4-E9E1-47E1-A397-D17C4D11C7F6}"/>
              </a:ext>
            </a:extLst>
          </p:cNvPr>
          <p:cNvSpPr/>
          <p:nvPr/>
        </p:nvSpPr>
        <p:spPr>
          <a:xfrm>
            <a:off x="5556738" y="3429000"/>
            <a:ext cx="36862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Législation fiscale nationale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faible et inefficace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Réseaux limités d'échange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 renseignements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Écart de mise en œuvre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dû à la capacité limitée disponible au sein des administrations fiscales.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198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1835165" y="372982"/>
            <a:ext cx="6068839" cy="444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ATAF 2019  Prestations </a:t>
            </a:r>
            <a:r>
              <a:rPr lang="fr-F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fr-F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fournir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28512" y="6382447"/>
            <a:ext cx="626271" cy="29831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E123AAA0-8506-314F-B429-28EAC7F2792F}" type="slidenum">
              <a:rPr lang="fr-FR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6272" y="6356350"/>
            <a:ext cx="7349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© 2017 - Forum sur l'administration fiscale africaine (ATAF). Tous droits réservés.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EE6E917F-88BE-47C7-AE30-A7FDB1BE9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862981"/>
              </p:ext>
            </p:extLst>
          </p:nvPr>
        </p:nvGraphicFramePr>
        <p:xfrm>
          <a:off x="1903880" y="1090219"/>
          <a:ext cx="5064369" cy="398604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64369">
                  <a:extLst>
                    <a:ext uri="{9D8B030D-6E8A-4147-A177-3AD203B41FA5}">
                      <a16:colId xmlns="" xmlns:a16="http://schemas.microsoft.com/office/drawing/2014/main" val="3706337169"/>
                    </a:ext>
                  </a:extLst>
                </a:gridCol>
              </a:tblGrid>
              <a:tr h="444761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5280850"/>
                  </a:ext>
                </a:extLst>
              </a:tr>
              <a:tr h="444761"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56197414"/>
                  </a:ext>
                </a:extLst>
              </a:tr>
              <a:tr h="444761"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Ateliers / Conférence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5410018"/>
                  </a:ext>
                </a:extLst>
              </a:tr>
              <a:tr h="44476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Assistance technique: Missions de prix de transfert</a:t>
                      </a:r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84447423"/>
                  </a:ext>
                </a:extLst>
              </a:tr>
              <a:tr h="444761"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Assistance technique: Missions d'échange de renseignements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7597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Comités techniques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60006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Réunions du Conseil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03239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Normalisation </a:t>
                      </a: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</a:t>
                      </a:r>
                      <a:r>
                        <a:rPr lang="fr-F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</a:t>
                      </a: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articulation </a:t>
                      </a:r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 </a:t>
                      </a:r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questions </a:t>
                      </a:r>
                      <a:r>
                        <a:rPr lang="fr-FR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fiscaafricaines</a:t>
                      </a:r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216313"/>
                  </a:ext>
                </a:extLst>
              </a:tr>
            </a:tbl>
          </a:graphicData>
        </a:graphic>
      </p:graphicFrame>
      <p:pic>
        <p:nvPicPr>
          <p:cNvPr id="7" name="Picture 6" descr="Related image">
            <a:extLst>
              <a:ext uri="{FF2B5EF4-FFF2-40B4-BE49-F238E27FC236}">
                <a16:creationId xmlns="" xmlns:a16="http://schemas.microsoft.com/office/drawing/2014/main" id="{6283164F-75DA-418F-BBBB-3A85F396739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7" y="1569402"/>
            <a:ext cx="1244598" cy="1358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 result for Technical assistance">
            <a:extLst>
              <a:ext uri="{FF2B5EF4-FFF2-40B4-BE49-F238E27FC236}">
                <a16:creationId xmlns="" xmlns:a16="http://schemas.microsoft.com/office/drawing/2014/main" id="{DDE0211D-36C2-40CE-8BBE-DBF02ECD2C0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18" y="4830624"/>
            <a:ext cx="2298838" cy="1150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exchange of information">
            <a:extLst>
              <a:ext uri="{FF2B5EF4-FFF2-40B4-BE49-F238E27FC236}">
                <a16:creationId xmlns="" xmlns:a16="http://schemas.microsoft.com/office/drawing/2014/main" id="{8C1D226C-9902-475A-A308-F6EAB18A0A8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074" y="5103690"/>
            <a:ext cx="2827020" cy="1150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www.ancasvi.it/wp-content/uploads/151110-ef-committee11-200x150.png">
            <a:extLst>
              <a:ext uri="{FF2B5EF4-FFF2-40B4-BE49-F238E27FC236}">
                <a16:creationId xmlns="" xmlns:a16="http://schemas.microsoft.com/office/drawing/2014/main" id="{6C05F28E-78BD-4DB8-97C4-B0CD0DEACC0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620" y="3239487"/>
            <a:ext cx="1906270" cy="142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mage result for conference icon">
            <a:extLst>
              <a:ext uri="{FF2B5EF4-FFF2-40B4-BE49-F238E27FC236}">
                <a16:creationId xmlns="" xmlns:a16="http://schemas.microsoft.com/office/drawing/2014/main" id="{DB4BFACB-D01D-4A2D-9B66-A63151AD89F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075" y="1168652"/>
            <a:ext cx="2037068" cy="142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://www.si-at.eu/en2/wp-content/uploads/sites/8/2018/07/Slika-za-splet_19-9-18-300x276.jpg">
            <a:extLst>
              <a:ext uri="{FF2B5EF4-FFF2-40B4-BE49-F238E27FC236}">
                <a16:creationId xmlns="" xmlns:a16="http://schemas.microsoft.com/office/drawing/2014/main" id="{42A4CD7E-9C2F-4335-9F23-F6380056750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85" y="2502344"/>
            <a:ext cx="2243700" cy="1932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9548217-41BC-4844-97CC-C65639C1C4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4717" y="4179968"/>
            <a:ext cx="23431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76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1835165" y="372982"/>
            <a:ext cx="6068839" cy="444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Formation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28512" y="6382447"/>
            <a:ext cx="626271" cy="29831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E123AAA0-8506-314F-B429-28EAC7F2792F}" type="slidenum">
              <a:rPr lang="fr-FR" smtClean="0"/>
              <a:pPr/>
              <a:t>4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1D25A68A-1072-485F-881B-682BD0050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729990"/>
              </p:ext>
            </p:extLst>
          </p:nvPr>
        </p:nvGraphicFramePr>
        <p:xfrm>
          <a:off x="0" y="1374396"/>
          <a:ext cx="8961121" cy="5135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794347">
                  <a:extLst>
                    <a:ext uri="{9D8B030D-6E8A-4147-A177-3AD203B41FA5}">
                      <a16:colId xmlns="" xmlns:a16="http://schemas.microsoft.com/office/drawing/2014/main" val="1665447934"/>
                    </a:ext>
                  </a:extLst>
                </a:gridCol>
                <a:gridCol w="1166774">
                  <a:extLst>
                    <a:ext uri="{9D8B030D-6E8A-4147-A177-3AD203B41FA5}">
                      <a16:colId xmlns="" xmlns:a16="http://schemas.microsoft.com/office/drawing/2014/main" val="1915985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Activités</a:t>
                      </a:r>
                      <a:endParaRPr lang="fr-F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22144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procurer les services d'une </a:t>
                      </a:r>
                      <a:r>
                        <a:rPr lang="fr-F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personne ressource portugaise pour le programme d'apprentissage mixte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34138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Cours de formation en </a:t>
                      </a:r>
                      <a:r>
                        <a:rPr lang="fr-FR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ligne </a:t>
                      </a:r>
                      <a:r>
                        <a:rPr lang="fr-FR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 les </a:t>
                      </a:r>
                      <a:r>
                        <a:rPr lang="fr-FR" sz="16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prix de </a:t>
                      </a:r>
                      <a:r>
                        <a:rPr lang="fr-FR" sz="16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transfert de l’ATAF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Avr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7679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Cours avancé sur le </a:t>
                      </a:r>
                      <a:r>
                        <a:rPr lang="fr-FR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</a:t>
                      </a:r>
                      <a:r>
                        <a:rPr lang="fr-FR" sz="16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ô</a:t>
                      </a:r>
                      <a:r>
                        <a:rPr lang="fr-FR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</a:t>
                      </a:r>
                      <a:r>
                        <a:rPr lang="fr-FR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fiscal (anglais / français / portugais) en </a:t>
                      </a:r>
                      <a:r>
                        <a:rPr lang="fr-FR" sz="16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Tanzanie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6463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Cours de formation en </a:t>
                      </a:r>
                      <a:r>
                        <a:rPr lang="fr-FR" sz="16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fiscalité et développement de </a:t>
                      </a:r>
                      <a:r>
                        <a:rPr lang="fr-FR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l'ATAF au </a:t>
                      </a:r>
                      <a:r>
                        <a:rPr lang="fr-FR" sz="16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Kenya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9472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Organiser un cours </a:t>
                      </a:r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avancé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sur le </a:t>
                      </a:r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contrôle fiscal 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(anglais, français, portugais) ………… ..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4651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Séminaire intermédiaire</a:t>
                      </a:r>
                      <a:r>
                        <a:rPr lang="fr-FR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sur le </a:t>
                      </a:r>
                      <a:r>
                        <a:rPr lang="fr-FR" sz="16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contrôle fiscal </a:t>
                      </a:r>
                      <a:r>
                        <a:rPr lang="fr-FR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(FIRS) au </a:t>
                      </a:r>
                      <a:r>
                        <a:rPr lang="fr-FR" sz="16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Nigeria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Juil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005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Formation de courte durée sur la </a:t>
                      </a:r>
                      <a:r>
                        <a:rPr lang="fr-FR" sz="16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fraude fiscale ...............................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Juil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9405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Processus d'accréditation des programmes de formation de l'ATAF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Août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11323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Séminaire intermédiaire </a:t>
                      </a:r>
                      <a:r>
                        <a:rPr lang="fr-FR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 le contrôle fiscal (Ing., Fren, Por) en </a:t>
                      </a:r>
                      <a:r>
                        <a:rPr lang="fr-FR" sz="16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Tanzanie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Août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2907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Formation de courte durée sur la </a:t>
                      </a:r>
                      <a:r>
                        <a:rPr lang="fr-FR" sz="16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prévision et l'analyse des revenus ………….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2468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Démarrage</a:t>
                      </a:r>
                      <a:r>
                        <a:rPr lang="fr-FR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cours de formation en ligne sur le contrôle fiscal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Fév. - Mai :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2426948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9C0B996-28F8-4944-8BD9-F94EE80B8248}"/>
              </a:ext>
            </a:extLst>
          </p:cNvPr>
          <p:cNvSpPr/>
          <p:nvPr/>
        </p:nvSpPr>
        <p:spPr>
          <a:xfrm>
            <a:off x="1717813" y="6096315"/>
            <a:ext cx="7547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</a:rPr>
              <a:t>es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ays 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sont invités  à accueillir les événements de l'ATAF  </a:t>
            </a:r>
            <a:endParaRPr lang="en-ZA" sz="20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258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1835165" y="372982"/>
            <a:ext cx="6068839" cy="444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Assistance technique - Prix de transfert 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28512" y="6382447"/>
            <a:ext cx="626271" cy="29831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E123AAA0-8506-314F-B429-28EAC7F2792F}" type="slidenum">
              <a:rPr lang="fr-FR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6272" y="6356350"/>
            <a:ext cx="7349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© 2017 - Forum sur l'administration fiscale africaine (ATAF). Tous droits réservés.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1D25A68A-1072-485F-881B-682BD0050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456545"/>
              </p:ext>
            </p:extLst>
          </p:nvPr>
        </p:nvGraphicFramePr>
        <p:xfrm>
          <a:off x="182881" y="1383549"/>
          <a:ext cx="8588607" cy="4241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52153">
                  <a:extLst>
                    <a:ext uri="{9D8B030D-6E8A-4147-A177-3AD203B41FA5}">
                      <a16:colId xmlns="" xmlns:a16="http://schemas.microsoft.com/office/drawing/2014/main" val="1665447934"/>
                    </a:ext>
                  </a:extLst>
                </a:gridCol>
                <a:gridCol w="855612">
                  <a:extLst>
                    <a:ext uri="{9D8B030D-6E8A-4147-A177-3AD203B41FA5}">
                      <a16:colId xmlns="" xmlns:a16="http://schemas.microsoft.com/office/drawing/2014/main" val="1915985550"/>
                    </a:ext>
                  </a:extLst>
                </a:gridCol>
                <a:gridCol w="3305908">
                  <a:extLst>
                    <a:ext uri="{9D8B030D-6E8A-4147-A177-3AD203B41FA5}">
                      <a16:colId xmlns="" xmlns:a16="http://schemas.microsoft.com/office/drawing/2014/main" val="3095038590"/>
                    </a:ext>
                  </a:extLst>
                </a:gridCol>
                <a:gridCol w="1174934">
                  <a:extLst>
                    <a:ext uri="{9D8B030D-6E8A-4147-A177-3AD203B41FA5}">
                      <a16:colId xmlns="" xmlns:a16="http://schemas.microsoft.com/office/drawing/2014/main" val="912388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22144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Mission de PT au </a:t>
                      </a:r>
                      <a:r>
                        <a:rPr lang="fr-F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Rwanda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Mission de PT </a:t>
                      </a: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 </a:t>
                      </a:r>
                      <a:r>
                        <a:rPr lang="fr-F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Juil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9870550"/>
                  </a:ext>
                </a:extLst>
              </a:tr>
              <a:tr h="3366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Mission de PT </a:t>
                      </a:r>
                      <a:r>
                        <a:rPr lang="fr-F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 </a:t>
                      </a:r>
                      <a:r>
                        <a:rPr lang="fr-FR" sz="1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Botswana</a:t>
                      </a:r>
                      <a:endParaRPr lang="en-ZA" sz="1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Fév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Mission de PT </a:t>
                      </a: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</a:t>
                      </a:r>
                      <a:r>
                        <a:rPr lang="fr-F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Zambie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Juil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34138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Mission de PT </a:t>
                      </a:r>
                      <a:r>
                        <a:rPr lang="fr-F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 </a:t>
                      </a:r>
                      <a:r>
                        <a:rPr lang="fr-FR" sz="18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eSwatini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Fév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Mission de PT au </a:t>
                      </a:r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Zimbabwe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Août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0220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Mission de PT  </a:t>
                      </a:r>
                      <a:r>
                        <a:rPr lang="fr-FR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 </a:t>
                      </a:r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Mozambique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Mission de PT  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 </a:t>
                      </a:r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Kenya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7679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Mission de PT </a:t>
                      </a:r>
                      <a:r>
                        <a:rPr lang="fr-F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</a:t>
                      </a:r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Egypte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Mission de PT </a:t>
                      </a: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 </a:t>
                      </a:r>
                      <a:r>
                        <a:rPr lang="fr-F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Rwanda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6463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Mission de PT </a:t>
                      </a:r>
                      <a:r>
                        <a:rPr lang="fr-F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 </a:t>
                      </a:r>
                      <a:r>
                        <a:rPr lang="fr-FR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Lesotho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Mission PT 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</a:t>
                      </a:r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eSwatini</a:t>
                      </a:r>
                      <a:endParaRPr lang="en-Z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9472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Mission de PT   en </a:t>
                      </a:r>
                      <a:r>
                        <a:rPr lang="fr-FR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Ouganda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Mission de PT en </a:t>
                      </a:r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Egypte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4651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Mission de PT au </a:t>
                      </a:r>
                      <a:r>
                        <a:rPr lang="fr-F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Mozambique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Juil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Mission d'AT  en  </a:t>
                      </a:r>
                      <a:r>
                        <a:rPr lang="fr-FR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Ouganda</a:t>
                      </a:r>
                      <a:endParaRPr lang="en-ZA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005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Mission de PT </a:t>
                      </a: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 </a:t>
                      </a:r>
                      <a:r>
                        <a:rPr lang="fr-F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Juil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Mission de PT  </a:t>
                      </a:r>
                      <a:r>
                        <a:rPr lang="fr-F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 </a:t>
                      </a:r>
                      <a:r>
                        <a:rPr lang="fr-F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Nigeria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9405779"/>
                  </a:ext>
                </a:extLst>
              </a:tr>
            </a:tbl>
          </a:graphicData>
        </a:graphic>
      </p:graphicFrame>
      <p:pic>
        <p:nvPicPr>
          <p:cNvPr id="7" name="Picture 6" descr="Image result for technical assistance">
            <a:extLst>
              <a:ext uri="{FF2B5EF4-FFF2-40B4-BE49-F238E27FC236}">
                <a16:creationId xmlns="" xmlns:a16="http://schemas.microsoft.com/office/drawing/2014/main" id="{08AB033D-29D9-467B-B682-550B6A64D66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122" y="5232880"/>
            <a:ext cx="2299727" cy="114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 result for TRANSFER PRICING">
            <a:extLst>
              <a:ext uri="{FF2B5EF4-FFF2-40B4-BE49-F238E27FC236}">
                <a16:creationId xmlns="" xmlns:a16="http://schemas.microsoft.com/office/drawing/2014/main" id="{84C49DD3-8B52-4FE1-AB56-4B0D226C47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608" y="5232880"/>
            <a:ext cx="1694698" cy="10605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4532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1835165" y="372982"/>
            <a:ext cx="6068839" cy="444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Assistance technique: ER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28512" y="6382447"/>
            <a:ext cx="626271" cy="29831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E123AAA0-8506-314F-B429-28EAC7F2792F}" type="slidenum">
              <a:rPr lang="fr-FR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6272" y="6356350"/>
            <a:ext cx="7349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© 2017 - Forum sur l'administration fiscale africaine (ATAF). Tous droits réservés.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1D25A68A-1072-485F-881B-682BD0050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347064"/>
              </p:ext>
            </p:extLst>
          </p:nvPr>
        </p:nvGraphicFramePr>
        <p:xfrm>
          <a:off x="154744" y="1294069"/>
          <a:ext cx="8834512" cy="3972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96555">
                  <a:extLst>
                    <a:ext uri="{9D8B030D-6E8A-4147-A177-3AD203B41FA5}">
                      <a16:colId xmlns="" xmlns:a16="http://schemas.microsoft.com/office/drawing/2014/main" val="1665447934"/>
                    </a:ext>
                  </a:extLst>
                </a:gridCol>
                <a:gridCol w="1237957">
                  <a:extLst>
                    <a:ext uri="{9D8B030D-6E8A-4147-A177-3AD203B41FA5}">
                      <a16:colId xmlns="" xmlns:a16="http://schemas.microsoft.com/office/drawing/2014/main" val="1915985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2144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Mission d'ER au </a:t>
                      </a:r>
                      <a:r>
                        <a:rPr lang="fr-F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Rwanda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Fév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09870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Mission d’EAR </a:t>
                      </a:r>
                      <a:r>
                        <a:rPr lang="fr-F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 </a:t>
                      </a:r>
                      <a:r>
                        <a:rPr lang="fr-FR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Cameroun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4138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Mission d’EAR  </a:t>
                      </a:r>
                      <a:r>
                        <a:rPr lang="fr-F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 </a:t>
                      </a:r>
                      <a:r>
                        <a:rPr lang="fr-FR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10220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Atelier de formation des formateurs sur l'échange de renseignements à </a:t>
                      </a:r>
                      <a:r>
                        <a:rPr lang="fr-FR" sz="1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Maurice</a:t>
                      </a:r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47679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Mission EAR en </a:t>
                      </a:r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Ouganda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36463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Réunion des autorités compétentes au </a:t>
                      </a:r>
                      <a:r>
                        <a:rPr lang="fr-FR" sz="1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Ghana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9472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Mission ER </a:t>
                      </a: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 </a:t>
                      </a:r>
                      <a:r>
                        <a:rPr lang="fr-F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Rwanda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4651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Mission ER </a:t>
                      </a:r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</a:t>
                      </a:r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Namibie</a:t>
                      </a:r>
                      <a:endParaRPr lang="en-ZA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Août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49405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 au </a:t>
                      </a:r>
                      <a:r>
                        <a:rPr lang="fr-F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1323744"/>
                  </a:ext>
                </a:extLst>
              </a:tr>
            </a:tbl>
          </a:graphicData>
        </a:graphic>
      </p:graphicFrame>
      <p:pic>
        <p:nvPicPr>
          <p:cNvPr id="7" name="Picture 6" descr="Image result for Technical assistance">
            <a:extLst>
              <a:ext uri="{FF2B5EF4-FFF2-40B4-BE49-F238E27FC236}">
                <a16:creationId xmlns="" xmlns:a16="http://schemas.microsoft.com/office/drawing/2014/main" id="{1C6546C0-0301-441B-8154-BAA93C0F0C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82" y="5184938"/>
            <a:ext cx="2298838" cy="1150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 result for exchange of information">
            <a:extLst>
              <a:ext uri="{FF2B5EF4-FFF2-40B4-BE49-F238E27FC236}">
                <a16:creationId xmlns="" xmlns:a16="http://schemas.microsoft.com/office/drawing/2014/main" id="{285B8C1D-536C-43BA-A724-C59CD10627C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352" y="5062928"/>
            <a:ext cx="2827020" cy="1150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1273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1835165" y="372982"/>
            <a:ext cx="6068839" cy="444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Ateliers / Conférences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28512" y="6382447"/>
            <a:ext cx="626271" cy="29831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E123AAA0-8506-314F-B429-28EAC7F2792F}" type="slidenum">
              <a:rPr lang="fr-FR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6272" y="6356350"/>
            <a:ext cx="7349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© 2017 - Forum sur l'administration fiscale africaine (ATAF). Tous droits réservés.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1D25A68A-1072-485F-881B-682BD0050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571160"/>
              </p:ext>
            </p:extLst>
          </p:nvPr>
        </p:nvGraphicFramePr>
        <p:xfrm>
          <a:off x="182879" y="1383549"/>
          <a:ext cx="8834512" cy="55783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96555">
                  <a:extLst>
                    <a:ext uri="{9D8B030D-6E8A-4147-A177-3AD203B41FA5}">
                      <a16:colId xmlns="" xmlns:a16="http://schemas.microsoft.com/office/drawing/2014/main" val="1665447934"/>
                    </a:ext>
                  </a:extLst>
                </a:gridCol>
                <a:gridCol w="1237957">
                  <a:extLst>
                    <a:ext uri="{9D8B030D-6E8A-4147-A177-3AD203B41FA5}">
                      <a16:colId xmlns="" xmlns:a16="http://schemas.microsoft.com/office/drawing/2014/main" val="1915985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2144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Conférence des correspondants pays en Afrique du Sud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09870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Réunion sur la révision du </a:t>
                      </a:r>
                      <a:r>
                        <a:rPr lang="fr-FR" sz="1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modèle de CDI</a:t>
                      </a:r>
                      <a:r>
                        <a:rPr lang="fr-FR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l'ATAF en </a:t>
                      </a:r>
                      <a:r>
                        <a:rPr lang="fr-FR" sz="1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Afrique du Sud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Fév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4138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Atelier sur le cursus du MEF</a:t>
                      </a: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phase III …………… ..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Fév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10220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Engagement avec les médias</a:t>
                      </a:r>
                      <a:r>
                        <a:rPr lang="fr-FR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formation à </a:t>
                      </a:r>
                      <a:r>
                        <a:rPr lang="fr-FR" sz="1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Kigali</a:t>
                      </a:r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47679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Atelier ATAF-OCDE sur la </a:t>
                      </a:r>
                      <a:r>
                        <a:rPr lang="fr-F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procédure d'assistance mutuelle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36463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Atelier de renforcement des capacités </a:t>
                      </a:r>
                      <a:r>
                        <a:rPr lang="fr-FR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PFA </a:t>
                      </a:r>
                      <a:r>
                        <a:rPr lang="fr-FR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 </a:t>
                      </a:r>
                      <a:r>
                        <a:rPr lang="fr-FR" sz="1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Bénin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07052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Atelier ATAF / OCDE sur </a:t>
                      </a:r>
                      <a:r>
                        <a:rPr lang="fr-FR" sz="1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l'instrument multilatéral  </a:t>
                      </a:r>
                      <a:r>
                        <a:rPr lang="fr-FR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</a:t>
                      </a:r>
                      <a:r>
                        <a:rPr lang="fr-FR" sz="1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Afrique du sud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9472919"/>
                  </a:ext>
                </a:extLst>
              </a:tr>
              <a:tr h="38155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Atelier consultatifs avec les </a:t>
                      </a:r>
                      <a:r>
                        <a:rPr lang="fr-FR" sz="1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ambassadeurs anciens étudiants du MEF</a:t>
                      </a:r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4651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Atelier technique de l'ATAF sur la </a:t>
                      </a:r>
                      <a:r>
                        <a:rPr lang="fr-FR" sz="17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TVA dans le commerce électronique </a:t>
                      </a:r>
                      <a:r>
                        <a:rPr lang="fr-FR" sz="17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 </a:t>
                      </a:r>
                      <a:r>
                        <a:rPr lang="fr-FR" sz="17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Nigéria</a:t>
                      </a:r>
                      <a:endParaRPr lang="en-ZA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49405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Atelier </a:t>
                      </a:r>
                      <a:r>
                        <a:rPr lang="fr-FR" sz="17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 </a:t>
                      </a:r>
                      <a:r>
                        <a:rPr lang="fr-FR" sz="17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l'évaluation des risques liés aux prix de transfert </a:t>
                      </a:r>
                      <a:r>
                        <a:rPr lang="fr-FR" sz="17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l’ATAF </a:t>
                      </a:r>
                      <a:r>
                        <a:rPr lang="fr-FR" sz="17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</a:t>
                      </a:r>
                      <a:r>
                        <a:rPr lang="fr-FR" sz="17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Afrique du Sud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1323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Atelier d'assurance de l'intégrité</a:t>
                      </a:r>
                      <a:r>
                        <a:rPr lang="fr-FR" sz="17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………… ..</a:t>
                      </a:r>
                      <a:endParaRPr lang="en-ZA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02907535"/>
                  </a:ext>
                </a:extLst>
              </a:tr>
              <a:tr h="18343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Dialogue de haut niveau </a:t>
                      </a:r>
                      <a:r>
                        <a:rPr lang="fr-FR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 la politique et l'administration </a:t>
                      </a:r>
                      <a:r>
                        <a:rPr lang="fr-FR" sz="1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fiscales au Zimbabwe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2468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002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1835165" y="372982"/>
            <a:ext cx="6068839" cy="444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Ateliers / Conférences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28512" y="6382447"/>
            <a:ext cx="626271" cy="29831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E123AAA0-8506-314F-B429-28EAC7F2792F}" type="slidenum">
              <a:rPr lang="fr-FR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6272" y="6356350"/>
            <a:ext cx="7349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© 2017 - Forum sur l'administration fiscale africaine (ATAF). Tous droits réservés.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1D25A68A-1072-485F-881B-682BD0050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729824"/>
              </p:ext>
            </p:extLst>
          </p:nvPr>
        </p:nvGraphicFramePr>
        <p:xfrm>
          <a:off x="182879" y="1383549"/>
          <a:ext cx="8834512" cy="5059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96555">
                  <a:extLst>
                    <a:ext uri="{9D8B030D-6E8A-4147-A177-3AD203B41FA5}">
                      <a16:colId xmlns="" xmlns:a16="http://schemas.microsoft.com/office/drawing/2014/main" val="1665447934"/>
                    </a:ext>
                  </a:extLst>
                </a:gridCol>
                <a:gridCol w="1237957">
                  <a:extLst>
                    <a:ext uri="{9D8B030D-6E8A-4147-A177-3AD203B41FA5}">
                      <a16:colId xmlns="" xmlns:a16="http://schemas.microsoft.com/office/drawing/2014/main" val="1915985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2144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5ème congrès annuel de </a:t>
                      </a:r>
                      <a:r>
                        <a:rPr lang="fr-FR" sz="17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l'ATRN</a:t>
                      </a:r>
                      <a:r>
                        <a:rPr lang="fr-FR" sz="17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 </a:t>
                      </a:r>
                      <a:r>
                        <a:rPr lang="fr-FR" sz="17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Burkina Faso</a:t>
                      </a:r>
                      <a:endParaRPr lang="en-ZA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1533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Atelier régional sur la politique fiscale (Afrique de l'est et australe) en </a:t>
                      </a:r>
                      <a:r>
                        <a:rPr lang="fr-FR" sz="17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Tanzanie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50380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Atelier de </a:t>
                      </a:r>
                      <a:r>
                        <a:rPr lang="fr-FR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mentorat sur les conventions fiscales …………………….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0823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7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Réunion consultative de PFA et atelier de validation aux </a:t>
                      </a:r>
                      <a:r>
                        <a:rPr lang="fr-FR" sz="17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Seychelles</a:t>
                      </a:r>
                      <a:endParaRPr lang="en-ZA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37325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7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 </a:t>
                      </a:r>
                      <a:r>
                        <a:rPr lang="fr-FR" sz="17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d’engagement avec </a:t>
                      </a:r>
                      <a:r>
                        <a:rPr lang="fr-FR" sz="17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fr-FR" sz="17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 </a:t>
                      </a:r>
                      <a:r>
                        <a:rPr lang="fr-FR" sz="17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parlementaires</a:t>
                      </a:r>
                      <a:r>
                        <a:rPr lang="fr-FR" sz="17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…………………….</a:t>
                      </a:r>
                      <a:endParaRPr lang="en-ZA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91607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Atelier consultatif sur </a:t>
                      </a:r>
                      <a:r>
                        <a:rPr lang="fr-FR" sz="16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l'éducation des contribuables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4138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Atelier d'engagement </a:t>
                      </a:r>
                      <a:r>
                        <a:rPr lang="fr-FR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avec</a:t>
                      </a:r>
                      <a:r>
                        <a:rPr lang="fr-FR" sz="16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</a:t>
                      </a:r>
                      <a:r>
                        <a:rPr lang="fr-FR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 </a:t>
                      </a:r>
                      <a:r>
                        <a:rPr lang="fr-FR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contribuables des OSC …………………………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10220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Célébrer les </a:t>
                      </a:r>
                      <a:r>
                        <a:rPr lang="fr-F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ans d'anniversaire en Ouganda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47679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Tenir </a:t>
                      </a:r>
                      <a:r>
                        <a:rPr lang="fr-FR" sz="1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l'ICTA en Ouganda</a:t>
                      </a:r>
                      <a:endParaRPr lang="en-ZA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36463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Convoquer une conférence d'anciens étudiants du MEF ……………… ..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9472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Organiser un </a:t>
                      </a:r>
                      <a:r>
                        <a:rPr lang="fr-FR" sz="1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atelier en rapport avec le secteur informel ………………..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4046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Organiser un atelier en rapport avec les </a:t>
                      </a:r>
                      <a:r>
                        <a:rPr lang="fr-FR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TIC</a:t>
                      </a:r>
                      <a:r>
                        <a:rPr lang="fr-F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tenu ……………………… ..</a:t>
                      </a:r>
                      <a:endParaRPr lang="en-ZA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46858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89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1835165" y="372982"/>
            <a:ext cx="6068839" cy="444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Comités techniques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28512" y="6382447"/>
            <a:ext cx="626271" cy="29831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E123AAA0-8506-314F-B429-28EAC7F2792F}" type="slidenum">
              <a:rPr lang="fr-FR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6272" y="6356350"/>
            <a:ext cx="7349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© 2017 - Forum sur l'administration fiscale africaine (ATAF). Tous droits réservés.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1D25A68A-1072-485F-881B-682BD0050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338387"/>
              </p:ext>
            </p:extLst>
          </p:nvPr>
        </p:nvGraphicFramePr>
        <p:xfrm>
          <a:off x="182879" y="1383549"/>
          <a:ext cx="8834512" cy="3545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96555">
                  <a:extLst>
                    <a:ext uri="{9D8B030D-6E8A-4147-A177-3AD203B41FA5}">
                      <a16:colId xmlns="" xmlns:a16="http://schemas.microsoft.com/office/drawing/2014/main" val="1665447934"/>
                    </a:ext>
                  </a:extLst>
                </a:gridCol>
                <a:gridCol w="1237957">
                  <a:extLst>
                    <a:ext uri="{9D8B030D-6E8A-4147-A177-3AD203B41FA5}">
                      <a16:colId xmlns="" xmlns:a16="http://schemas.microsoft.com/office/drawing/2014/main" val="1915985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2144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4ème réunion du comité technique de la </a:t>
                      </a:r>
                      <a:r>
                        <a:rPr lang="fr-FR" sz="1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TVA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Fév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4138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4ème réunion du comité technique sur l'ER à </a:t>
                      </a:r>
                      <a:r>
                        <a:rPr lang="fr-FR" sz="18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eSwathini</a:t>
                      </a:r>
                      <a:endParaRPr lang="en-ZA" sz="1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10220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Comité technique CFT</a:t>
                      </a:r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au </a:t>
                      </a:r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Sénégal.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47679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1ère réunion du Comité technique sur  Économie numérique au </a:t>
                      </a:r>
                      <a:r>
                        <a:rPr lang="fr-FR" sz="1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Kenya</a:t>
                      </a:r>
                      <a:endParaRPr lang="en-ZA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36463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2e réunion du comité technique de l'ATAF sur </a:t>
                      </a:r>
                      <a:r>
                        <a:rPr lang="fr-FR" sz="16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l'économie </a:t>
                      </a:r>
                      <a:r>
                        <a:rPr lang="fr-FR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numérique en </a:t>
                      </a:r>
                      <a:r>
                        <a:rPr lang="fr-FR" sz="16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Afrique du Sud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Août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0593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7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5ème réunion du comité technique de l'ATAF sur l'ER en </a:t>
                      </a:r>
                      <a:r>
                        <a:rPr lang="fr-FR" sz="17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Ouganda</a:t>
                      </a:r>
                      <a:endParaRPr lang="en-ZA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9472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5ème réunion du comité technique de l'ATAF sur l'ER en </a:t>
                      </a:r>
                      <a:r>
                        <a:rPr lang="fr-FR" sz="17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Ouganda</a:t>
                      </a:r>
                      <a:endParaRPr lang="en-ZA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4651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7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14ème réunion du comité technique de l'ATAF sur la FT en </a:t>
                      </a:r>
                      <a:r>
                        <a:rPr lang="fr-FR" sz="17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Ouganda</a:t>
                      </a:r>
                      <a:endParaRPr lang="en-ZA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49405779"/>
                  </a:ext>
                </a:extLst>
              </a:tr>
            </a:tbl>
          </a:graphicData>
        </a:graphic>
      </p:graphicFrame>
      <p:pic>
        <p:nvPicPr>
          <p:cNvPr id="7" name="Picture 6" descr="Image result for technical committee">
            <a:extLst>
              <a:ext uri="{FF2B5EF4-FFF2-40B4-BE49-F238E27FC236}">
                <a16:creationId xmlns="" xmlns:a16="http://schemas.microsoft.com/office/drawing/2014/main" id="{ED4820B7-19DD-4D36-B715-29AC65E9B4A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571" y="5047245"/>
            <a:ext cx="4359275" cy="1049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8312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2263</TotalTime>
  <Words>1393</Words>
  <Application>Microsoft Office PowerPoint</Application>
  <PresentationFormat>On-screen Show (4:3)</PresentationFormat>
  <Paragraphs>282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Nakato</dc:creator>
  <cp:lastModifiedBy>Patrick Nnama Oko</cp:lastModifiedBy>
  <cp:revision>97</cp:revision>
  <dcterms:created xsi:type="dcterms:W3CDTF">2017-10-23T18:44:04Z</dcterms:created>
  <dcterms:modified xsi:type="dcterms:W3CDTF">2019-01-27T21:21:04Z</dcterms:modified>
</cp:coreProperties>
</file>