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058400" cx="7772400"/>
  <p:notesSz cx="6858000" cy="9144000"/>
  <p:embeddedFontLst>
    <p:embeddedFont>
      <p:font typeface="Montserrat"/>
      <p:regular r:id="rId6"/>
      <p:bold r:id="rId7"/>
      <p:italic r:id="rId8"/>
      <p:boldItalic r:id="rId9"/>
    </p:embeddedFont>
    <p:embeddedFont>
      <p:font typeface="Open Sa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-bold.fntdata"/><Relationship Id="rId10" Type="http://schemas.openxmlformats.org/officeDocument/2006/relationships/font" Target="fonts/OpenSans-regular.fntdata"/><Relationship Id="rId13" Type="http://schemas.openxmlformats.org/officeDocument/2006/relationships/font" Target="fonts/OpenSans-boldItalic.fntdata"/><Relationship Id="rId12" Type="http://schemas.openxmlformats.org/officeDocument/2006/relationships/font" Target="fonts/OpenSans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Montserrat-boldItalic.fntdata"/><Relationship Id="rId5" Type="http://schemas.openxmlformats.org/officeDocument/2006/relationships/slide" Target="slides/slide1.xml"/><Relationship Id="rId6" Type="http://schemas.openxmlformats.org/officeDocument/2006/relationships/font" Target="fonts/Montserrat-regular.fntdata"/><Relationship Id="rId7" Type="http://schemas.openxmlformats.org/officeDocument/2006/relationships/font" Target="fonts/Montserrat-bold.fntdata"/><Relationship Id="rId8" Type="http://schemas.openxmlformats.org/officeDocument/2006/relationships/font" Target="fonts/Montserrat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6a16fc6ef_0_259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6a16fc6ef_0_2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50" y="0"/>
            <a:ext cx="7772400" cy="100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Review Requests</a:t>
            </a:r>
            <a:endParaRPr b="1" sz="3000">
              <a:solidFill>
                <a:schemeClr val="accen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728230"/>
            <a:ext cx="7772400" cy="4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latin typeface="Montserrat"/>
                <a:ea typeface="Montserrat"/>
                <a:cs typeface="Montserrat"/>
                <a:sym typeface="Montserrat"/>
              </a:rPr>
              <a:t>Fully Managed Solution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45350" y="1184225"/>
            <a:ext cx="6882000" cy="74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latin typeface="Montserrat"/>
                <a:ea typeface="Montserrat"/>
                <a:cs typeface="Montserrat"/>
                <a:sym typeface="Montserrat"/>
              </a:rPr>
              <a:t>Marketing Services will educate your clients on the workflow used to solicit reviews from their existing customers, setup the email template, and upload contacts to Customer Voice on a weekly or monthly basis.</a:t>
            </a:r>
            <a:endParaRPr sz="9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8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latin typeface="Montserrat"/>
                <a:ea typeface="Montserrat"/>
                <a:cs typeface="Montserrat"/>
                <a:sym typeface="Montserrat"/>
              </a:rPr>
              <a:t>What </a:t>
            </a:r>
            <a:r>
              <a:rPr b="1" lang="en" sz="1200">
                <a:latin typeface="Montserrat"/>
                <a:ea typeface="Montserrat"/>
                <a:cs typeface="Montserrat"/>
                <a:sym typeface="Montserrat"/>
              </a:rPr>
              <a:t>to</a:t>
            </a:r>
            <a:r>
              <a:rPr b="1" lang="en" sz="1200">
                <a:latin typeface="Montserrat"/>
                <a:ea typeface="Montserrat"/>
                <a:cs typeface="Montserrat"/>
                <a:sym typeface="Montserrat"/>
              </a:rPr>
              <a:t> Expect Next: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239750" y="1993925"/>
            <a:ext cx="4944600" cy="5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Montserrat"/>
                <a:ea typeface="Montserrat"/>
                <a:cs typeface="Montserrat"/>
                <a:sym typeface="Montserrat"/>
              </a:rPr>
              <a:t>When you purchase the Review Responses service, our Marketing Strategists will receive the </a:t>
            </a:r>
            <a:r>
              <a:rPr b="1" i="1" lang="en" sz="800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rPr>
              <a:t>Order Form</a:t>
            </a:r>
            <a:r>
              <a:rPr lang="en" sz="800">
                <a:latin typeface="Montserrat"/>
                <a:ea typeface="Montserrat"/>
                <a:cs typeface="Montserrat"/>
                <a:sym typeface="Montserrat"/>
              </a:rPr>
              <a:t>, and will reach out to you within 2 business days via email to schedule the onboard call. We will reach out twice via email and twice via phone call. </a:t>
            </a:r>
            <a:endParaRPr sz="8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8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963200" y="2039075"/>
            <a:ext cx="133200" cy="4560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D9D2E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1166025" y="2089176"/>
            <a:ext cx="1004100" cy="20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latin typeface="Montserrat"/>
                <a:ea typeface="Montserrat"/>
                <a:cs typeface="Montserrat"/>
                <a:sym typeface="Montserrat"/>
              </a:rPr>
              <a:t>Order Form</a:t>
            </a:r>
            <a:endParaRPr sz="600">
              <a:solidFill>
                <a:srgbClr val="07376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264125" y="2352900"/>
            <a:ext cx="4896600" cy="122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800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rPr>
              <a:t>Onboarding Call:</a:t>
            </a:r>
            <a:r>
              <a:rPr b="1" i="1" lang="en" sz="800">
                <a:solidFill>
                  <a:srgbClr val="674EA7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" sz="800">
                <a:latin typeface="Montserrat"/>
                <a:ea typeface="Montserrat"/>
                <a:cs typeface="Montserrat"/>
                <a:sym typeface="Montserrat"/>
              </a:rPr>
              <a:t>Our team will conduct an onboarding call with your client to gather additional information needed, including: </a:t>
            </a:r>
            <a:endParaRPr sz="800">
              <a:latin typeface="Montserrat"/>
              <a:ea typeface="Montserrat"/>
              <a:cs typeface="Montserrat"/>
              <a:sym typeface="Montserrat"/>
            </a:endParaRPr>
          </a:p>
          <a:p>
            <a:pPr indent="-266700" lvl="1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Montserrat"/>
              <a:buChar char="○"/>
            </a:pPr>
            <a:r>
              <a:rPr lang="en" sz="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Email template information - logo, color scheme, wording</a:t>
            </a:r>
            <a:endParaRPr sz="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66700" lvl="1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Montserrat"/>
              <a:buChar char="○"/>
            </a:pPr>
            <a:r>
              <a:rPr lang="en" sz="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CSV File format - Client name, Email, and Phone number column if using SMS</a:t>
            </a:r>
            <a:endParaRPr sz="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66700" lvl="1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Montserrat"/>
              <a:buChar char="○"/>
            </a:pPr>
            <a:r>
              <a:rPr lang="en" sz="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Review sources to drive recipients to</a:t>
            </a:r>
            <a:endParaRPr sz="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rgbClr val="741B47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 sz="600">
                <a:solidFill>
                  <a:srgbClr val="073763"/>
                </a:solidFill>
                <a:latin typeface="Montserrat"/>
                <a:ea typeface="Montserrat"/>
                <a:cs typeface="Montserrat"/>
                <a:sym typeface="Montserrat"/>
              </a:rPr>
              <a:t>Please note: Our Marketing Strategists will upload client lists on a weekly or monthly basis.</a:t>
            </a:r>
            <a:endParaRPr b="1" i="1" sz="600">
              <a:solidFill>
                <a:srgbClr val="07376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1178225" y="2775525"/>
            <a:ext cx="1004100" cy="3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700">
                <a:latin typeface="Montserrat"/>
                <a:ea typeface="Montserrat"/>
                <a:cs typeface="Montserrat"/>
                <a:sym typeface="Montserrat"/>
              </a:rPr>
              <a:t>Onboarding</a:t>
            </a:r>
            <a:endParaRPr b="1" sz="7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00">
              <a:solidFill>
                <a:srgbClr val="07376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7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963225" y="2549425"/>
            <a:ext cx="133200" cy="831000"/>
          </a:xfrm>
          <a:prstGeom prst="rect">
            <a:avLst/>
          </a:prstGeom>
          <a:solidFill>
            <a:srgbClr val="6FA8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B4A7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963225" y="3418575"/>
            <a:ext cx="133200" cy="1004100"/>
          </a:xfrm>
          <a:prstGeom prst="rect">
            <a:avLst/>
          </a:prstGeom>
          <a:solidFill>
            <a:srgbClr val="3D85C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5343" y="2907921"/>
            <a:ext cx="363800" cy="3638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3"/>
          <p:cNvSpPr txBox="1"/>
          <p:nvPr/>
        </p:nvSpPr>
        <p:spPr>
          <a:xfrm>
            <a:off x="2248625" y="3514900"/>
            <a:ext cx="4896600" cy="91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Marketing Services will send out reminders to your clients on a monthly basis to send us a csv file containing their customers information.</a:t>
            </a:r>
            <a:endParaRPr b="1" sz="800">
              <a:solidFill>
                <a:srgbClr val="07376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150975" y="3418575"/>
            <a:ext cx="1043100" cy="2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700">
                <a:latin typeface="Montserrat"/>
                <a:ea typeface="Montserrat"/>
                <a:cs typeface="Montserrat"/>
                <a:sym typeface="Montserrat"/>
              </a:rPr>
              <a:t>Post Onboard</a:t>
            </a:r>
            <a:endParaRPr b="1" sz="7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7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7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963225" y="4477025"/>
            <a:ext cx="133200" cy="136290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2287825" y="4436872"/>
            <a:ext cx="4896600" cy="144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Marketing Services will send SMS requests to an SMBs clients if the SMS add-on has been activated and the CSV file contains the </a:t>
            </a: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customer's</a:t>
            </a: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phone number.  The template (message content) is similar to the email template, but can be altered if needed.</a:t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Restrictions - Only 150 SMS’s can be sent per day - lists exceeding this number will be broken out and sent over a number of days.</a:t>
            </a:r>
            <a:endParaRPr sz="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1121213" y="4477025"/>
            <a:ext cx="11418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7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SMS Addon</a:t>
            </a:r>
            <a:endParaRPr b="1" sz="7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7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sz="7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0" name="Google Shape;7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5350" y="4497563"/>
            <a:ext cx="363800" cy="363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5350" y="2089163"/>
            <a:ext cx="363803" cy="36362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3"/>
          <p:cNvPicPr preferRelativeResize="0"/>
          <p:nvPr/>
        </p:nvPicPr>
        <p:blipFill/>
        <p:spPr>
          <a:xfrm>
            <a:off x="445300" y="3451408"/>
            <a:ext cx="363900" cy="3501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